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 id="2147483754" r:id="rId5"/>
  </p:sldMasterIdLst>
  <p:notesMasterIdLst>
    <p:notesMasterId r:id="rId26"/>
  </p:notesMasterIdLst>
  <p:sldIdLst>
    <p:sldId id="401" r:id="rId6"/>
    <p:sldId id="806" r:id="rId7"/>
    <p:sldId id="780" r:id="rId8"/>
    <p:sldId id="809" r:id="rId9"/>
    <p:sldId id="810" r:id="rId10"/>
    <p:sldId id="343" r:id="rId11"/>
    <p:sldId id="275" r:id="rId12"/>
    <p:sldId id="808" r:id="rId13"/>
    <p:sldId id="813" r:id="rId14"/>
    <p:sldId id="811" r:id="rId15"/>
    <p:sldId id="812" r:id="rId16"/>
    <p:sldId id="814" r:id="rId17"/>
    <p:sldId id="815" r:id="rId18"/>
    <p:sldId id="816" r:id="rId19"/>
    <p:sldId id="790" r:id="rId20"/>
    <p:sldId id="805" r:id="rId21"/>
    <p:sldId id="807" r:id="rId22"/>
    <p:sldId id="390" r:id="rId23"/>
    <p:sldId id="788" r:id="rId24"/>
    <p:sldId id="78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08" autoAdjust="0"/>
  </p:normalViewPr>
  <p:slideViewPr>
    <p:cSldViewPr snapToGrid="0">
      <p:cViewPr varScale="1">
        <p:scale>
          <a:sx n="60" d="100"/>
          <a:sy n="60" d="100"/>
        </p:scale>
        <p:origin x="120" y="44"/>
      </p:cViewPr>
      <p:guideLst>
        <p:guide orient="horz" pos="2160"/>
        <p:guide pos="672"/>
        <p:guide pos="7008"/>
        <p:guide orient="horz" pos="1824"/>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FE7859-1562-4B4B-8A60-102C82D18150}" type="doc">
      <dgm:prSet loTypeId="urn:microsoft.com/office/officeart/2005/8/layout/hList7" loCatId="list" qsTypeId="urn:microsoft.com/office/officeart/2005/8/quickstyle/simple5" qsCatId="simple" csTypeId="urn:microsoft.com/office/officeart/2005/8/colors/accent1_2" csCatId="accent1" phldr="1"/>
      <dgm:spPr/>
    </dgm:pt>
    <dgm:pt modelId="{364C53A5-7552-4865-8D84-83806033C400}">
      <dgm:prSet phldrT="[Text]"/>
      <dgm:spPr/>
      <dgm:t>
        <a:bodyPr/>
        <a:lstStyle/>
        <a:p>
          <a:r>
            <a:rPr lang="en-US" dirty="0"/>
            <a:t>Build critical consciousness</a:t>
          </a:r>
          <a:endParaRPr lang="en-GB" dirty="0"/>
        </a:p>
      </dgm:t>
    </dgm:pt>
    <dgm:pt modelId="{D853DB83-049D-4FF9-B95D-EF67DF749AB6}" type="parTrans" cxnId="{5897FA25-AADD-4E38-BDEB-65FA55561731}">
      <dgm:prSet/>
      <dgm:spPr/>
      <dgm:t>
        <a:bodyPr/>
        <a:lstStyle/>
        <a:p>
          <a:endParaRPr lang="en-GB"/>
        </a:p>
      </dgm:t>
    </dgm:pt>
    <dgm:pt modelId="{3D2818CF-D951-4169-B505-6B9A5166B49C}" type="sibTrans" cxnId="{5897FA25-AADD-4E38-BDEB-65FA55561731}">
      <dgm:prSet/>
      <dgm:spPr/>
      <dgm:t>
        <a:bodyPr/>
        <a:lstStyle/>
        <a:p>
          <a:endParaRPr lang="en-GB"/>
        </a:p>
      </dgm:t>
    </dgm:pt>
    <dgm:pt modelId="{2F677309-0A5D-4C1F-9EA4-E92569E2B66B}">
      <dgm:prSet phldrT="[Text]"/>
      <dgm:spPr/>
      <dgm:t>
        <a:bodyPr/>
        <a:lstStyle/>
        <a:p>
          <a:r>
            <a:rPr lang="en-US" dirty="0"/>
            <a:t>Help people to understand the situation, not just to react to it on a personal level. </a:t>
          </a:r>
          <a:endParaRPr lang="en-GB" dirty="0"/>
        </a:p>
      </dgm:t>
    </dgm:pt>
    <dgm:pt modelId="{239DD9EC-7696-4193-BE32-C4968D39CC81}" type="parTrans" cxnId="{20E96FEA-046A-4400-9CE8-F855D1430A85}">
      <dgm:prSet/>
      <dgm:spPr/>
      <dgm:t>
        <a:bodyPr/>
        <a:lstStyle/>
        <a:p>
          <a:endParaRPr lang="en-GB"/>
        </a:p>
      </dgm:t>
    </dgm:pt>
    <dgm:pt modelId="{9D98990F-535D-417A-94A0-8424CE64FDD9}" type="sibTrans" cxnId="{20E96FEA-046A-4400-9CE8-F855D1430A85}">
      <dgm:prSet/>
      <dgm:spPr/>
      <dgm:t>
        <a:bodyPr/>
        <a:lstStyle/>
        <a:p>
          <a:endParaRPr lang="en-GB"/>
        </a:p>
      </dgm:t>
    </dgm:pt>
    <dgm:pt modelId="{BDFDDE90-9006-4495-9425-56BE799DB846}">
      <dgm:prSet phldrT="[Text]"/>
      <dgm:spPr/>
      <dgm:t>
        <a:bodyPr/>
        <a:lstStyle/>
        <a:p>
          <a:r>
            <a:rPr lang="en-US" dirty="0"/>
            <a:t>Name </a:t>
          </a:r>
          <a:br>
            <a:rPr lang="en-US" dirty="0"/>
          </a:br>
          <a:r>
            <a:rPr lang="en-US" dirty="0"/>
            <a:t>oppression </a:t>
          </a:r>
          <a:endParaRPr lang="en-GB" dirty="0"/>
        </a:p>
      </dgm:t>
    </dgm:pt>
    <dgm:pt modelId="{BB2296D8-1601-434E-9E30-24B38A292B4F}" type="parTrans" cxnId="{16E04F1B-A6D3-4E01-A797-5D69C7F325AF}">
      <dgm:prSet/>
      <dgm:spPr/>
      <dgm:t>
        <a:bodyPr/>
        <a:lstStyle/>
        <a:p>
          <a:endParaRPr lang="en-GB"/>
        </a:p>
      </dgm:t>
    </dgm:pt>
    <dgm:pt modelId="{EA5D2B15-0FC6-4BDA-88EE-1B7622770DAC}" type="sibTrans" cxnId="{16E04F1B-A6D3-4E01-A797-5D69C7F325AF}">
      <dgm:prSet/>
      <dgm:spPr/>
      <dgm:t>
        <a:bodyPr/>
        <a:lstStyle/>
        <a:p>
          <a:endParaRPr lang="en-GB"/>
        </a:p>
      </dgm:t>
    </dgm:pt>
    <dgm:pt modelId="{540D8E05-A6DF-40AC-B41D-93DE3E0B77CD}">
      <dgm:prSet phldrT="[Text]"/>
      <dgm:spPr/>
      <dgm:t>
        <a:bodyPr/>
        <a:lstStyle/>
        <a:p>
          <a:r>
            <a:rPr lang="en-US" dirty="0"/>
            <a:t>Help people see injustice and </a:t>
          </a:r>
          <a:r>
            <a:rPr lang="en-US" dirty="0" err="1"/>
            <a:t>organise</a:t>
          </a:r>
          <a:r>
            <a:rPr lang="en-US" dirty="0"/>
            <a:t> in solidarity to access a decent career. </a:t>
          </a:r>
          <a:endParaRPr lang="en-GB" dirty="0"/>
        </a:p>
      </dgm:t>
    </dgm:pt>
    <dgm:pt modelId="{F3007FEB-7489-4D3F-89B8-A18C7D66E240}" type="parTrans" cxnId="{70FBFD2F-549F-4009-997C-F5D8AF70E49B}">
      <dgm:prSet/>
      <dgm:spPr/>
      <dgm:t>
        <a:bodyPr/>
        <a:lstStyle/>
        <a:p>
          <a:endParaRPr lang="en-GB"/>
        </a:p>
      </dgm:t>
    </dgm:pt>
    <dgm:pt modelId="{BD87473F-1E72-40B1-8B2C-ED64B7F55521}" type="sibTrans" cxnId="{70FBFD2F-549F-4009-997C-F5D8AF70E49B}">
      <dgm:prSet/>
      <dgm:spPr/>
      <dgm:t>
        <a:bodyPr/>
        <a:lstStyle/>
        <a:p>
          <a:endParaRPr lang="en-GB"/>
        </a:p>
      </dgm:t>
    </dgm:pt>
    <dgm:pt modelId="{65AA5740-8A8B-4E5F-812D-1FAF04AA734D}">
      <dgm:prSet phldrT="[Text]"/>
      <dgm:spPr/>
      <dgm:t>
        <a:bodyPr/>
        <a:lstStyle/>
        <a:p>
          <a:r>
            <a:rPr lang="en-US" dirty="0"/>
            <a:t>Question what is normal  </a:t>
          </a:r>
          <a:endParaRPr lang="en-GB" dirty="0"/>
        </a:p>
      </dgm:t>
    </dgm:pt>
    <dgm:pt modelId="{6A330400-E147-40F4-9FD5-73B989CC2528}" type="parTrans" cxnId="{F278E2EA-375B-42B1-81C1-C2BE0FD83B18}">
      <dgm:prSet/>
      <dgm:spPr/>
      <dgm:t>
        <a:bodyPr/>
        <a:lstStyle/>
        <a:p>
          <a:endParaRPr lang="en-GB"/>
        </a:p>
      </dgm:t>
    </dgm:pt>
    <dgm:pt modelId="{DF90453A-C056-460A-8362-C40A78327E68}" type="sibTrans" cxnId="{F278E2EA-375B-42B1-81C1-C2BE0FD83B18}">
      <dgm:prSet/>
      <dgm:spPr/>
      <dgm:t>
        <a:bodyPr/>
        <a:lstStyle/>
        <a:p>
          <a:endParaRPr lang="en-GB"/>
        </a:p>
      </dgm:t>
    </dgm:pt>
    <dgm:pt modelId="{D89F7CD5-CF99-4EA4-ADE9-F2A12C6FECC4}">
      <dgm:prSet phldrT="[Text]"/>
      <dgm:spPr/>
      <dgm:t>
        <a:bodyPr/>
        <a:lstStyle/>
        <a:p>
          <a:r>
            <a:rPr lang="en-US" dirty="0"/>
            <a:t>Spend time discussing what normality  means and whether it is necessarily desirable.</a:t>
          </a:r>
          <a:endParaRPr lang="en-GB" dirty="0"/>
        </a:p>
      </dgm:t>
    </dgm:pt>
    <dgm:pt modelId="{10DDC8F7-8EFB-449D-AE8A-6849E8DF85E5}" type="parTrans" cxnId="{7360C78F-82C3-4654-BBB6-16839EBC75A5}">
      <dgm:prSet/>
      <dgm:spPr/>
      <dgm:t>
        <a:bodyPr/>
        <a:lstStyle/>
        <a:p>
          <a:endParaRPr lang="en-GB"/>
        </a:p>
      </dgm:t>
    </dgm:pt>
    <dgm:pt modelId="{F11DAF6E-D2A2-4A2A-9BD8-F5A148D1E0C5}" type="sibTrans" cxnId="{7360C78F-82C3-4654-BBB6-16839EBC75A5}">
      <dgm:prSet/>
      <dgm:spPr/>
      <dgm:t>
        <a:bodyPr/>
        <a:lstStyle/>
        <a:p>
          <a:endParaRPr lang="en-GB"/>
        </a:p>
      </dgm:t>
    </dgm:pt>
    <dgm:pt modelId="{61C848FE-CF3D-41C7-93AE-88F3D6CF1BD5}">
      <dgm:prSet phldrT="[Text]"/>
      <dgm:spPr/>
      <dgm:t>
        <a:bodyPr/>
        <a:lstStyle/>
        <a:p>
          <a:r>
            <a:rPr lang="en-US" dirty="0"/>
            <a:t>Encourage people to work together</a:t>
          </a:r>
          <a:endParaRPr lang="en-GB" dirty="0"/>
        </a:p>
      </dgm:t>
    </dgm:pt>
    <dgm:pt modelId="{29E941CB-274C-4C07-AB70-D5AB2AD2F92D}" type="parTrans" cxnId="{CC552472-7637-4EA9-AE4C-ED78C8716DBD}">
      <dgm:prSet/>
      <dgm:spPr/>
      <dgm:t>
        <a:bodyPr/>
        <a:lstStyle/>
        <a:p>
          <a:endParaRPr lang="en-GB"/>
        </a:p>
      </dgm:t>
    </dgm:pt>
    <dgm:pt modelId="{83A2DC35-9978-42CD-8E81-F69127ED7E8D}" type="sibTrans" cxnId="{CC552472-7637-4EA9-AE4C-ED78C8716DBD}">
      <dgm:prSet/>
      <dgm:spPr/>
      <dgm:t>
        <a:bodyPr/>
        <a:lstStyle/>
        <a:p>
          <a:endParaRPr lang="en-GB"/>
        </a:p>
      </dgm:t>
    </dgm:pt>
    <dgm:pt modelId="{A6C75B0E-7036-475E-B6BA-EECD73B00D68}">
      <dgm:prSet phldrT="[Text]"/>
      <dgm:spPr/>
      <dgm:t>
        <a:bodyPr/>
        <a:lstStyle/>
        <a:p>
          <a:r>
            <a:rPr lang="en-US" dirty="0"/>
            <a:t>Facilitate social interaction and collaboration</a:t>
          </a:r>
          <a:endParaRPr lang="en-GB" dirty="0"/>
        </a:p>
      </dgm:t>
    </dgm:pt>
    <dgm:pt modelId="{D0A0E444-C11E-4CAF-A045-475D58C5763B}" type="parTrans" cxnId="{CA24C74A-9115-414A-9DFA-D8E7492E0905}">
      <dgm:prSet/>
      <dgm:spPr/>
      <dgm:t>
        <a:bodyPr/>
        <a:lstStyle/>
        <a:p>
          <a:endParaRPr lang="en-GB"/>
        </a:p>
      </dgm:t>
    </dgm:pt>
    <dgm:pt modelId="{F1132D08-BAF1-4F79-A4B7-DF4306EBF2B5}" type="sibTrans" cxnId="{CA24C74A-9115-414A-9DFA-D8E7492E0905}">
      <dgm:prSet/>
      <dgm:spPr/>
      <dgm:t>
        <a:bodyPr/>
        <a:lstStyle/>
        <a:p>
          <a:endParaRPr lang="en-GB"/>
        </a:p>
      </dgm:t>
    </dgm:pt>
    <dgm:pt modelId="{A8A25528-642E-4F91-A055-61052916E471}">
      <dgm:prSet phldrT="[Text]"/>
      <dgm:spPr/>
      <dgm:t>
        <a:bodyPr/>
        <a:lstStyle/>
        <a:p>
          <a:r>
            <a:rPr lang="en-US" dirty="0"/>
            <a:t>Work at a </a:t>
          </a:r>
          <a:br>
            <a:rPr lang="en-US" dirty="0"/>
          </a:br>
          <a:r>
            <a:rPr lang="en-US" dirty="0"/>
            <a:t>range of levels</a:t>
          </a:r>
          <a:endParaRPr lang="en-GB" dirty="0"/>
        </a:p>
      </dgm:t>
    </dgm:pt>
    <dgm:pt modelId="{C3B5A5BD-4C9F-4E29-A9D8-41DB932D049C}" type="parTrans" cxnId="{B3F51A76-4999-40DE-8D3D-2A95AE85869D}">
      <dgm:prSet/>
      <dgm:spPr/>
      <dgm:t>
        <a:bodyPr/>
        <a:lstStyle/>
        <a:p>
          <a:endParaRPr lang="en-GB"/>
        </a:p>
      </dgm:t>
    </dgm:pt>
    <dgm:pt modelId="{C4EC6C11-5DD5-4236-A114-F5A862E32BD1}" type="sibTrans" cxnId="{B3F51A76-4999-40DE-8D3D-2A95AE85869D}">
      <dgm:prSet/>
      <dgm:spPr/>
      <dgm:t>
        <a:bodyPr/>
        <a:lstStyle/>
        <a:p>
          <a:endParaRPr lang="en-GB"/>
        </a:p>
      </dgm:t>
    </dgm:pt>
    <dgm:pt modelId="{3E7BABA4-E6B2-43DD-B91F-0DDCF95E2DBD}">
      <dgm:prSet phldrT="[Text]"/>
      <dgm:spPr/>
      <dgm:t>
        <a:bodyPr/>
        <a:lstStyle/>
        <a:p>
          <a:r>
            <a:rPr lang="en-US" dirty="0"/>
            <a:t>Intervene into individual, group,  </a:t>
          </a:r>
          <a:r>
            <a:rPr lang="en-US" dirty="0" err="1"/>
            <a:t>organisational</a:t>
          </a:r>
          <a:r>
            <a:rPr lang="en-US" dirty="0"/>
            <a:t>, social and political systems.</a:t>
          </a:r>
          <a:endParaRPr lang="en-GB" dirty="0"/>
        </a:p>
      </dgm:t>
    </dgm:pt>
    <dgm:pt modelId="{CD639774-8ECE-458B-8185-73BF51A10501}" type="parTrans" cxnId="{C2E845B4-A5F7-46EC-B207-FDA75E35A467}">
      <dgm:prSet/>
      <dgm:spPr/>
      <dgm:t>
        <a:bodyPr/>
        <a:lstStyle/>
        <a:p>
          <a:endParaRPr lang="en-GB"/>
        </a:p>
      </dgm:t>
    </dgm:pt>
    <dgm:pt modelId="{438BB9A6-DDBC-4B42-A9C4-404E1F5BD81F}" type="sibTrans" cxnId="{C2E845B4-A5F7-46EC-B207-FDA75E35A467}">
      <dgm:prSet/>
      <dgm:spPr/>
      <dgm:t>
        <a:bodyPr/>
        <a:lstStyle/>
        <a:p>
          <a:endParaRPr lang="en-GB"/>
        </a:p>
      </dgm:t>
    </dgm:pt>
    <dgm:pt modelId="{53EF107F-602C-479A-B7A2-FE7552019406}" type="pres">
      <dgm:prSet presAssocID="{34FE7859-1562-4B4B-8A60-102C82D18150}" presName="Name0" presStyleCnt="0">
        <dgm:presLayoutVars>
          <dgm:dir/>
          <dgm:resizeHandles val="exact"/>
        </dgm:presLayoutVars>
      </dgm:prSet>
      <dgm:spPr/>
    </dgm:pt>
    <dgm:pt modelId="{421793CD-3D6D-4AFB-90F5-75E64ECF9EA5}" type="pres">
      <dgm:prSet presAssocID="{34FE7859-1562-4B4B-8A60-102C82D18150}" presName="fgShape" presStyleLbl="fgShp" presStyleIdx="0" presStyleCnt="1"/>
      <dgm:spPr/>
    </dgm:pt>
    <dgm:pt modelId="{27D9BFFD-DD29-4E1A-95C0-F9B014832523}" type="pres">
      <dgm:prSet presAssocID="{34FE7859-1562-4B4B-8A60-102C82D18150}" presName="linComp" presStyleCnt="0"/>
      <dgm:spPr/>
    </dgm:pt>
    <dgm:pt modelId="{73DFFC49-92A3-4F06-8FCF-54068C9079C6}" type="pres">
      <dgm:prSet presAssocID="{364C53A5-7552-4865-8D84-83806033C400}" presName="compNode" presStyleCnt="0"/>
      <dgm:spPr/>
    </dgm:pt>
    <dgm:pt modelId="{37788508-DA8A-42A5-9EF1-AE920F492C21}" type="pres">
      <dgm:prSet presAssocID="{364C53A5-7552-4865-8D84-83806033C400}" presName="bkgdShape" presStyleLbl="node1" presStyleIdx="0" presStyleCnt="5"/>
      <dgm:spPr/>
    </dgm:pt>
    <dgm:pt modelId="{1988EF0A-5BD7-4201-A3F5-BE9FB50A75D4}" type="pres">
      <dgm:prSet presAssocID="{364C53A5-7552-4865-8D84-83806033C400}" presName="nodeTx" presStyleLbl="node1" presStyleIdx="0" presStyleCnt="5">
        <dgm:presLayoutVars>
          <dgm:bulletEnabled val="1"/>
        </dgm:presLayoutVars>
      </dgm:prSet>
      <dgm:spPr/>
    </dgm:pt>
    <dgm:pt modelId="{0AA7981B-1A9D-4F21-AC24-58A36CE62292}" type="pres">
      <dgm:prSet presAssocID="{364C53A5-7552-4865-8D84-83806033C400}" presName="invisiNode" presStyleLbl="node1" presStyleIdx="0" presStyleCnt="5"/>
      <dgm:spPr/>
    </dgm:pt>
    <dgm:pt modelId="{58B14555-D78B-4202-89C6-CA6A29F7C2EA}" type="pres">
      <dgm:prSet presAssocID="{364C53A5-7552-4865-8D84-83806033C400}"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Idea with solid fill"/>
        </a:ext>
      </dgm:extLst>
    </dgm:pt>
    <dgm:pt modelId="{1AD937E6-1F0E-4B94-B371-7F399266BD83}" type="pres">
      <dgm:prSet presAssocID="{3D2818CF-D951-4169-B505-6B9A5166B49C}" presName="sibTrans" presStyleLbl="sibTrans2D1" presStyleIdx="0" presStyleCnt="0"/>
      <dgm:spPr/>
    </dgm:pt>
    <dgm:pt modelId="{65165AC3-4B62-4F6B-BE3B-8E20F39FEF40}" type="pres">
      <dgm:prSet presAssocID="{BDFDDE90-9006-4495-9425-56BE799DB846}" presName="compNode" presStyleCnt="0"/>
      <dgm:spPr/>
    </dgm:pt>
    <dgm:pt modelId="{1E655D91-4598-4762-AF5E-123F53E47136}" type="pres">
      <dgm:prSet presAssocID="{BDFDDE90-9006-4495-9425-56BE799DB846}" presName="bkgdShape" presStyleLbl="node1" presStyleIdx="1" presStyleCnt="5"/>
      <dgm:spPr/>
    </dgm:pt>
    <dgm:pt modelId="{0975A841-4ECA-4795-A02F-90D843B7ED44}" type="pres">
      <dgm:prSet presAssocID="{BDFDDE90-9006-4495-9425-56BE799DB846}" presName="nodeTx" presStyleLbl="node1" presStyleIdx="1" presStyleCnt="5">
        <dgm:presLayoutVars>
          <dgm:bulletEnabled val="1"/>
        </dgm:presLayoutVars>
      </dgm:prSet>
      <dgm:spPr/>
    </dgm:pt>
    <dgm:pt modelId="{DB4220BA-AC25-4FB2-B817-D39EFB7EE7FD}" type="pres">
      <dgm:prSet presAssocID="{BDFDDE90-9006-4495-9425-56BE799DB846}" presName="invisiNode" presStyleLbl="node1" presStyleIdx="1" presStyleCnt="5"/>
      <dgm:spPr/>
    </dgm:pt>
    <dgm:pt modelId="{D684F312-BFBA-461A-A440-85168DF443D8}" type="pres">
      <dgm:prSet presAssocID="{BDFDDE90-9006-4495-9425-56BE799DB846}" presName="imagNode" presStyleLbl="fgImgPlace1" presStyleIdx="1" presStyleCnt="5"/>
      <dgm:spPr>
        <a:blipFill rotWithShape="1">
          <a:blip xmlns:r="http://schemas.openxmlformats.org/officeDocument/2006/relationships" r:embed="rId3">
            <a:lum bright="70000" contrast="-70000"/>
            <a:extLst>
              <a:ext uri="{28A0092B-C50C-407E-A947-70E740481C1C}">
                <a14:useLocalDpi xmlns:a14="http://schemas.microsoft.com/office/drawing/2010/main" val="0"/>
              </a:ext>
            </a:extLst>
          </a:blip>
          <a:srcRect/>
          <a:stretch>
            <a:fillRect/>
          </a:stretch>
        </a:blipFill>
      </dgm:spPr>
    </dgm:pt>
    <dgm:pt modelId="{1AD5A9A0-393D-41CE-9F0C-A3C3707AF791}" type="pres">
      <dgm:prSet presAssocID="{EA5D2B15-0FC6-4BDA-88EE-1B7622770DAC}" presName="sibTrans" presStyleLbl="sibTrans2D1" presStyleIdx="0" presStyleCnt="0"/>
      <dgm:spPr/>
    </dgm:pt>
    <dgm:pt modelId="{92A2BD6A-4F66-4DBA-B044-5EA106C806DA}" type="pres">
      <dgm:prSet presAssocID="{65AA5740-8A8B-4E5F-812D-1FAF04AA734D}" presName="compNode" presStyleCnt="0"/>
      <dgm:spPr/>
    </dgm:pt>
    <dgm:pt modelId="{E38F834A-EE09-4245-B477-417FA9B00FB5}" type="pres">
      <dgm:prSet presAssocID="{65AA5740-8A8B-4E5F-812D-1FAF04AA734D}" presName="bkgdShape" presStyleLbl="node1" presStyleIdx="2" presStyleCnt="5"/>
      <dgm:spPr/>
    </dgm:pt>
    <dgm:pt modelId="{E5182C1B-705B-446F-841A-93B0754EB9E8}" type="pres">
      <dgm:prSet presAssocID="{65AA5740-8A8B-4E5F-812D-1FAF04AA734D}" presName="nodeTx" presStyleLbl="node1" presStyleIdx="2" presStyleCnt="5">
        <dgm:presLayoutVars>
          <dgm:bulletEnabled val="1"/>
        </dgm:presLayoutVars>
      </dgm:prSet>
      <dgm:spPr/>
    </dgm:pt>
    <dgm:pt modelId="{9CDF5166-463E-40B3-94A9-C642FE1B6C31}" type="pres">
      <dgm:prSet presAssocID="{65AA5740-8A8B-4E5F-812D-1FAF04AA734D}" presName="invisiNode" presStyleLbl="node1" presStyleIdx="2" presStyleCnt="5"/>
      <dgm:spPr/>
    </dgm:pt>
    <dgm:pt modelId="{9939BEAE-992B-4F9D-A6E5-F1C01B377553}" type="pres">
      <dgm:prSet presAssocID="{65AA5740-8A8B-4E5F-812D-1FAF04AA734D}" presName="imagNode" presStyleLbl="fgImgPlace1" presStyleIdx="2" presStyleCnt="5"/>
      <dgm:spPr>
        <a:blipFill rotWithShape="1">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pt>
    <dgm:pt modelId="{9A177996-8E2C-4837-92F5-5EAFDA06EDB4}" type="pres">
      <dgm:prSet presAssocID="{DF90453A-C056-460A-8362-C40A78327E68}" presName="sibTrans" presStyleLbl="sibTrans2D1" presStyleIdx="0" presStyleCnt="0"/>
      <dgm:spPr/>
    </dgm:pt>
    <dgm:pt modelId="{995D6025-FB0C-4421-B42E-6B4CC9A194AB}" type="pres">
      <dgm:prSet presAssocID="{61C848FE-CF3D-41C7-93AE-88F3D6CF1BD5}" presName="compNode" presStyleCnt="0"/>
      <dgm:spPr/>
    </dgm:pt>
    <dgm:pt modelId="{77A4720A-B5C7-4617-B580-E8D793BA6B44}" type="pres">
      <dgm:prSet presAssocID="{61C848FE-CF3D-41C7-93AE-88F3D6CF1BD5}" presName="bkgdShape" presStyleLbl="node1" presStyleIdx="3" presStyleCnt="5" custLinFactNeighborY="244"/>
      <dgm:spPr/>
    </dgm:pt>
    <dgm:pt modelId="{69DB4ECD-D320-40D0-9AC2-43FBBBCC882D}" type="pres">
      <dgm:prSet presAssocID="{61C848FE-CF3D-41C7-93AE-88F3D6CF1BD5}" presName="nodeTx" presStyleLbl="node1" presStyleIdx="3" presStyleCnt="5">
        <dgm:presLayoutVars>
          <dgm:bulletEnabled val="1"/>
        </dgm:presLayoutVars>
      </dgm:prSet>
      <dgm:spPr/>
    </dgm:pt>
    <dgm:pt modelId="{5FE2CC80-A91F-427F-AEB7-EDEE9AF1A362}" type="pres">
      <dgm:prSet presAssocID="{61C848FE-CF3D-41C7-93AE-88F3D6CF1BD5}" presName="invisiNode" presStyleLbl="node1" presStyleIdx="3" presStyleCnt="5"/>
      <dgm:spPr/>
    </dgm:pt>
    <dgm:pt modelId="{5DD2F22F-7ED2-45DB-AE9D-5B7376EC1DC8}" type="pres">
      <dgm:prSet presAssocID="{61C848FE-CF3D-41C7-93AE-88F3D6CF1BD5}" presName="imagNode" presStyleLbl="fgImgPlace1" presStyleIdx="3" presStyleCnt="5"/>
      <dgm:spPr>
        <a:blipFill rotWithShape="1">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dgm:spPr>
    </dgm:pt>
    <dgm:pt modelId="{AE0FD880-4F2A-455E-BFEB-4BB520EB9EF7}" type="pres">
      <dgm:prSet presAssocID="{83A2DC35-9978-42CD-8E81-F69127ED7E8D}" presName="sibTrans" presStyleLbl="sibTrans2D1" presStyleIdx="0" presStyleCnt="0"/>
      <dgm:spPr/>
    </dgm:pt>
    <dgm:pt modelId="{42ABADB5-F93D-4E19-8DA4-E78EB1CD0C5E}" type="pres">
      <dgm:prSet presAssocID="{A8A25528-642E-4F91-A055-61052916E471}" presName="compNode" presStyleCnt="0"/>
      <dgm:spPr/>
    </dgm:pt>
    <dgm:pt modelId="{566B9469-AB18-4168-8E28-C9810AFFE0E7}" type="pres">
      <dgm:prSet presAssocID="{A8A25528-642E-4F91-A055-61052916E471}" presName="bkgdShape" presStyleLbl="node1" presStyleIdx="4" presStyleCnt="5" custLinFactNeighborX="3729" custLinFactNeighborY="13187"/>
      <dgm:spPr/>
    </dgm:pt>
    <dgm:pt modelId="{7A3F3AF9-11BD-4305-9C20-E3C5AD412D51}" type="pres">
      <dgm:prSet presAssocID="{A8A25528-642E-4F91-A055-61052916E471}" presName="nodeTx" presStyleLbl="node1" presStyleIdx="4" presStyleCnt="5">
        <dgm:presLayoutVars>
          <dgm:bulletEnabled val="1"/>
        </dgm:presLayoutVars>
      </dgm:prSet>
      <dgm:spPr/>
    </dgm:pt>
    <dgm:pt modelId="{57C235A0-A5F6-400E-816B-774E08F431BB}" type="pres">
      <dgm:prSet presAssocID="{A8A25528-642E-4F91-A055-61052916E471}" presName="invisiNode" presStyleLbl="node1" presStyleIdx="4" presStyleCnt="5"/>
      <dgm:spPr/>
    </dgm:pt>
    <dgm:pt modelId="{6AF21297-9701-4C39-AE79-07B362482C40}" type="pres">
      <dgm:prSet presAssocID="{A8A25528-642E-4F91-A055-61052916E471}" presName="imagNode" presStyleLbl="fgImgPlace1" presStyleIdx="4" presStyleCnt="5"/>
      <dgm:spPr>
        <a:blipFill rotWithShape="1">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dgm:spPr>
    </dgm:pt>
  </dgm:ptLst>
  <dgm:cxnLst>
    <dgm:cxn modelId="{B170AA09-3BEE-45A9-B21E-6F469F22C045}" type="presOf" srcId="{364C53A5-7552-4865-8D84-83806033C400}" destId="{37788508-DA8A-42A5-9EF1-AE920F492C21}" srcOrd="0" destOrd="0" presId="urn:microsoft.com/office/officeart/2005/8/layout/hList7"/>
    <dgm:cxn modelId="{07E4E309-241A-43A5-A51F-C0A6E26D79FB}" type="presOf" srcId="{BDFDDE90-9006-4495-9425-56BE799DB846}" destId="{0975A841-4ECA-4795-A02F-90D843B7ED44}" srcOrd="1" destOrd="0" presId="urn:microsoft.com/office/officeart/2005/8/layout/hList7"/>
    <dgm:cxn modelId="{37E2770C-D771-480F-843D-75B62A92051E}" type="presOf" srcId="{3E7BABA4-E6B2-43DD-B91F-0DDCF95E2DBD}" destId="{566B9469-AB18-4168-8E28-C9810AFFE0E7}" srcOrd="0" destOrd="1" presId="urn:microsoft.com/office/officeart/2005/8/layout/hList7"/>
    <dgm:cxn modelId="{16E04F1B-A6D3-4E01-A797-5D69C7F325AF}" srcId="{34FE7859-1562-4B4B-8A60-102C82D18150}" destId="{BDFDDE90-9006-4495-9425-56BE799DB846}" srcOrd="1" destOrd="0" parTransId="{BB2296D8-1601-434E-9E30-24B38A292B4F}" sibTransId="{EA5D2B15-0FC6-4BDA-88EE-1B7622770DAC}"/>
    <dgm:cxn modelId="{2E79071D-04EB-4F5A-A918-25E2415B35CD}" type="presOf" srcId="{65AA5740-8A8B-4E5F-812D-1FAF04AA734D}" destId="{E5182C1B-705B-446F-841A-93B0754EB9E8}" srcOrd="1" destOrd="0" presId="urn:microsoft.com/office/officeart/2005/8/layout/hList7"/>
    <dgm:cxn modelId="{5897FA25-AADD-4E38-BDEB-65FA55561731}" srcId="{34FE7859-1562-4B4B-8A60-102C82D18150}" destId="{364C53A5-7552-4865-8D84-83806033C400}" srcOrd="0" destOrd="0" parTransId="{D853DB83-049D-4FF9-B95D-EF67DF749AB6}" sibTransId="{3D2818CF-D951-4169-B505-6B9A5166B49C}"/>
    <dgm:cxn modelId="{40A6C02C-01FF-475A-A9A4-DE973E8A6D81}" type="presOf" srcId="{DF90453A-C056-460A-8362-C40A78327E68}" destId="{9A177996-8E2C-4837-92F5-5EAFDA06EDB4}" srcOrd="0" destOrd="0" presId="urn:microsoft.com/office/officeart/2005/8/layout/hList7"/>
    <dgm:cxn modelId="{70FBFD2F-549F-4009-997C-F5D8AF70E49B}" srcId="{BDFDDE90-9006-4495-9425-56BE799DB846}" destId="{540D8E05-A6DF-40AC-B41D-93DE3E0B77CD}" srcOrd="0" destOrd="0" parTransId="{F3007FEB-7489-4D3F-89B8-A18C7D66E240}" sibTransId="{BD87473F-1E72-40B1-8B2C-ED64B7F55521}"/>
    <dgm:cxn modelId="{74449835-F151-4B34-9DD2-DA1BFBFD5B79}" type="presOf" srcId="{A8A25528-642E-4F91-A055-61052916E471}" destId="{7A3F3AF9-11BD-4305-9C20-E3C5AD412D51}" srcOrd="1" destOrd="0" presId="urn:microsoft.com/office/officeart/2005/8/layout/hList7"/>
    <dgm:cxn modelId="{C97C2E46-3DD5-4864-ADB0-B8688DA9EAB3}" type="presOf" srcId="{61C848FE-CF3D-41C7-93AE-88F3D6CF1BD5}" destId="{77A4720A-B5C7-4617-B580-E8D793BA6B44}" srcOrd="0" destOrd="0" presId="urn:microsoft.com/office/officeart/2005/8/layout/hList7"/>
    <dgm:cxn modelId="{CA24C74A-9115-414A-9DFA-D8E7492E0905}" srcId="{61C848FE-CF3D-41C7-93AE-88F3D6CF1BD5}" destId="{A6C75B0E-7036-475E-B6BA-EECD73B00D68}" srcOrd="0" destOrd="0" parTransId="{D0A0E444-C11E-4CAF-A045-475D58C5763B}" sibTransId="{F1132D08-BAF1-4F79-A4B7-DF4306EBF2B5}"/>
    <dgm:cxn modelId="{EC40F66E-6554-41E8-AFD9-B168575E869D}" type="presOf" srcId="{3D2818CF-D951-4169-B505-6B9A5166B49C}" destId="{1AD937E6-1F0E-4B94-B371-7F399266BD83}" srcOrd="0" destOrd="0" presId="urn:microsoft.com/office/officeart/2005/8/layout/hList7"/>
    <dgm:cxn modelId="{EAAD0A52-799D-4E22-8527-B9F567DFBFC3}" type="presOf" srcId="{BDFDDE90-9006-4495-9425-56BE799DB846}" destId="{1E655D91-4598-4762-AF5E-123F53E47136}" srcOrd="0" destOrd="0" presId="urn:microsoft.com/office/officeart/2005/8/layout/hList7"/>
    <dgm:cxn modelId="{CC552472-7637-4EA9-AE4C-ED78C8716DBD}" srcId="{34FE7859-1562-4B4B-8A60-102C82D18150}" destId="{61C848FE-CF3D-41C7-93AE-88F3D6CF1BD5}" srcOrd="3" destOrd="0" parTransId="{29E941CB-274C-4C07-AB70-D5AB2AD2F92D}" sibTransId="{83A2DC35-9978-42CD-8E81-F69127ED7E8D}"/>
    <dgm:cxn modelId="{B3F51A76-4999-40DE-8D3D-2A95AE85869D}" srcId="{34FE7859-1562-4B4B-8A60-102C82D18150}" destId="{A8A25528-642E-4F91-A055-61052916E471}" srcOrd="4" destOrd="0" parTransId="{C3B5A5BD-4C9F-4E29-A9D8-41DB932D049C}" sibTransId="{C4EC6C11-5DD5-4236-A114-F5A862E32BD1}"/>
    <dgm:cxn modelId="{EF716980-8C4A-4077-844F-9969B87AA78D}" type="presOf" srcId="{EA5D2B15-0FC6-4BDA-88EE-1B7622770DAC}" destId="{1AD5A9A0-393D-41CE-9F0C-A3C3707AF791}" srcOrd="0" destOrd="0" presId="urn:microsoft.com/office/officeart/2005/8/layout/hList7"/>
    <dgm:cxn modelId="{5DC3AE8B-032E-44D5-99C2-53B73242D4E7}" type="presOf" srcId="{D89F7CD5-CF99-4EA4-ADE9-F2A12C6FECC4}" destId="{E5182C1B-705B-446F-841A-93B0754EB9E8}" srcOrd="1" destOrd="1" presId="urn:microsoft.com/office/officeart/2005/8/layout/hList7"/>
    <dgm:cxn modelId="{7360C78F-82C3-4654-BBB6-16839EBC75A5}" srcId="{65AA5740-8A8B-4E5F-812D-1FAF04AA734D}" destId="{D89F7CD5-CF99-4EA4-ADE9-F2A12C6FECC4}" srcOrd="0" destOrd="0" parTransId="{10DDC8F7-8EFB-449D-AE8A-6849E8DF85E5}" sibTransId="{F11DAF6E-D2A2-4A2A-9BD8-F5A148D1E0C5}"/>
    <dgm:cxn modelId="{80083D90-A6AC-47FB-8F46-74E188BA0B9A}" type="presOf" srcId="{A6C75B0E-7036-475E-B6BA-EECD73B00D68}" destId="{77A4720A-B5C7-4617-B580-E8D793BA6B44}" srcOrd="0" destOrd="1" presId="urn:microsoft.com/office/officeart/2005/8/layout/hList7"/>
    <dgm:cxn modelId="{AD1B1F91-4663-43F5-B5F1-B2BE4E160D85}" type="presOf" srcId="{A8A25528-642E-4F91-A055-61052916E471}" destId="{566B9469-AB18-4168-8E28-C9810AFFE0E7}" srcOrd="0" destOrd="0" presId="urn:microsoft.com/office/officeart/2005/8/layout/hList7"/>
    <dgm:cxn modelId="{74A854AC-1E9A-467C-B349-8F604517C383}" type="presOf" srcId="{61C848FE-CF3D-41C7-93AE-88F3D6CF1BD5}" destId="{69DB4ECD-D320-40D0-9AC2-43FBBBCC882D}" srcOrd="1" destOrd="0" presId="urn:microsoft.com/office/officeart/2005/8/layout/hList7"/>
    <dgm:cxn modelId="{F8DAE9B2-B8FE-435B-9698-50284B25E0DA}" type="presOf" srcId="{65AA5740-8A8B-4E5F-812D-1FAF04AA734D}" destId="{E38F834A-EE09-4245-B477-417FA9B00FB5}" srcOrd="0" destOrd="0" presId="urn:microsoft.com/office/officeart/2005/8/layout/hList7"/>
    <dgm:cxn modelId="{C2E845B4-A5F7-46EC-B207-FDA75E35A467}" srcId="{A8A25528-642E-4F91-A055-61052916E471}" destId="{3E7BABA4-E6B2-43DD-B91F-0DDCF95E2DBD}" srcOrd="0" destOrd="0" parTransId="{CD639774-8ECE-458B-8185-73BF51A10501}" sibTransId="{438BB9A6-DDBC-4B42-A9C4-404E1F5BD81F}"/>
    <dgm:cxn modelId="{D74219B8-EFB9-45D4-B906-B0C2603B9FC1}" type="presOf" srcId="{3E7BABA4-E6B2-43DD-B91F-0DDCF95E2DBD}" destId="{7A3F3AF9-11BD-4305-9C20-E3C5AD412D51}" srcOrd="1" destOrd="1" presId="urn:microsoft.com/office/officeart/2005/8/layout/hList7"/>
    <dgm:cxn modelId="{FD6DB8B9-BF75-4BF7-9D29-EFE84328D9B5}" type="presOf" srcId="{A6C75B0E-7036-475E-B6BA-EECD73B00D68}" destId="{69DB4ECD-D320-40D0-9AC2-43FBBBCC882D}" srcOrd="1" destOrd="1" presId="urn:microsoft.com/office/officeart/2005/8/layout/hList7"/>
    <dgm:cxn modelId="{E6F4C7BC-3F1A-46F5-A680-7AFF45F4DAFD}" type="presOf" srcId="{34FE7859-1562-4B4B-8A60-102C82D18150}" destId="{53EF107F-602C-479A-B7A2-FE7552019406}" srcOrd="0" destOrd="0" presId="urn:microsoft.com/office/officeart/2005/8/layout/hList7"/>
    <dgm:cxn modelId="{20E4A4CB-1208-4CF2-B741-8AEE1F9AB7E1}" type="presOf" srcId="{83A2DC35-9978-42CD-8E81-F69127ED7E8D}" destId="{AE0FD880-4F2A-455E-BFEB-4BB520EB9EF7}" srcOrd="0" destOrd="0" presId="urn:microsoft.com/office/officeart/2005/8/layout/hList7"/>
    <dgm:cxn modelId="{D37AE8CB-8436-4F5E-AE75-D488FBE661EB}" type="presOf" srcId="{2F677309-0A5D-4C1F-9EA4-E92569E2B66B}" destId="{1988EF0A-5BD7-4201-A3F5-BE9FB50A75D4}" srcOrd="1" destOrd="1" presId="urn:microsoft.com/office/officeart/2005/8/layout/hList7"/>
    <dgm:cxn modelId="{C2C17FCE-04F6-43D9-8E4B-F784712078F8}" type="presOf" srcId="{2F677309-0A5D-4C1F-9EA4-E92569E2B66B}" destId="{37788508-DA8A-42A5-9EF1-AE920F492C21}" srcOrd="0" destOrd="1" presId="urn:microsoft.com/office/officeart/2005/8/layout/hList7"/>
    <dgm:cxn modelId="{CBC971D2-2D40-4DF0-A670-B77268F3DB12}" type="presOf" srcId="{540D8E05-A6DF-40AC-B41D-93DE3E0B77CD}" destId="{0975A841-4ECA-4795-A02F-90D843B7ED44}" srcOrd="1" destOrd="1" presId="urn:microsoft.com/office/officeart/2005/8/layout/hList7"/>
    <dgm:cxn modelId="{A011B0DE-C2D6-4528-B718-9F597F2E8073}" type="presOf" srcId="{364C53A5-7552-4865-8D84-83806033C400}" destId="{1988EF0A-5BD7-4201-A3F5-BE9FB50A75D4}" srcOrd="1" destOrd="0" presId="urn:microsoft.com/office/officeart/2005/8/layout/hList7"/>
    <dgm:cxn modelId="{20E96FEA-046A-4400-9CE8-F855D1430A85}" srcId="{364C53A5-7552-4865-8D84-83806033C400}" destId="{2F677309-0A5D-4C1F-9EA4-E92569E2B66B}" srcOrd="0" destOrd="0" parTransId="{239DD9EC-7696-4193-BE32-C4968D39CC81}" sibTransId="{9D98990F-535D-417A-94A0-8424CE64FDD9}"/>
    <dgm:cxn modelId="{F278E2EA-375B-42B1-81C1-C2BE0FD83B18}" srcId="{34FE7859-1562-4B4B-8A60-102C82D18150}" destId="{65AA5740-8A8B-4E5F-812D-1FAF04AA734D}" srcOrd="2" destOrd="0" parTransId="{6A330400-E147-40F4-9FD5-73B989CC2528}" sibTransId="{DF90453A-C056-460A-8362-C40A78327E68}"/>
    <dgm:cxn modelId="{AD8991EC-7AD9-4EAE-A390-8B8670706F59}" type="presOf" srcId="{D89F7CD5-CF99-4EA4-ADE9-F2A12C6FECC4}" destId="{E38F834A-EE09-4245-B477-417FA9B00FB5}" srcOrd="0" destOrd="1" presId="urn:microsoft.com/office/officeart/2005/8/layout/hList7"/>
    <dgm:cxn modelId="{7637EDEE-632F-4B68-A393-D468A8699EFA}" type="presOf" srcId="{540D8E05-A6DF-40AC-B41D-93DE3E0B77CD}" destId="{1E655D91-4598-4762-AF5E-123F53E47136}" srcOrd="0" destOrd="1" presId="urn:microsoft.com/office/officeart/2005/8/layout/hList7"/>
    <dgm:cxn modelId="{1EE6056F-3BED-4A3E-87E2-276419432273}" type="presParOf" srcId="{53EF107F-602C-479A-B7A2-FE7552019406}" destId="{421793CD-3D6D-4AFB-90F5-75E64ECF9EA5}" srcOrd="0" destOrd="0" presId="urn:microsoft.com/office/officeart/2005/8/layout/hList7"/>
    <dgm:cxn modelId="{8C3BF1F1-DCBB-441C-BB70-390DD287F3EB}" type="presParOf" srcId="{53EF107F-602C-479A-B7A2-FE7552019406}" destId="{27D9BFFD-DD29-4E1A-95C0-F9B014832523}" srcOrd="1" destOrd="0" presId="urn:microsoft.com/office/officeart/2005/8/layout/hList7"/>
    <dgm:cxn modelId="{39F432A7-F69A-4A14-A5F2-F06DA0970CFE}" type="presParOf" srcId="{27D9BFFD-DD29-4E1A-95C0-F9B014832523}" destId="{73DFFC49-92A3-4F06-8FCF-54068C9079C6}" srcOrd="0" destOrd="0" presId="urn:microsoft.com/office/officeart/2005/8/layout/hList7"/>
    <dgm:cxn modelId="{488DA1EA-9500-49D2-9EE0-C50269FFE419}" type="presParOf" srcId="{73DFFC49-92A3-4F06-8FCF-54068C9079C6}" destId="{37788508-DA8A-42A5-9EF1-AE920F492C21}" srcOrd="0" destOrd="0" presId="urn:microsoft.com/office/officeart/2005/8/layout/hList7"/>
    <dgm:cxn modelId="{B0701CA5-0F59-40E9-9340-3E878B8FC72B}" type="presParOf" srcId="{73DFFC49-92A3-4F06-8FCF-54068C9079C6}" destId="{1988EF0A-5BD7-4201-A3F5-BE9FB50A75D4}" srcOrd="1" destOrd="0" presId="urn:microsoft.com/office/officeart/2005/8/layout/hList7"/>
    <dgm:cxn modelId="{55E84D36-0FBF-4732-97C3-99D57BB6C8F0}" type="presParOf" srcId="{73DFFC49-92A3-4F06-8FCF-54068C9079C6}" destId="{0AA7981B-1A9D-4F21-AC24-58A36CE62292}" srcOrd="2" destOrd="0" presId="urn:microsoft.com/office/officeart/2005/8/layout/hList7"/>
    <dgm:cxn modelId="{A746F3EB-295F-480F-9722-D50AC1BCDFC7}" type="presParOf" srcId="{73DFFC49-92A3-4F06-8FCF-54068C9079C6}" destId="{58B14555-D78B-4202-89C6-CA6A29F7C2EA}" srcOrd="3" destOrd="0" presId="urn:microsoft.com/office/officeart/2005/8/layout/hList7"/>
    <dgm:cxn modelId="{CCA06930-943F-4240-9F77-7B3AB904E804}" type="presParOf" srcId="{27D9BFFD-DD29-4E1A-95C0-F9B014832523}" destId="{1AD937E6-1F0E-4B94-B371-7F399266BD83}" srcOrd="1" destOrd="0" presId="urn:microsoft.com/office/officeart/2005/8/layout/hList7"/>
    <dgm:cxn modelId="{A88BFF93-E0A0-4F7E-84D3-F209C247D71F}" type="presParOf" srcId="{27D9BFFD-DD29-4E1A-95C0-F9B014832523}" destId="{65165AC3-4B62-4F6B-BE3B-8E20F39FEF40}" srcOrd="2" destOrd="0" presId="urn:microsoft.com/office/officeart/2005/8/layout/hList7"/>
    <dgm:cxn modelId="{1EAACA9C-0E9F-4531-9ECF-99AD3D410861}" type="presParOf" srcId="{65165AC3-4B62-4F6B-BE3B-8E20F39FEF40}" destId="{1E655D91-4598-4762-AF5E-123F53E47136}" srcOrd="0" destOrd="0" presId="urn:microsoft.com/office/officeart/2005/8/layout/hList7"/>
    <dgm:cxn modelId="{70EACD67-D060-444A-B85B-E8EB96742270}" type="presParOf" srcId="{65165AC3-4B62-4F6B-BE3B-8E20F39FEF40}" destId="{0975A841-4ECA-4795-A02F-90D843B7ED44}" srcOrd="1" destOrd="0" presId="urn:microsoft.com/office/officeart/2005/8/layout/hList7"/>
    <dgm:cxn modelId="{C1A4DE56-2185-4040-8483-21F89F2D084D}" type="presParOf" srcId="{65165AC3-4B62-4F6B-BE3B-8E20F39FEF40}" destId="{DB4220BA-AC25-4FB2-B817-D39EFB7EE7FD}" srcOrd="2" destOrd="0" presId="urn:microsoft.com/office/officeart/2005/8/layout/hList7"/>
    <dgm:cxn modelId="{8816DFF1-483E-4F28-A3C2-D5C9EA7193C6}" type="presParOf" srcId="{65165AC3-4B62-4F6B-BE3B-8E20F39FEF40}" destId="{D684F312-BFBA-461A-A440-85168DF443D8}" srcOrd="3" destOrd="0" presId="urn:microsoft.com/office/officeart/2005/8/layout/hList7"/>
    <dgm:cxn modelId="{DE7E5E90-EBE7-4848-8BB3-4E40B41D3B8F}" type="presParOf" srcId="{27D9BFFD-DD29-4E1A-95C0-F9B014832523}" destId="{1AD5A9A0-393D-41CE-9F0C-A3C3707AF791}" srcOrd="3" destOrd="0" presId="urn:microsoft.com/office/officeart/2005/8/layout/hList7"/>
    <dgm:cxn modelId="{61D3521C-5FC8-40F6-8B11-1017383CEE80}" type="presParOf" srcId="{27D9BFFD-DD29-4E1A-95C0-F9B014832523}" destId="{92A2BD6A-4F66-4DBA-B044-5EA106C806DA}" srcOrd="4" destOrd="0" presId="urn:microsoft.com/office/officeart/2005/8/layout/hList7"/>
    <dgm:cxn modelId="{93F57185-55BA-4BCF-AA78-E9AEFABB1F1E}" type="presParOf" srcId="{92A2BD6A-4F66-4DBA-B044-5EA106C806DA}" destId="{E38F834A-EE09-4245-B477-417FA9B00FB5}" srcOrd="0" destOrd="0" presId="urn:microsoft.com/office/officeart/2005/8/layout/hList7"/>
    <dgm:cxn modelId="{1CD3E407-BA94-4ECA-9B35-1930456B03CF}" type="presParOf" srcId="{92A2BD6A-4F66-4DBA-B044-5EA106C806DA}" destId="{E5182C1B-705B-446F-841A-93B0754EB9E8}" srcOrd="1" destOrd="0" presId="urn:microsoft.com/office/officeart/2005/8/layout/hList7"/>
    <dgm:cxn modelId="{C9E5834E-CDA5-4511-8668-88B0BFC8A94C}" type="presParOf" srcId="{92A2BD6A-4F66-4DBA-B044-5EA106C806DA}" destId="{9CDF5166-463E-40B3-94A9-C642FE1B6C31}" srcOrd="2" destOrd="0" presId="urn:microsoft.com/office/officeart/2005/8/layout/hList7"/>
    <dgm:cxn modelId="{FCF77BAC-B778-4654-8432-A586A41FD369}" type="presParOf" srcId="{92A2BD6A-4F66-4DBA-B044-5EA106C806DA}" destId="{9939BEAE-992B-4F9D-A6E5-F1C01B377553}" srcOrd="3" destOrd="0" presId="urn:microsoft.com/office/officeart/2005/8/layout/hList7"/>
    <dgm:cxn modelId="{F2D0A268-9914-4DBC-B76A-899DD0D78209}" type="presParOf" srcId="{27D9BFFD-DD29-4E1A-95C0-F9B014832523}" destId="{9A177996-8E2C-4837-92F5-5EAFDA06EDB4}" srcOrd="5" destOrd="0" presId="urn:microsoft.com/office/officeart/2005/8/layout/hList7"/>
    <dgm:cxn modelId="{A99758DC-ADDE-46FF-B6B9-0B3F3F5014D9}" type="presParOf" srcId="{27D9BFFD-DD29-4E1A-95C0-F9B014832523}" destId="{995D6025-FB0C-4421-B42E-6B4CC9A194AB}" srcOrd="6" destOrd="0" presId="urn:microsoft.com/office/officeart/2005/8/layout/hList7"/>
    <dgm:cxn modelId="{13565952-0DC0-46B2-A1D8-149ADB4FF40C}" type="presParOf" srcId="{995D6025-FB0C-4421-B42E-6B4CC9A194AB}" destId="{77A4720A-B5C7-4617-B580-E8D793BA6B44}" srcOrd="0" destOrd="0" presId="urn:microsoft.com/office/officeart/2005/8/layout/hList7"/>
    <dgm:cxn modelId="{F6764456-B6C5-4AF4-A4DB-4668E2EFA041}" type="presParOf" srcId="{995D6025-FB0C-4421-B42E-6B4CC9A194AB}" destId="{69DB4ECD-D320-40D0-9AC2-43FBBBCC882D}" srcOrd="1" destOrd="0" presId="urn:microsoft.com/office/officeart/2005/8/layout/hList7"/>
    <dgm:cxn modelId="{91643DDF-3BCE-4D8A-9831-286EE6F6D3B8}" type="presParOf" srcId="{995D6025-FB0C-4421-B42E-6B4CC9A194AB}" destId="{5FE2CC80-A91F-427F-AEB7-EDEE9AF1A362}" srcOrd="2" destOrd="0" presId="urn:microsoft.com/office/officeart/2005/8/layout/hList7"/>
    <dgm:cxn modelId="{030CC6AB-CCAE-4652-8E8B-A87B498BEF25}" type="presParOf" srcId="{995D6025-FB0C-4421-B42E-6B4CC9A194AB}" destId="{5DD2F22F-7ED2-45DB-AE9D-5B7376EC1DC8}" srcOrd="3" destOrd="0" presId="urn:microsoft.com/office/officeart/2005/8/layout/hList7"/>
    <dgm:cxn modelId="{0C0B409F-724F-44F9-AC33-AE3CCB8725AD}" type="presParOf" srcId="{27D9BFFD-DD29-4E1A-95C0-F9B014832523}" destId="{AE0FD880-4F2A-455E-BFEB-4BB520EB9EF7}" srcOrd="7" destOrd="0" presId="urn:microsoft.com/office/officeart/2005/8/layout/hList7"/>
    <dgm:cxn modelId="{DA42E2E2-6E15-45D2-8AC6-1B7B2B0531EE}" type="presParOf" srcId="{27D9BFFD-DD29-4E1A-95C0-F9B014832523}" destId="{42ABADB5-F93D-4E19-8DA4-E78EB1CD0C5E}" srcOrd="8" destOrd="0" presId="urn:microsoft.com/office/officeart/2005/8/layout/hList7"/>
    <dgm:cxn modelId="{13F16E0E-8ED1-4DDB-BFC4-A6367B1DAC0A}" type="presParOf" srcId="{42ABADB5-F93D-4E19-8DA4-E78EB1CD0C5E}" destId="{566B9469-AB18-4168-8E28-C9810AFFE0E7}" srcOrd="0" destOrd="0" presId="urn:microsoft.com/office/officeart/2005/8/layout/hList7"/>
    <dgm:cxn modelId="{228356B5-4D09-4081-903C-664E77A721CF}" type="presParOf" srcId="{42ABADB5-F93D-4E19-8DA4-E78EB1CD0C5E}" destId="{7A3F3AF9-11BD-4305-9C20-E3C5AD412D51}" srcOrd="1" destOrd="0" presId="urn:microsoft.com/office/officeart/2005/8/layout/hList7"/>
    <dgm:cxn modelId="{62066A8C-BEFE-4579-B6C2-83D83A2CC1C3}" type="presParOf" srcId="{42ABADB5-F93D-4E19-8DA4-E78EB1CD0C5E}" destId="{57C235A0-A5F6-400E-816B-774E08F431BB}" srcOrd="2" destOrd="0" presId="urn:microsoft.com/office/officeart/2005/8/layout/hList7"/>
    <dgm:cxn modelId="{79BECC9B-9B5F-4520-BFF6-7B2C4F81094C}" type="presParOf" srcId="{42ABADB5-F93D-4E19-8DA4-E78EB1CD0C5E}" destId="{6AF21297-9701-4C39-AE79-07B362482C40}"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201F48-D3B7-4BE5-838C-60A450107BE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F0818DE-DC4A-4CAF-89FC-C26A6A8D4A0E}">
      <dgm:prSet/>
      <dgm:spPr/>
      <dgm:t>
        <a:bodyPr/>
        <a:lstStyle/>
        <a:p>
          <a:r>
            <a:rPr lang="nb-NO"/>
            <a:t>Ambiguity</a:t>
          </a:r>
          <a:endParaRPr lang="en-US"/>
        </a:p>
      </dgm:t>
    </dgm:pt>
    <dgm:pt modelId="{C7AE41E6-8AB4-43F9-B6A1-3E82D97199A5}" type="parTrans" cxnId="{8D346F9B-6F8F-462D-BA08-58988B04524F}">
      <dgm:prSet/>
      <dgm:spPr/>
      <dgm:t>
        <a:bodyPr/>
        <a:lstStyle/>
        <a:p>
          <a:endParaRPr lang="en-US"/>
        </a:p>
      </dgm:t>
    </dgm:pt>
    <dgm:pt modelId="{C8A1845A-AAC0-4ACE-8E16-B08CF9A2EBB6}" type="sibTrans" cxnId="{8D346F9B-6F8F-462D-BA08-58988B04524F}">
      <dgm:prSet/>
      <dgm:spPr/>
      <dgm:t>
        <a:bodyPr/>
        <a:lstStyle/>
        <a:p>
          <a:endParaRPr lang="en-US"/>
        </a:p>
      </dgm:t>
    </dgm:pt>
    <dgm:pt modelId="{6EC542EB-7B50-4F07-8F13-B4BF68629C61}">
      <dgm:prSet/>
      <dgm:spPr/>
      <dgm:t>
        <a:bodyPr/>
        <a:lstStyle/>
        <a:p>
          <a:r>
            <a:rPr lang="nb-NO"/>
            <a:t>Application in (different forms of) practice</a:t>
          </a:r>
          <a:endParaRPr lang="en-US"/>
        </a:p>
      </dgm:t>
    </dgm:pt>
    <dgm:pt modelId="{E9BD23E3-564C-484D-ADB1-94C4ED2DAE48}" type="parTrans" cxnId="{BF9510FA-2C4C-4F4B-A578-F98B8047F91A}">
      <dgm:prSet/>
      <dgm:spPr/>
      <dgm:t>
        <a:bodyPr/>
        <a:lstStyle/>
        <a:p>
          <a:endParaRPr lang="en-US"/>
        </a:p>
      </dgm:t>
    </dgm:pt>
    <dgm:pt modelId="{71D818D9-D120-4CA2-B168-AAB4FFD72B01}" type="sibTrans" cxnId="{BF9510FA-2C4C-4F4B-A578-F98B8047F91A}">
      <dgm:prSet/>
      <dgm:spPr/>
      <dgm:t>
        <a:bodyPr/>
        <a:lstStyle/>
        <a:p>
          <a:endParaRPr lang="en-US"/>
        </a:p>
      </dgm:t>
    </dgm:pt>
    <dgm:pt modelId="{EA96B375-0510-47DB-A949-9BFB231BE000}">
      <dgm:prSet/>
      <dgm:spPr/>
      <dgm:t>
        <a:bodyPr/>
        <a:lstStyle/>
        <a:p>
          <a:r>
            <a:rPr lang="nb-NO"/>
            <a:t>Alignment of impartiality with career theory</a:t>
          </a:r>
          <a:endParaRPr lang="en-US"/>
        </a:p>
      </dgm:t>
    </dgm:pt>
    <dgm:pt modelId="{C0A47B56-363E-4E19-ADE3-5BB4F1356A2A}" type="parTrans" cxnId="{530084AA-3827-4FD7-8671-E58A4F9AE21B}">
      <dgm:prSet/>
      <dgm:spPr/>
      <dgm:t>
        <a:bodyPr/>
        <a:lstStyle/>
        <a:p>
          <a:endParaRPr lang="en-US"/>
        </a:p>
      </dgm:t>
    </dgm:pt>
    <dgm:pt modelId="{95E97746-2601-4C00-8E29-5E2FDC651449}" type="sibTrans" cxnId="{530084AA-3827-4FD7-8671-E58A4F9AE21B}">
      <dgm:prSet/>
      <dgm:spPr/>
      <dgm:t>
        <a:bodyPr/>
        <a:lstStyle/>
        <a:p>
          <a:endParaRPr lang="en-US"/>
        </a:p>
      </dgm:t>
    </dgm:pt>
    <dgm:pt modelId="{69C93616-2387-4A4D-9CF5-A8A3AE3DEB18}">
      <dgm:prSet/>
      <dgm:spPr/>
      <dgm:t>
        <a:bodyPr/>
        <a:lstStyle/>
        <a:p>
          <a:r>
            <a:rPr lang="nb-NO"/>
            <a:t>Tensions with other ethical values</a:t>
          </a:r>
          <a:endParaRPr lang="en-US"/>
        </a:p>
      </dgm:t>
    </dgm:pt>
    <dgm:pt modelId="{0C5D2120-2B6C-4FA2-8D20-6945DDEF0B62}" type="parTrans" cxnId="{8EC7BE22-1FA5-4BB9-89FC-9B47B5E1DD78}">
      <dgm:prSet/>
      <dgm:spPr/>
      <dgm:t>
        <a:bodyPr/>
        <a:lstStyle/>
        <a:p>
          <a:endParaRPr lang="en-US"/>
        </a:p>
      </dgm:t>
    </dgm:pt>
    <dgm:pt modelId="{FBAF6117-6A64-4803-94A7-7D474D01510C}" type="sibTrans" cxnId="{8EC7BE22-1FA5-4BB9-89FC-9B47B5E1DD78}">
      <dgm:prSet/>
      <dgm:spPr/>
      <dgm:t>
        <a:bodyPr/>
        <a:lstStyle/>
        <a:p>
          <a:endParaRPr lang="en-US"/>
        </a:p>
      </dgm:t>
    </dgm:pt>
    <dgm:pt modelId="{3A69C67D-7E0A-476B-95BD-D5F233AC9019}">
      <dgm:prSet/>
      <dgm:spPr/>
      <dgm:t>
        <a:bodyPr/>
        <a:lstStyle/>
        <a:p>
          <a:r>
            <a:rPr lang="nb-NO"/>
            <a:t>Practicing impartiality within partial funding regemes </a:t>
          </a:r>
          <a:endParaRPr lang="en-US"/>
        </a:p>
      </dgm:t>
    </dgm:pt>
    <dgm:pt modelId="{CC1FE719-1FE6-4D9B-84C8-F97CFACFF858}" type="parTrans" cxnId="{2A876CF0-BA9F-4366-BBE7-8EDA9F4B7AB2}">
      <dgm:prSet/>
      <dgm:spPr/>
      <dgm:t>
        <a:bodyPr/>
        <a:lstStyle/>
        <a:p>
          <a:endParaRPr lang="en-US"/>
        </a:p>
      </dgm:t>
    </dgm:pt>
    <dgm:pt modelId="{D8877116-5C8D-474F-9701-CCB8EBAB768B}" type="sibTrans" cxnId="{2A876CF0-BA9F-4366-BBE7-8EDA9F4B7AB2}">
      <dgm:prSet/>
      <dgm:spPr/>
      <dgm:t>
        <a:bodyPr/>
        <a:lstStyle/>
        <a:p>
          <a:endParaRPr lang="en-US"/>
        </a:p>
      </dgm:t>
    </dgm:pt>
    <dgm:pt modelId="{5D465B75-3E77-4DE3-998A-39F844D55733}" type="pres">
      <dgm:prSet presAssocID="{CA201F48-D3B7-4BE5-838C-60A450107BED}" presName="linear" presStyleCnt="0">
        <dgm:presLayoutVars>
          <dgm:animLvl val="lvl"/>
          <dgm:resizeHandles val="exact"/>
        </dgm:presLayoutVars>
      </dgm:prSet>
      <dgm:spPr/>
    </dgm:pt>
    <dgm:pt modelId="{22A2D726-E29A-4EFA-AB67-9BD997ABBE90}" type="pres">
      <dgm:prSet presAssocID="{9F0818DE-DC4A-4CAF-89FC-C26A6A8D4A0E}" presName="parentText" presStyleLbl="node1" presStyleIdx="0" presStyleCnt="5">
        <dgm:presLayoutVars>
          <dgm:chMax val="0"/>
          <dgm:bulletEnabled val="1"/>
        </dgm:presLayoutVars>
      </dgm:prSet>
      <dgm:spPr/>
    </dgm:pt>
    <dgm:pt modelId="{F396878B-07DC-4C55-9A10-49A84BF1E3A6}" type="pres">
      <dgm:prSet presAssocID="{C8A1845A-AAC0-4ACE-8E16-B08CF9A2EBB6}" presName="spacer" presStyleCnt="0"/>
      <dgm:spPr/>
    </dgm:pt>
    <dgm:pt modelId="{EB3B5605-5649-485A-8B33-9094281483EC}" type="pres">
      <dgm:prSet presAssocID="{6EC542EB-7B50-4F07-8F13-B4BF68629C61}" presName="parentText" presStyleLbl="node1" presStyleIdx="1" presStyleCnt="5">
        <dgm:presLayoutVars>
          <dgm:chMax val="0"/>
          <dgm:bulletEnabled val="1"/>
        </dgm:presLayoutVars>
      </dgm:prSet>
      <dgm:spPr/>
    </dgm:pt>
    <dgm:pt modelId="{05267B8B-548E-45D9-82CA-027F5865CE08}" type="pres">
      <dgm:prSet presAssocID="{71D818D9-D120-4CA2-B168-AAB4FFD72B01}" presName="spacer" presStyleCnt="0"/>
      <dgm:spPr/>
    </dgm:pt>
    <dgm:pt modelId="{46D9112D-B942-43E1-B774-7DB5158852D4}" type="pres">
      <dgm:prSet presAssocID="{EA96B375-0510-47DB-A949-9BFB231BE000}" presName="parentText" presStyleLbl="node1" presStyleIdx="2" presStyleCnt="5">
        <dgm:presLayoutVars>
          <dgm:chMax val="0"/>
          <dgm:bulletEnabled val="1"/>
        </dgm:presLayoutVars>
      </dgm:prSet>
      <dgm:spPr/>
    </dgm:pt>
    <dgm:pt modelId="{3ADD61E3-CA6E-4561-B1DB-BB577178A557}" type="pres">
      <dgm:prSet presAssocID="{95E97746-2601-4C00-8E29-5E2FDC651449}" presName="spacer" presStyleCnt="0"/>
      <dgm:spPr/>
    </dgm:pt>
    <dgm:pt modelId="{B9411450-666E-4EBB-8A1D-647A25231D88}" type="pres">
      <dgm:prSet presAssocID="{69C93616-2387-4A4D-9CF5-A8A3AE3DEB18}" presName="parentText" presStyleLbl="node1" presStyleIdx="3" presStyleCnt="5">
        <dgm:presLayoutVars>
          <dgm:chMax val="0"/>
          <dgm:bulletEnabled val="1"/>
        </dgm:presLayoutVars>
      </dgm:prSet>
      <dgm:spPr/>
    </dgm:pt>
    <dgm:pt modelId="{49744A31-9E62-45AD-9ED1-8A893C3A1A02}" type="pres">
      <dgm:prSet presAssocID="{FBAF6117-6A64-4803-94A7-7D474D01510C}" presName="spacer" presStyleCnt="0"/>
      <dgm:spPr/>
    </dgm:pt>
    <dgm:pt modelId="{08846B82-2B73-4C58-9F4D-BA5BDC398D2A}" type="pres">
      <dgm:prSet presAssocID="{3A69C67D-7E0A-476B-95BD-D5F233AC9019}" presName="parentText" presStyleLbl="node1" presStyleIdx="4" presStyleCnt="5">
        <dgm:presLayoutVars>
          <dgm:chMax val="0"/>
          <dgm:bulletEnabled val="1"/>
        </dgm:presLayoutVars>
      </dgm:prSet>
      <dgm:spPr/>
    </dgm:pt>
  </dgm:ptLst>
  <dgm:cxnLst>
    <dgm:cxn modelId="{8EC7BE22-1FA5-4BB9-89FC-9B47B5E1DD78}" srcId="{CA201F48-D3B7-4BE5-838C-60A450107BED}" destId="{69C93616-2387-4A4D-9CF5-A8A3AE3DEB18}" srcOrd="3" destOrd="0" parTransId="{0C5D2120-2B6C-4FA2-8D20-6945DDEF0B62}" sibTransId="{FBAF6117-6A64-4803-94A7-7D474D01510C}"/>
    <dgm:cxn modelId="{03A12D35-124F-4A46-9608-63A296B2E08C}" type="presOf" srcId="{3A69C67D-7E0A-476B-95BD-D5F233AC9019}" destId="{08846B82-2B73-4C58-9F4D-BA5BDC398D2A}" srcOrd="0" destOrd="0" presId="urn:microsoft.com/office/officeart/2005/8/layout/vList2"/>
    <dgm:cxn modelId="{73971C5E-4B4B-40E7-A9D6-8FEBDEE81A93}" type="presOf" srcId="{EA96B375-0510-47DB-A949-9BFB231BE000}" destId="{46D9112D-B942-43E1-B774-7DB5158852D4}" srcOrd="0" destOrd="0" presId="urn:microsoft.com/office/officeart/2005/8/layout/vList2"/>
    <dgm:cxn modelId="{AE8DBD63-41D1-4828-B88D-D3E254F03B7A}" type="presOf" srcId="{6EC542EB-7B50-4F07-8F13-B4BF68629C61}" destId="{EB3B5605-5649-485A-8B33-9094281483EC}" srcOrd="0" destOrd="0" presId="urn:microsoft.com/office/officeart/2005/8/layout/vList2"/>
    <dgm:cxn modelId="{DD04B079-E79E-4177-8112-D1C8278BDFEA}" type="presOf" srcId="{9F0818DE-DC4A-4CAF-89FC-C26A6A8D4A0E}" destId="{22A2D726-E29A-4EFA-AB67-9BD997ABBE90}" srcOrd="0" destOrd="0" presId="urn:microsoft.com/office/officeart/2005/8/layout/vList2"/>
    <dgm:cxn modelId="{8D346F9B-6F8F-462D-BA08-58988B04524F}" srcId="{CA201F48-D3B7-4BE5-838C-60A450107BED}" destId="{9F0818DE-DC4A-4CAF-89FC-C26A6A8D4A0E}" srcOrd="0" destOrd="0" parTransId="{C7AE41E6-8AB4-43F9-B6A1-3E82D97199A5}" sibTransId="{C8A1845A-AAC0-4ACE-8E16-B08CF9A2EBB6}"/>
    <dgm:cxn modelId="{530084AA-3827-4FD7-8671-E58A4F9AE21B}" srcId="{CA201F48-D3B7-4BE5-838C-60A450107BED}" destId="{EA96B375-0510-47DB-A949-9BFB231BE000}" srcOrd="2" destOrd="0" parTransId="{C0A47B56-363E-4E19-ADE3-5BB4F1356A2A}" sibTransId="{95E97746-2601-4C00-8E29-5E2FDC651449}"/>
    <dgm:cxn modelId="{20D797EB-790E-4CB3-9DCA-486F2123CB09}" type="presOf" srcId="{69C93616-2387-4A4D-9CF5-A8A3AE3DEB18}" destId="{B9411450-666E-4EBB-8A1D-647A25231D88}" srcOrd="0" destOrd="0" presId="urn:microsoft.com/office/officeart/2005/8/layout/vList2"/>
    <dgm:cxn modelId="{2A876CF0-BA9F-4366-BBE7-8EDA9F4B7AB2}" srcId="{CA201F48-D3B7-4BE5-838C-60A450107BED}" destId="{3A69C67D-7E0A-476B-95BD-D5F233AC9019}" srcOrd="4" destOrd="0" parTransId="{CC1FE719-1FE6-4D9B-84C8-F97CFACFF858}" sibTransId="{D8877116-5C8D-474F-9701-CCB8EBAB768B}"/>
    <dgm:cxn modelId="{99CA9FF1-EA95-4834-812C-BFE9D36F5798}" type="presOf" srcId="{CA201F48-D3B7-4BE5-838C-60A450107BED}" destId="{5D465B75-3E77-4DE3-998A-39F844D55733}" srcOrd="0" destOrd="0" presId="urn:microsoft.com/office/officeart/2005/8/layout/vList2"/>
    <dgm:cxn modelId="{BF9510FA-2C4C-4F4B-A578-F98B8047F91A}" srcId="{CA201F48-D3B7-4BE5-838C-60A450107BED}" destId="{6EC542EB-7B50-4F07-8F13-B4BF68629C61}" srcOrd="1" destOrd="0" parTransId="{E9BD23E3-564C-484D-ADB1-94C4ED2DAE48}" sibTransId="{71D818D9-D120-4CA2-B168-AAB4FFD72B01}"/>
    <dgm:cxn modelId="{AF1DA85F-C972-4C8E-BDF9-3C3F3BB3A91E}" type="presParOf" srcId="{5D465B75-3E77-4DE3-998A-39F844D55733}" destId="{22A2D726-E29A-4EFA-AB67-9BD997ABBE90}" srcOrd="0" destOrd="0" presId="urn:microsoft.com/office/officeart/2005/8/layout/vList2"/>
    <dgm:cxn modelId="{F74B5E7B-650C-47F0-B9D6-9B0A7CA3AA50}" type="presParOf" srcId="{5D465B75-3E77-4DE3-998A-39F844D55733}" destId="{F396878B-07DC-4C55-9A10-49A84BF1E3A6}" srcOrd="1" destOrd="0" presId="urn:microsoft.com/office/officeart/2005/8/layout/vList2"/>
    <dgm:cxn modelId="{4D8EB34F-FDD6-4C59-BE7F-DB8CFCFDD937}" type="presParOf" srcId="{5D465B75-3E77-4DE3-998A-39F844D55733}" destId="{EB3B5605-5649-485A-8B33-9094281483EC}" srcOrd="2" destOrd="0" presId="urn:microsoft.com/office/officeart/2005/8/layout/vList2"/>
    <dgm:cxn modelId="{8EDAD3AD-0D2A-4623-81FE-D9DF042AD38A}" type="presParOf" srcId="{5D465B75-3E77-4DE3-998A-39F844D55733}" destId="{05267B8B-548E-45D9-82CA-027F5865CE08}" srcOrd="3" destOrd="0" presId="urn:microsoft.com/office/officeart/2005/8/layout/vList2"/>
    <dgm:cxn modelId="{DA9B66DB-80ED-46ED-9306-5D9FE1C9AB47}" type="presParOf" srcId="{5D465B75-3E77-4DE3-998A-39F844D55733}" destId="{46D9112D-B942-43E1-B774-7DB5158852D4}" srcOrd="4" destOrd="0" presId="urn:microsoft.com/office/officeart/2005/8/layout/vList2"/>
    <dgm:cxn modelId="{0B2695EC-3949-4084-83A9-B9BB38C35848}" type="presParOf" srcId="{5D465B75-3E77-4DE3-998A-39F844D55733}" destId="{3ADD61E3-CA6E-4561-B1DB-BB577178A557}" srcOrd="5" destOrd="0" presId="urn:microsoft.com/office/officeart/2005/8/layout/vList2"/>
    <dgm:cxn modelId="{21812DCD-F371-44F8-9610-8F4B24356681}" type="presParOf" srcId="{5D465B75-3E77-4DE3-998A-39F844D55733}" destId="{B9411450-666E-4EBB-8A1D-647A25231D88}" srcOrd="6" destOrd="0" presId="urn:microsoft.com/office/officeart/2005/8/layout/vList2"/>
    <dgm:cxn modelId="{B9E9D9D1-CC07-406E-AD2C-C3F92F6E567E}" type="presParOf" srcId="{5D465B75-3E77-4DE3-998A-39F844D55733}" destId="{49744A31-9E62-45AD-9ED1-8A893C3A1A02}" srcOrd="7" destOrd="0" presId="urn:microsoft.com/office/officeart/2005/8/layout/vList2"/>
    <dgm:cxn modelId="{7B5D932C-8255-4F8D-AB05-7F71B1DD7E9B}" type="presParOf" srcId="{5D465B75-3E77-4DE3-998A-39F844D55733}" destId="{08846B82-2B73-4C58-9F4D-BA5BDC398D2A}"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88508-DA8A-42A5-9EF1-AE920F492C21}">
      <dsp:nvSpPr>
        <dsp:cNvPr id="0" name=""/>
        <dsp:cNvSpPr/>
      </dsp:nvSpPr>
      <dsp:spPr>
        <a:xfrm>
          <a:off x="0" y="0"/>
          <a:ext cx="2053828" cy="4160520"/>
        </a:xfrm>
        <a:prstGeom prst="roundRect">
          <a:avLst>
            <a:gd name="adj" fmla="val 10000"/>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0904" tIns="120904" rIns="120904" bIns="120904" numCol="1" spcCol="1270" anchor="t" anchorCtr="1">
          <a:noAutofit/>
        </a:bodyPr>
        <a:lstStyle/>
        <a:p>
          <a:pPr marL="0" lvl="0" indent="0" algn="l" defTabSz="755650">
            <a:lnSpc>
              <a:spcPct val="90000"/>
            </a:lnSpc>
            <a:spcBef>
              <a:spcPct val="0"/>
            </a:spcBef>
            <a:spcAft>
              <a:spcPct val="35000"/>
            </a:spcAft>
            <a:buNone/>
          </a:pPr>
          <a:r>
            <a:rPr lang="en-US" sz="1700" kern="1200" dirty="0"/>
            <a:t>Build critical consciousness</a:t>
          </a:r>
          <a:endParaRPr lang="en-GB" sz="1700" kern="1200" dirty="0"/>
        </a:p>
        <a:p>
          <a:pPr marL="114300" lvl="1" indent="-114300" algn="l" defTabSz="577850">
            <a:lnSpc>
              <a:spcPct val="90000"/>
            </a:lnSpc>
            <a:spcBef>
              <a:spcPct val="0"/>
            </a:spcBef>
            <a:spcAft>
              <a:spcPct val="15000"/>
            </a:spcAft>
            <a:buChar char="•"/>
          </a:pPr>
          <a:r>
            <a:rPr lang="en-US" sz="1300" kern="1200" dirty="0"/>
            <a:t>Help people to understand the situation, not just to react to it on a personal level. </a:t>
          </a:r>
          <a:endParaRPr lang="en-GB" sz="1300" kern="1200" dirty="0"/>
        </a:p>
      </dsp:txBody>
      <dsp:txXfrm>
        <a:off x="0" y="1664207"/>
        <a:ext cx="2053828" cy="1664208"/>
      </dsp:txXfrm>
    </dsp:sp>
    <dsp:sp modelId="{58B14555-D78B-4202-89C6-CA6A29F7C2EA}">
      <dsp:nvSpPr>
        <dsp:cNvPr id="0" name=""/>
        <dsp:cNvSpPr/>
      </dsp:nvSpPr>
      <dsp:spPr>
        <a:xfrm>
          <a:off x="334187" y="249631"/>
          <a:ext cx="1385453" cy="138545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E655D91-4598-4762-AF5E-123F53E47136}">
      <dsp:nvSpPr>
        <dsp:cNvPr id="0" name=""/>
        <dsp:cNvSpPr/>
      </dsp:nvSpPr>
      <dsp:spPr>
        <a:xfrm>
          <a:off x="2115442" y="0"/>
          <a:ext cx="2053828" cy="4160520"/>
        </a:xfrm>
        <a:prstGeom prst="roundRect">
          <a:avLst>
            <a:gd name="adj" fmla="val 10000"/>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0904" tIns="120904" rIns="120904" bIns="120904" numCol="1" spcCol="1270" anchor="t" anchorCtr="1">
          <a:noAutofit/>
        </a:bodyPr>
        <a:lstStyle/>
        <a:p>
          <a:pPr marL="0" lvl="0" indent="0" algn="l" defTabSz="755650">
            <a:lnSpc>
              <a:spcPct val="90000"/>
            </a:lnSpc>
            <a:spcBef>
              <a:spcPct val="0"/>
            </a:spcBef>
            <a:spcAft>
              <a:spcPct val="35000"/>
            </a:spcAft>
            <a:buNone/>
          </a:pPr>
          <a:r>
            <a:rPr lang="en-US" sz="1700" kern="1200" dirty="0"/>
            <a:t>Name </a:t>
          </a:r>
          <a:br>
            <a:rPr lang="en-US" sz="1700" kern="1200" dirty="0"/>
          </a:br>
          <a:r>
            <a:rPr lang="en-US" sz="1700" kern="1200" dirty="0"/>
            <a:t>oppression </a:t>
          </a:r>
          <a:endParaRPr lang="en-GB" sz="1700" kern="1200" dirty="0"/>
        </a:p>
        <a:p>
          <a:pPr marL="114300" lvl="1" indent="-114300" algn="l" defTabSz="577850">
            <a:lnSpc>
              <a:spcPct val="90000"/>
            </a:lnSpc>
            <a:spcBef>
              <a:spcPct val="0"/>
            </a:spcBef>
            <a:spcAft>
              <a:spcPct val="15000"/>
            </a:spcAft>
            <a:buChar char="•"/>
          </a:pPr>
          <a:r>
            <a:rPr lang="en-US" sz="1300" kern="1200" dirty="0"/>
            <a:t>Help people see injustice and </a:t>
          </a:r>
          <a:r>
            <a:rPr lang="en-US" sz="1300" kern="1200" dirty="0" err="1"/>
            <a:t>organise</a:t>
          </a:r>
          <a:r>
            <a:rPr lang="en-US" sz="1300" kern="1200" dirty="0"/>
            <a:t> in solidarity to access a decent career. </a:t>
          </a:r>
          <a:endParaRPr lang="en-GB" sz="1300" kern="1200" dirty="0"/>
        </a:p>
      </dsp:txBody>
      <dsp:txXfrm>
        <a:off x="2115442" y="1664207"/>
        <a:ext cx="2053828" cy="1664208"/>
      </dsp:txXfrm>
    </dsp:sp>
    <dsp:sp modelId="{D684F312-BFBA-461A-A440-85168DF443D8}">
      <dsp:nvSpPr>
        <dsp:cNvPr id="0" name=""/>
        <dsp:cNvSpPr/>
      </dsp:nvSpPr>
      <dsp:spPr>
        <a:xfrm>
          <a:off x="2449630" y="249631"/>
          <a:ext cx="1385453" cy="1385453"/>
        </a:xfrm>
        <a:prstGeom prst="ellipse">
          <a:avLst/>
        </a:prstGeom>
        <a:blipFill rotWithShape="1">
          <a:blip xmlns:r="http://schemas.openxmlformats.org/officeDocument/2006/relationships" r:embed="rId3">
            <a:lum bright="70000" contrast="-70000"/>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E38F834A-EE09-4245-B477-417FA9B00FB5}">
      <dsp:nvSpPr>
        <dsp:cNvPr id="0" name=""/>
        <dsp:cNvSpPr/>
      </dsp:nvSpPr>
      <dsp:spPr>
        <a:xfrm>
          <a:off x="4230885" y="0"/>
          <a:ext cx="2053828" cy="4160520"/>
        </a:xfrm>
        <a:prstGeom prst="roundRect">
          <a:avLst>
            <a:gd name="adj" fmla="val 10000"/>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0904" tIns="120904" rIns="120904" bIns="120904" numCol="1" spcCol="1270" anchor="t" anchorCtr="1">
          <a:noAutofit/>
        </a:bodyPr>
        <a:lstStyle/>
        <a:p>
          <a:pPr marL="0" lvl="0" indent="0" algn="l" defTabSz="755650">
            <a:lnSpc>
              <a:spcPct val="90000"/>
            </a:lnSpc>
            <a:spcBef>
              <a:spcPct val="0"/>
            </a:spcBef>
            <a:spcAft>
              <a:spcPct val="35000"/>
            </a:spcAft>
            <a:buNone/>
          </a:pPr>
          <a:r>
            <a:rPr lang="en-US" sz="1700" kern="1200" dirty="0"/>
            <a:t>Question what is normal  </a:t>
          </a:r>
          <a:endParaRPr lang="en-GB" sz="1700" kern="1200" dirty="0"/>
        </a:p>
        <a:p>
          <a:pPr marL="114300" lvl="1" indent="-114300" algn="l" defTabSz="577850">
            <a:lnSpc>
              <a:spcPct val="90000"/>
            </a:lnSpc>
            <a:spcBef>
              <a:spcPct val="0"/>
            </a:spcBef>
            <a:spcAft>
              <a:spcPct val="15000"/>
            </a:spcAft>
            <a:buChar char="•"/>
          </a:pPr>
          <a:r>
            <a:rPr lang="en-US" sz="1300" kern="1200" dirty="0"/>
            <a:t>Spend time discussing what normality  means and whether it is necessarily desirable.</a:t>
          </a:r>
          <a:endParaRPr lang="en-GB" sz="1300" kern="1200" dirty="0"/>
        </a:p>
      </dsp:txBody>
      <dsp:txXfrm>
        <a:off x="4230885" y="1664207"/>
        <a:ext cx="2053828" cy="1664208"/>
      </dsp:txXfrm>
    </dsp:sp>
    <dsp:sp modelId="{9939BEAE-992B-4F9D-A6E5-F1C01B377553}">
      <dsp:nvSpPr>
        <dsp:cNvPr id="0" name=""/>
        <dsp:cNvSpPr/>
      </dsp:nvSpPr>
      <dsp:spPr>
        <a:xfrm>
          <a:off x="4565073" y="249631"/>
          <a:ext cx="1385453" cy="1385453"/>
        </a:xfrm>
        <a:prstGeom prst="ellipse">
          <a:avLst/>
        </a:prstGeom>
        <a:blipFill rotWithShape="1">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7A4720A-B5C7-4617-B580-E8D793BA6B44}">
      <dsp:nvSpPr>
        <dsp:cNvPr id="0" name=""/>
        <dsp:cNvSpPr/>
      </dsp:nvSpPr>
      <dsp:spPr>
        <a:xfrm>
          <a:off x="6346328" y="0"/>
          <a:ext cx="2053828" cy="4160520"/>
        </a:xfrm>
        <a:prstGeom prst="roundRect">
          <a:avLst>
            <a:gd name="adj" fmla="val 10000"/>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0904" tIns="120904" rIns="120904" bIns="120904" numCol="1" spcCol="1270" anchor="t" anchorCtr="1">
          <a:noAutofit/>
        </a:bodyPr>
        <a:lstStyle/>
        <a:p>
          <a:pPr marL="0" lvl="0" indent="0" algn="l" defTabSz="755650">
            <a:lnSpc>
              <a:spcPct val="90000"/>
            </a:lnSpc>
            <a:spcBef>
              <a:spcPct val="0"/>
            </a:spcBef>
            <a:spcAft>
              <a:spcPct val="35000"/>
            </a:spcAft>
            <a:buNone/>
          </a:pPr>
          <a:r>
            <a:rPr lang="en-US" sz="1700" kern="1200" dirty="0"/>
            <a:t>Encourage people to work together</a:t>
          </a:r>
          <a:endParaRPr lang="en-GB" sz="1700" kern="1200" dirty="0"/>
        </a:p>
        <a:p>
          <a:pPr marL="114300" lvl="1" indent="-114300" algn="l" defTabSz="577850">
            <a:lnSpc>
              <a:spcPct val="90000"/>
            </a:lnSpc>
            <a:spcBef>
              <a:spcPct val="0"/>
            </a:spcBef>
            <a:spcAft>
              <a:spcPct val="15000"/>
            </a:spcAft>
            <a:buChar char="•"/>
          </a:pPr>
          <a:r>
            <a:rPr lang="en-US" sz="1300" kern="1200" dirty="0"/>
            <a:t>Facilitate social interaction and collaboration</a:t>
          </a:r>
          <a:endParaRPr lang="en-GB" sz="1300" kern="1200" dirty="0"/>
        </a:p>
      </dsp:txBody>
      <dsp:txXfrm>
        <a:off x="6346328" y="1664207"/>
        <a:ext cx="2053828" cy="1664208"/>
      </dsp:txXfrm>
    </dsp:sp>
    <dsp:sp modelId="{5DD2F22F-7ED2-45DB-AE9D-5B7376EC1DC8}">
      <dsp:nvSpPr>
        <dsp:cNvPr id="0" name=""/>
        <dsp:cNvSpPr/>
      </dsp:nvSpPr>
      <dsp:spPr>
        <a:xfrm>
          <a:off x="6680516" y="249631"/>
          <a:ext cx="1385453" cy="1385453"/>
        </a:xfrm>
        <a:prstGeom prst="ellipse">
          <a:avLst/>
        </a:prstGeom>
        <a:blipFill rotWithShape="1">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566B9469-AB18-4168-8E28-C9810AFFE0E7}">
      <dsp:nvSpPr>
        <dsp:cNvPr id="0" name=""/>
        <dsp:cNvSpPr/>
      </dsp:nvSpPr>
      <dsp:spPr>
        <a:xfrm>
          <a:off x="8461771" y="0"/>
          <a:ext cx="2053828" cy="4160520"/>
        </a:xfrm>
        <a:prstGeom prst="roundRect">
          <a:avLst>
            <a:gd name="adj" fmla="val 10000"/>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0904" tIns="120904" rIns="120904" bIns="120904" numCol="1" spcCol="1270" anchor="t" anchorCtr="1">
          <a:noAutofit/>
        </a:bodyPr>
        <a:lstStyle/>
        <a:p>
          <a:pPr marL="0" lvl="0" indent="0" algn="l" defTabSz="755650">
            <a:lnSpc>
              <a:spcPct val="90000"/>
            </a:lnSpc>
            <a:spcBef>
              <a:spcPct val="0"/>
            </a:spcBef>
            <a:spcAft>
              <a:spcPct val="35000"/>
            </a:spcAft>
            <a:buNone/>
          </a:pPr>
          <a:r>
            <a:rPr lang="en-US" sz="1700" kern="1200" dirty="0"/>
            <a:t>Work at a </a:t>
          </a:r>
          <a:br>
            <a:rPr lang="en-US" sz="1700" kern="1200" dirty="0"/>
          </a:br>
          <a:r>
            <a:rPr lang="en-US" sz="1700" kern="1200" dirty="0"/>
            <a:t>range of levels</a:t>
          </a:r>
          <a:endParaRPr lang="en-GB" sz="1700" kern="1200" dirty="0"/>
        </a:p>
        <a:p>
          <a:pPr marL="114300" lvl="1" indent="-114300" algn="l" defTabSz="577850">
            <a:lnSpc>
              <a:spcPct val="90000"/>
            </a:lnSpc>
            <a:spcBef>
              <a:spcPct val="0"/>
            </a:spcBef>
            <a:spcAft>
              <a:spcPct val="15000"/>
            </a:spcAft>
            <a:buChar char="•"/>
          </a:pPr>
          <a:r>
            <a:rPr lang="en-US" sz="1300" kern="1200" dirty="0"/>
            <a:t>Intervene into individual, group,  </a:t>
          </a:r>
          <a:r>
            <a:rPr lang="en-US" sz="1300" kern="1200" dirty="0" err="1"/>
            <a:t>organisational</a:t>
          </a:r>
          <a:r>
            <a:rPr lang="en-US" sz="1300" kern="1200" dirty="0"/>
            <a:t>, social and political systems.</a:t>
          </a:r>
          <a:endParaRPr lang="en-GB" sz="1300" kern="1200" dirty="0"/>
        </a:p>
      </dsp:txBody>
      <dsp:txXfrm>
        <a:off x="8461771" y="1664207"/>
        <a:ext cx="2053828" cy="1664208"/>
      </dsp:txXfrm>
    </dsp:sp>
    <dsp:sp modelId="{6AF21297-9701-4C39-AE79-07B362482C40}">
      <dsp:nvSpPr>
        <dsp:cNvPr id="0" name=""/>
        <dsp:cNvSpPr/>
      </dsp:nvSpPr>
      <dsp:spPr>
        <a:xfrm>
          <a:off x="8795959" y="249631"/>
          <a:ext cx="1385453" cy="1385453"/>
        </a:xfrm>
        <a:prstGeom prst="ellipse">
          <a:avLst/>
        </a:prstGeom>
        <a:blipFill rotWithShape="1">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421793CD-3D6D-4AFB-90F5-75E64ECF9EA5}">
      <dsp:nvSpPr>
        <dsp:cNvPr id="0" name=""/>
        <dsp:cNvSpPr/>
      </dsp:nvSpPr>
      <dsp:spPr>
        <a:xfrm>
          <a:off x="420623" y="3328415"/>
          <a:ext cx="9674352" cy="624078"/>
        </a:xfrm>
        <a:prstGeom prst="leftRightArrow">
          <a:avLst/>
        </a:prstGeom>
        <a:gradFill rotWithShape="0">
          <a:gsLst>
            <a:gs pos="0">
              <a:schemeClr val="accent1">
                <a:tint val="60000"/>
                <a:hueOff val="0"/>
                <a:satOff val="0"/>
                <a:lumOff val="0"/>
                <a:alphaOff val="0"/>
                <a:tint val="97000"/>
                <a:satMod val="100000"/>
                <a:lumMod val="102000"/>
              </a:schemeClr>
            </a:gs>
            <a:gs pos="50000">
              <a:schemeClr val="accent1">
                <a:tint val="60000"/>
                <a:hueOff val="0"/>
                <a:satOff val="0"/>
                <a:lumOff val="0"/>
                <a:alphaOff val="0"/>
                <a:shade val="100000"/>
                <a:satMod val="100000"/>
                <a:lumMod val="100000"/>
              </a:schemeClr>
            </a:gs>
            <a:gs pos="100000">
              <a:schemeClr val="accent1">
                <a:tint val="60000"/>
                <a:hueOff val="0"/>
                <a:satOff val="0"/>
                <a:lumOff val="0"/>
                <a:alphaOff val="0"/>
                <a:shade val="80000"/>
                <a:satMod val="100000"/>
                <a:lumMod val="9900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2D726-E29A-4EFA-AB67-9BD997ABBE90}">
      <dsp:nvSpPr>
        <dsp:cNvPr id="0" name=""/>
        <dsp:cNvSpPr/>
      </dsp:nvSpPr>
      <dsp:spPr>
        <a:xfrm>
          <a:off x="0" y="39879"/>
          <a:ext cx="6278562" cy="10328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b-NO" sz="2600" kern="1200"/>
            <a:t>Ambiguity</a:t>
          </a:r>
          <a:endParaRPr lang="en-US" sz="2600" kern="1200"/>
        </a:p>
      </dsp:txBody>
      <dsp:txXfrm>
        <a:off x="50420" y="90299"/>
        <a:ext cx="6177722" cy="932014"/>
      </dsp:txXfrm>
    </dsp:sp>
    <dsp:sp modelId="{EB3B5605-5649-485A-8B33-9094281483EC}">
      <dsp:nvSpPr>
        <dsp:cNvPr id="0" name=""/>
        <dsp:cNvSpPr/>
      </dsp:nvSpPr>
      <dsp:spPr>
        <a:xfrm>
          <a:off x="0" y="1147613"/>
          <a:ext cx="6278562" cy="1032854"/>
        </a:xfrm>
        <a:prstGeom prst="roundRect">
          <a:avLst/>
        </a:prstGeom>
        <a:solidFill>
          <a:schemeClr val="accent5">
            <a:hueOff val="1215011"/>
            <a:satOff val="429"/>
            <a:lumOff val="382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b-NO" sz="2600" kern="1200"/>
            <a:t>Application in (different forms of) practice</a:t>
          </a:r>
          <a:endParaRPr lang="en-US" sz="2600" kern="1200"/>
        </a:p>
      </dsp:txBody>
      <dsp:txXfrm>
        <a:off x="50420" y="1198033"/>
        <a:ext cx="6177722" cy="932014"/>
      </dsp:txXfrm>
    </dsp:sp>
    <dsp:sp modelId="{46D9112D-B942-43E1-B774-7DB5158852D4}">
      <dsp:nvSpPr>
        <dsp:cNvPr id="0" name=""/>
        <dsp:cNvSpPr/>
      </dsp:nvSpPr>
      <dsp:spPr>
        <a:xfrm>
          <a:off x="0" y="2255347"/>
          <a:ext cx="6278562" cy="1032854"/>
        </a:xfrm>
        <a:prstGeom prst="roundRect">
          <a:avLst/>
        </a:prstGeom>
        <a:solidFill>
          <a:schemeClr val="accent5">
            <a:hueOff val="2430022"/>
            <a:satOff val="859"/>
            <a:lumOff val="764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b-NO" sz="2600" kern="1200"/>
            <a:t>Alignment of impartiality with career theory</a:t>
          </a:r>
          <a:endParaRPr lang="en-US" sz="2600" kern="1200"/>
        </a:p>
      </dsp:txBody>
      <dsp:txXfrm>
        <a:off x="50420" y="2305767"/>
        <a:ext cx="6177722" cy="932014"/>
      </dsp:txXfrm>
    </dsp:sp>
    <dsp:sp modelId="{B9411450-666E-4EBB-8A1D-647A25231D88}">
      <dsp:nvSpPr>
        <dsp:cNvPr id="0" name=""/>
        <dsp:cNvSpPr/>
      </dsp:nvSpPr>
      <dsp:spPr>
        <a:xfrm>
          <a:off x="0" y="3363082"/>
          <a:ext cx="6278562" cy="1032854"/>
        </a:xfrm>
        <a:prstGeom prst="roundRect">
          <a:avLst/>
        </a:prstGeom>
        <a:solidFill>
          <a:schemeClr val="accent5">
            <a:hueOff val="3645034"/>
            <a:satOff val="1288"/>
            <a:lumOff val="1147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b-NO" sz="2600" kern="1200"/>
            <a:t>Tensions with other ethical values</a:t>
          </a:r>
          <a:endParaRPr lang="en-US" sz="2600" kern="1200"/>
        </a:p>
      </dsp:txBody>
      <dsp:txXfrm>
        <a:off x="50420" y="3413502"/>
        <a:ext cx="6177722" cy="932014"/>
      </dsp:txXfrm>
    </dsp:sp>
    <dsp:sp modelId="{08846B82-2B73-4C58-9F4D-BA5BDC398D2A}">
      <dsp:nvSpPr>
        <dsp:cNvPr id="0" name=""/>
        <dsp:cNvSpPr/>
      </dsp:nvSpPr>
      <dsp:spPr>
        <a:xfrm>
          <a:off x="0" y="4470816"/>
          <a:ext cx="6278562" cy="1032854"/>
        </a:xfrm>
        <a:prstGeom prst="roundRect">
          <a:avLst/>
        </a:prstGeom>
        <a:solidFill>
          <a:schemeClr val="accent5">
            <a:hueOff val="4860045"/>
            <a:satOff val="1718"/>
            <a:lumOff val="15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b-NO" sz="2600" kern="1200"/>
            <a:t>Practicing impartiality within partial funding regemes </a:t>
          </a:r>
          <a:endParaRPr lang="en-US" sz="2600" kern="1200"/>
        </a:p>
      </dsp:txBody>
      <dsp:txXfrm>
        <a:off x="50420" y="4521236"/>
        <a:ext cx="6177722" cy="932014"/>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60B616-BCB2-4E7C-BAA6-B90DF21B9EDF}" type="datetimeFigureOut">
              <a:rPr lang="en-US" smtClean="0"/>
              <a:t>6/5/2024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0EDF81-139F-488C-872B-4720FBA6BF98}" type="slidenum">
              <a:rPr lang="en-US" smtClean="0"/>
              <a:t>‹#›</a:t>
            </a:fld>
            <a:endParaRPr lang="en-US" dirty="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Rie</a:t>
            </a:r>
          </a:p>
        </p:txBody>
      </p:sp>
      <p:sp>
        <p:nvSpPr>
          <p:cNvPr id="4" name="Slide Number Placeholder 3"/>
          <p:cNvSpPr>
            <a:spLocks noGrp="1"/>
          </p:cNvSpPr>
          <p:nvPr>
            <p:ph type="sldNum" sz="quarter" idx="10"/>
          </p:nvPr>
        </p:nvSpPr>
        <p:spPr/>
        <p:txBody>
          <a:bodyPr/>
          <a:lstStyle/>
          <a:p>
            <a:fld id="{5CC1C489-CFAA-4246-9C33-AC002DAD2A2E}" type="slidenum">
              <a:rPr lang="en-GB" smtClean="0"/>
              <a:t>6</a:t>
            </a:fld>
            <a:endParaRPr lang="en-GB"/>
          </a:p>
        </p:txBody>
      </p:sp>
    </p:spTree>
    <p:extLst>
      <p:ext uri="{BB962C8B-B14F-4D97-AF65-F5344CB8AC3E}">
        <p14:creationId xmlns:p14="http://schemas.microsoft.com/office/powerpoint/2010/main" val="4259442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7</a:t>
            </a:fld>
            <a:endParaRPr lang="en-GB"/>
          </a:p>
        </p:txBody>
      </p:sp>
    </p:spTree>
    <p:extLst>
      <p:ext uri="{BB962C8B-B14F-4D97-AF65-F5344CB8AC3E}">
        <p14:creationId xmlns:p14="http://schemas.microsoft.com/office/powerpoint/2010/main" val="57447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understanding of our project changes through time. </a:t>
            </a:r>
          </a:p>
        </p:txBody>
      </p:sp>
      <p:sp>
        <p:nvSpPr>
          <p:cNvPr id="4" name="Slide Number Placeholder 3"/>
          <p:cNvSpPr>
            <a:spLocks noGrp="1"/>
          </p:cNvSpPr>
          <p:nvPr>
            <p:ph type="sldNum" sz="quarter" idx="10"/>
          </p:nvPr>
        </p:nvSpPr>
        <p:spPr/>
        <p:txBody>
          <a:bodyPr/>
          <a:lstStyle/>
          <a:p>
            <a:fld id="{72773865-C8EF-4764-AF88-2614947B7713}" type="slidenum">
              <a:rPr lang="en-GB" smtClean="0"/>
              <a:t>18</a:t>
            </a:fld>
            <a:endParaRPr lang="en-GB"/>
          </a:p>
        </p:txBody>
      </p:sp>
    </p:spTree>
    <p:extLst>
      <p:ext uri="{BB962C8B-B14F-4D97-AF65-F5344CB8AC3E}">
        <p14:creationId xmlns:p14="http://schemas.microsoft.com/office/powerpoint/2010/main" val="2843536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NUL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anchor="ctr">
            <a:normAutofit/>
          </a:bodyPr>
          <a:lstStyle>
            <a:lvl1pPr algn="l">
              <a:lnSpc>
                <a:spcPct val="100000"/>
              </a:lnSpc>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80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r>
              <a:rPr lang="en-US" dirty="0"/>
              <a:t>Five signposts – Tristram Hooley</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79664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anchor="ctr">
            <a:normAutofit/>
          </a:bodyPr>
          <a:lstStyle>
            <a:lvl1pPr>
              <a:defRPr sz="4000">
                <a:solidFill>
                  <a:schemeClr val="bg1"/>
                </a:solidFill>
              </a:defRPr>
            </a:lvl1pPr>
          </a:lstStyle>
          <a:p>
            <a:r>
              <a:rPr lang="en-US" dirty="0"/>
              <a:t>Title</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25/10/2022</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Five signposts – Tristram Hooley</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5" name="Content Placeholder 13">
            <a:extLst>
              <a:ext uri="{FF2B5EF4-FFF2-40B4-BE49-F238E27FC236}">
                <a16:creationId xmlns:a16="http://schemas.microsoft.com/office/drawing/2014/main" id="{CCD14F82-32BC-4E61-83EA-CB71ED780A3F}"/>
              </a:ext>
            </a:extLst>
          </p:cNvPr>
          <p:cNvSpPr>
            <a:spLocks noGrp="1"/>
          </p:cNvSpPr>
          <p:nvPr>
            <p:ph sz="quarter" idx="13"/>
          </p:nvPr>
        </p:nvSpPr>
        <p:spPr>
          <a:xfrm>
            <a:off x="6735763" y="712788"/>
            <a:ext cx="4618037" cy="5432425"/>
          </a:xfrm>
        </p:spPr>
        <p:txBody>
          <a:bodyPr anchor="ct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65546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2 pictures">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5" name="Picture Placeholder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anchor="b">
            <a:normAutofit/>
          </a:bodyPr>
          <a:lstStyle>
            <a:lvl1pPr algn="r">
              <a:defRPr sz="4800"/>
            </a:lvl1pPr>
          </a:lstStyle>
          <a:p>
            <a:r>
              <a:rPr lang="en-US" dirty="0"/>
              <a:t>Title here</a:t>
            </a:r>
          </a:p>
        </p:txBody>
      </p:sp>
      <p:sp>
        <p:nvSpPr>
          <p:cNvPr id="18" name="Subtitle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44927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r>
              <a:rPr lang="en-US" dirty="0"/>
              <a:t>25/10/2022</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dirty="0"/>
              <a:t>Five signposts – Tristram Hooley</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56427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anchor="b">
            <a:normAutofit/>
          </a:bodyPr>
          <a:lstStyle>
            <a:lvl1pPr algn="ctr">
              <a:defRPr sz="3600">
                <a:solidFill>
                  <a:schemeClr val="bg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r>
              <a:rPr lang="en-US" dirty="0"/>
              <a:t>25/10/2022</a:t>
            </a:r>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8" name="Text Placeholder 7">
            <a:extLst>
              <a:ext uri="{FF2B5EF4-FFF2-40B4-BE49-F238E27FC236}">
                <a16:creationId xmlns:a16="http://schemas.microsoft.com/office/drawing/2014/main" id="{DB993D08-8A5D-4511-89F2-22508AFAC62D}"/>
              </a:ext>
            </a:extLst>
          </p:cNvPr>
          <p:cNvSpPr>
            <a:spLocks noGrp="1"/>
          </p:cNvSpPr>
          <p:nvPr>
            <p:ph type="body" sz="quarter" idx="13"/>
          </p:nvPr>
        </p:nvSpPr>
        <p:spPr>
          <a:xfrm>
            <a:off x="3877056" y="4297680"/>
            <a:ext cx="4434840" cy="1188720"/>
          </a:xfrm>
        </p:spPr>
        <p:txBody>
          <a:bodyPr/>
          <a:lstStyle>
            <a:lvl1pPr marL="0" indent="0" algn="ctr">
              <a:buNone/>
              <a:defRPr sz="240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54925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3" name="Picture Placeholder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4" name="Picture Placeholder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5" name="Picture Placeholder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25/10/2022</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5" name="Title 4">
            <a:extLst>
              <a:ext uri="{FF2B5EF4-FFF2-40B4-BE49-F238E27FC236}">
                <a16:creationId xmlns:a16="http://schemas.microsoft.com/office/drawing/2014/main" id="{DE7D0FB3-AA0E-43D7-A0BC-3BEE75E725EF}"/>
              </a:ext>
            </a:extLst>
          </p:cNvPr>
          <p:cNvSpPr>
            <a:spLocks noGrp="1"/>
          </p:cNvSpPr>
          <p:nvPr>
            <p:ph type="title"/>
          </p:nvPr>
        </p:nvSpPr>
        <p:spPr/>
        <p:txBody>
          <a:bodyPr/>
          <a:lstStyle>
            <a:lvl1pPr algn="ctr">
              <a:defRPr/>
            </a:lvl1pPr>
          </a:lstStyle>
          <a:p>
            <a:r>
              <a:rPr lang="en-US"/>
              <a:t>Click to edit Master title style</a:t>
            </a:r>
          </a:p>
        </p:txBody>
      </p:sp>
      <p:sp>
        <p:nvSpPr>
          <p:cNvPr id="61" name="Text Placeholder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2" name="Text Placeholder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3" name="Text Placeholder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4" name="Text Placeholder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5" name="Text Placeholder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6" name="Text Placeholder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7" name="Text Placeholder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8" name="Text Placeholder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9" name="Text Placeholder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70" name="Text Placeholder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Tree>
    <p:extLst>
      <p:ext uri="{BB962C8B-B14F-4D97-AF65-F5344CB8AC3E}">
        <p14:creationId xmlns:p14="http://schemas.microsoft.com/office/powerpoint/2010/main" val="342065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r>
              <a:rPr lang="en-US" dirty="0"/>
              <a:t>25/10/2022</a:t>
            </a:r>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dirty="0"/>
              <a:t>Five signposts – Tristram Hooley</a:t>
            </a:r>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6100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25/10/2022</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Five signposts – Tristram Hooley</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0208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4541520"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4541520"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25/10/2022</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Five signposts – Tristram Hooley</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1" name="Text Placeholder 4">
            <a:extLst>
              <a:ext uri="{FF2B5EF4-FFF2-40B4-BE49-F238E27FC236}">
                <a16:creationId xmlns:a16="http://schemas.microsoft.com/office/drawing/2014/main" id="{B4B72819-870F-4CC8-9DEF-58C3AB4CD685}"/>
              </a:ext>
            </a:extLst>
          </p:cNvPr>
          <p:cNvSpPr>
            <a:spLocks noGrp="1"/>
          </p:cNvSpPr>
          <p:nvPr>
            <p:ph type="body" sz="quarter" idx="13"/>
          </p:nvPr>
        </p:nvSpPr>
        <p:spPr>
          <a:xfrm>
            <a:off x="8243252"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D7812E9D-BE2A-41F4-AA15-DC0B8C56AE77}"/>
              </a:ext>
            </a:extLst>
          </p:cNvPr>
          <p:cNvSpPr>
            <a:spLocks noGrp="1"/>
          </p:cNvSpPr>
          <p:nvPr>
            <p:ph sz="quarter" idx="14"/>
          </p:nvPr>
        </p:nvSpPr>
        <p:spPr>
          <a:xfrm>
            <a:off x="8243252"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61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6" name="Picture Placeholder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anchor="b">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6739128" y="3127248"/>
            <a:ext cx="4617720" cy="3054096"/>
          </a:xfrm>
        </p:spPr>
        <p:txBody>
          <a:bodyPr/>
          <a:lstStyle>
            <a:lvl1pPr marL="0" indent="0">
              <a:buNone/>
              <a:defRPr sz="1800"/>
            </a:lvl1pPr>
            <a:lvl2pPr marL="228600">
              <a:defRPr sz="1800"/>
            </a:lvl2pPr>
            <a:lvl3pPr marL="457200">
              <a:defRPr sz="1800"/>
            </a:lvl3pPr>
            <a:lvl4pPr marL="68580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a:lstStyle>
            <a:lvl1pPr algn="l">
              <a:defRPr/>
            </a:lvl1pPr>
          </a:lstStyle>
          <a:p>
            <a:pPr algn="l"/>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554462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5" name="Titl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anchor="b"/>
          <a:lstStyle>
            <a:lvl1pPr>
              <a:defRPr sz="4000"/>
            </a:lvl1pPr>
          </a:lstStyle>
          <a:p>
            <a:r>
              <a:rPr lang="en-US"/>
              <a:t>Click to edit Master title style</a:t>
            </a:r>
          </a:p>
        </p:txBody>
      </p:sp>
      <p:sp>
        <p:nvSpPr>
          <p:cNvPr id="7" name="Text Placeholder 6">
            <a:extLst>
              <a:ext uri="{FF2B5EF4-FFF2-40B4-BE49-F238E27FC236}">
                <a16:creationId xmlns:a16="http://schemas.microsoft.com/office/drawing/2014/main" id="{AE97A506-D3A6-4ED8-8315-385575046882}"/>
              </a:ext>
            </a:extLst>
          </p:cNvPr>
          <p:cNvSpPr>
            <a:spLocks noGrp="1"/>
          </p:cNvSpPr>
          <p:nvPr>
            <p:ph type="body" sz="quarter" idx="13"/>
          </p:nvPr>
        </p:nvSpPr>
        <p:spPr>
          <a:xfrm>
            <a:off x="838199" y="2898648"/>
            <a:ext cx="4443984" cy="594360"/>
          </a:xfrm>
        </p:spPr>
        <p:txBody>
          <a:bodyPr/>
          <a:lstStyle>
            <a:lvl1pPr marL="0" indent="0">
              <a:buNone/>
              <a:defRPr sz="2000"/>
            </a:lvl1pPr>
          </a:lstStyle>
          <a:p>
            <a:pPr lvl="0"/>
            <a:r>
              <a:rPr lang="en-US"/>
              <a:t>Click to edit Master text styles</a:t>
            </a:r>
          </a:p>
        </p:txBody>
      </p:sp>
      <p:sp>
        <p:nvSpPr>
          <p:cNvPr id="8" name="Text Placeholder 6">
            <a:extLst>
              <a:ext uri="{FF2B5EF4-FFF2-40B4-BE49-F238E27FC236}">
                <a16:creationId xmlns:a16="http://schemas.microsoft.com/office/drawing/2014/main" id="{D85D9E25-B25F-4DB6-B381-E134A525C7A1}"/>
              </a:ext>
            </a:extLst>
          </p:cNvPr>
          <p:cNvSpPr>
            <a:spLocks noGrp="1"/>
          </p:cNvSpPr>
          <p:nvPr>
            <p:ph type="body" sz="quarter" idx="14"/>
          </p:nvPr>
        </p:nvSpPr>
        <p:spPr>
          <a:xfrm>
            <a:off x="838199" y="3639312"/>
            <a:ext cx="4443984" cy="594360"/>
          </a:xfrm>
        </p:spPr>
        <p:txBody>
          <a:bodyPr/>
          <a:lstStyle>
            <a:lvl1pPr marL="0" indent="0">
              <a:buNone/>
              <a:defRPr sz="2000"/>
            </a:lvl1pPr>
          </a:lstStyle>
          <a:p>
            <a:pPr lvl="0"/>
            <a:r>
              <a:rPr lang="en-US"/>
              <a:t>Click to edit Master text styles</a:t>
            </a:r>
          </a:p>
        </p:txBody>
      </p:sp>
      <p:sp>
        <p:nvSpPr>
          <p:cNvPr id="9" name="Text Placeholder 6">
            <a:extLst>
              <a:ext uri="{FF2B5EF4-FFF2-40B4-BE49-F238E27FC236}">
                <a16:creationId xmlns:a16="http://schemas.microsoft.com/office/drawing/2014/main" id="{6CE2F152-3B4C-4389-9A9C-82E3C8649A90}"/>
              </a:ext>
            </a:extLst>
          </p:cNvPr>
          <p:cNvSpPr>
            <a:spLocks noGrp="1"/>
          </p:cNvSpPr>
          <p:nvPr>
            <p:ph type="body" sz="quarter" idx="15"/>
          </p:nvPr>
        </p:nvSpPr>
        <p:spPr>
          <a:xfrm>
            <a:off x="838199" y="4389120"/>
            <a:ext cx="4443984" cy="594360"/>
          </a:xfrm>
        </p:spPr>
        <p:txBody>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05897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lvl1pPr>
              <a:defRPr/>
            </a:lvl1pPr>
          </a:lstStyle>
          <a:p>
            <a:r>
              <a:rPr lang="en-US" dirty="0"/>
              <a:t>25/10/2022</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Five signposts – Tristram Hooley</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3862530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29273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lvl1pPr>
              <a:defRPr/>
            </a:lvl1pPr>
          </a:lstStyle>
          <a:p>
            <a:r>
              <a:rPr lang="en-US" dirty="0"/>
              <a:t>25/10/2022</a:t>
            </a:r>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dirty="0"/>
              <a:t>Five signposts – Tristram Hooley</a:t>
            </a:r>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9076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406699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18pt spacin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62" y="1621"/>
          <a:ext cx="2159" cy="1619"/>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7" name="Object 6" hidden="1"/>
                      <p:cNvPicPr/>
                      <p:nvPr/>
                    </p:nvPicPr>
                    <p:blipFill>
                      <a:blip r:embed="rId4"/>
                      <a:stretch>
                        <a:fillRect/>
                      </a:stretch>
                    </p:blipFill>
                    <p:spPr>
                      <a:xfrm>
                        <a:off x="2162" y="1621"/>
                        <a:ext cx="2159" cy="1619"/>
                      </a:xfrm>
                      <a:prstGeom prst="rect">
                        <a:avLst/>
                      </a:prstGeom>
                    </p:spPr>
                  </p:pic>
                </p:oleObj>
              </mc:Fallback>
            </mc:AlternateContent>
          </a:graphicData>
        </a:graphic>
      </p:graphicFrame>
      <p:sp>
        <p:nvSpPr>
          <p:cNvPr id="4" name="Title Placeholder 2"/>
          <p:cNvSpPr>
            <a:spLocks noGrp="1" noChangeArrowheads="1"/>
          </p:cNvSpPr>
          <p:nvPr>
            <p:ph type="title"/>
          </p:nvPr>
        </p:nvSpPr>
        <p:spPr bwMode="auto">
          <a:xfrm>
            <a:off x="832624" y="367311"/>
            <a:ext cx="8794312" cy="45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defRPr sz="3673"/>
            </a:lvl1pPr>
          </a:lstStyle>
          <a:p>
            <a:pPr lvl="0"/>
            <a:r>
              <a:rPr lang="en-US" noProof="0" dirty="0"/>
              <a:t>Click to edit Master title style</a:t>
            </a:r>
          </a:p>
        </p:txBody>
      </p:sp>
      <p:sp>
        <p:nvSpPr>
          <p:cNvPr id="3" name="Content Placeholder 2"/>
          <p:cNvSpPr>
            <a:spLocks noGrp="1"/>
          </p:cNvSpPr>
          <p:nvPr>
            <p:ph sz="quarter" idx="10"/>
          </p:nvPr>
        </p:nvSpPr>
        <p:spPr>
          <a:xfrm>
            <a:off x="832623" y="1469248"/>
            <a:ext cx="10677172" cy="4775059"/>
          </a:xfrm>
        </p:spPr>
        <p:txBody>
          <a:bodyPr/>
          <a:lstStyle>
            <a:lvl1pPr>
              <a:spcAft>
                <a:spcPts val="1836"/>
              </a:spcAft>
              <a:defRPr sz="2448"/>
            </a:lvl1pPr>
            <a:lvl2pPr>
              <a:spcAft>
                <a:spcPts val="1836"/>
              </a:spcAft>
              <a:defRPr/>
            </a:lvl2pPr>
            <a:lvl3pPr>
              <a:spcAft>
                <a:spcPts val="1836"/>
              </a:spcAft>
              <a:defRPr/>
            </a:lvl3pPr>
            <a:lvl4pPr>
              <a:spcAft>
                <a:spcPts val="1836"/>
              </a:spcAft>
              <a:defRPr/>
            </a:lvl4pPr>
            <a:lvl5pPr>
              <a:spcAft>
                <a:spcPts val="1836"/>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90429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CD6B44-ED65-48A9-8759-C79A9C922940}" type="datetimeFigureOut">
              <a:rPr lang="nb-NO" smtClean="0"/>
              <a:t>05.06.2024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F807EAD-B3BB-47EB-8AF6-8F08FF05889F}" type="slidenum">
              <a:rPr lang="nb-NO" smtClean="0"/>
              <a:t>‹#›</a:t>
            </a:fld>
            <a:endParaRPr lang="nb-NO"/>
          </a:p>
        </p:txBody>
      </p:sp>
    </p:spTree>
    <p:extLst>
      <p:ext uri="{BB962C8B-B14F-4D97-AF65-F5344CB8AC3E}">
        <p14:creationId xmlns:p14="http://schemas.microsoft.com/office/powerpoint/2010/main" val="772881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6/5/2024</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dirty="0"/>
          </a:p>
        </p:txBody>
      </p:sp>
      <p:sp>
        <p:nvSpPr>
          <p:cNvPr id="5" name="Freeform: Shape 4" descr="Tag=AccentColor&#10;Flavor=Light&#10;Target=Fill">
            <a:extLst>
              <a:ext uri="{FF2B5EF4-FFF2-40B4-BE49-F238E27FC236}">
                <a16:creationId xmlns:a16="http://schemas.microsoft.com/office/drawing/2014/main" id="{A440B2C9-A014-C368-98B5-CCCC6B333EC8}"/>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10988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25/10/2022</a:t>
            </a:r>
            <a:endParaRPr lang="en-US" dirty="0"/>
          </a:p>
        </p:txBody>
      </p:sp>
      <p:sp>
        <p:nvSpPr>
          <p:cNvPr id="5" name="Footer Placeholder 4"/>
          <p:cNvSpPr>
            <a:spLocks noGrp="1"/>
          </p:cNvSpPr>
          <p:nvPr>
            <p:ph type="ftr" sz="quarter" idx="11"/>
          </p:nvPr>
        </p:nvSpPr>
        <p:spPr/>
        <p:txBody>
          <a:bodyPr/>
          <a:lstStyle/>
          <a:p>
            <a:r>
              <a:rPr lang="en-US"/>
              <a:t>Five signposts – Tristram Hooley</a:t>
            </a:r>
            <a:endParaRPr lang="en-US" dirty="0"/>
          </a:p>
        </p:txBody>
      </p:sp>
      <p:sp>
        <p:nvSpPr>
          <p:cNvPr id="6" name="Slide Number Placeholder 5"/>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646893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25/10/2022</a:t>
            </a:r>
            <a:endParaRPr lang="en-US" dirty="0"/>
          </a:p>
        </p:txBody>
      </p:sp>
      <p:sp>
        <p:nvSpPr>
          <p:cNvPr id="5" name="Footer Placeholder 4"/>
          <p:cNvSpPr>
            <a:spLocks noGrp="1"/>
          </p:cNvSpPr>
          <p:nvPr>
            <p:ph type="ftr" sz="quarter" idx="11"/>
          </p:nvPr>
        </p:nvSpPr>
        <p:spPr/>
        <p:txBody>
          <a:bodyPr/>
          <a:lstStyle/>
          <a:p>
            <a:r>
              <a:rPr lang="en-US"/>
              <a:t>Five signposts – Tristram Hooley</a:t>
            </a:r>
            <a:endParaRPr lang="en-US" dirty="0"/>
          </a:p>
        </p:txBody>
      </p:sp>
      <p:sp>
        <p:nvSpPr>
          <p:cNvPr id="6" name="Slide Number Placeholder 5"/>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3550790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25/10/2022</a:t>
            </a:r>
            <a:endParaRPr lang="en-US" dirty="0"/>
          </a:p>
        </p:txBody>
      </p:sp>
      <p:sp>
        <p:nvSpPr>
          <p:cNvPr id="6" name="Footer Placeholder 5"/>
          <p:cNvSpPr>
            <a:spLocks noGrp="1"/>
          </p:cNvSpPr>
          <p:nvPr>
            <p:ph type="ftr" sz="quarter" idx="11"/>
          </p:nvPr>
        </p:nvSpPr>
        <p:spPr/>
        <p:txBody>
          <a:bodyPr/>
          <a:lstStyle/>
          <a:p>
            <a:r>
              <a:rPr lang="en-US"/>
              <a:t>Five signposts – Tristram Hooley</a:t>
            </a:r>
            <a:endParaRPr lang="en-US" dirty="0"/>
          </a:p>
        </p:txBody>
      </p:sp>
      <p:sp>
        <p:nvSpPr>
          <p:cNvPr id="7" name="Slide Number Placeholder 6"/>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434998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25/10/2022</a:t>
            </a:r>
            <a:endParaRPr lang="en-US" dirty="0"/>
          </a:p>
        </p:txBody>
      </p:sp>
      <p:sp>
        <p:nvSpPr>
          <p:cNvPr id="8" name="Footer Placeholder 7"/>
          <p:cNvSpPr>
            <a:spLocks noGrp="1"/>
          </p:cNvSpPr>
          <p:nvPr>
            <p:ph type="ftr" sz="quarter" idx="11"/>
          </p:nvPr>
        </p:nvSpPr>
        <p:spPr/>
        <p:txBody>
          <a:bodyPr/>
          <a:lstStyle/>
          <a:p>
            <a:r>
              <a:rPr lang="en-US"/>
              <a:t>Five signposts – Tristram Hooley</a:t>
            </a:r>
            <a:endParaRPr lang="en-US" dirty="0"/>
          </a:p>
        </p:txBody>
      </p:sp>
      <p:sp>
        <p:nvSpPr>
          <p:cNvPr id="9" name="Slide Number Placeholder 8"/>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082208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9/3/20XX</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776004608"/>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9/3/20XX</a:t>
            </a:r>
            <a:endParaRPr lang="en-US" dirty="0"/>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7942640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r>
              <a:rPr lang="en-US"/>
              <a:t>25/10/2022</a:t>
            </a:r>
            <a:endParaRPr lang="en-US" dirty="0"/>
          </a:p>
        </p:txBody>
      </p:sp>
      <p:sp>
        <p:nvSpPr>
          <p:cNvPr id="6" name="Footer Placeholder 5"/>
          <p:cNvSpPr>
            <a:spLocks noGrp="1"/>
          </p:cNvSpPr>
          <p:nvPr>
            <p:ph type="ftr" sz="quarter" idx="11"/>
          </p:nvPr>
        </p:nvSpPr>
        <p:spPr/>
        <p:txBody>
          <a:bodyPr/>
          <a:lstStyle/>
          <a:p>
            <a:r>
              <a:rPr lang="en-US"/>
              <a:t>Five signposts – Tristram Hooley</a:t>
            </a:r>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2592843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r>
              <a:rPr lang="en-US"/>
              <a:t>9/3/20XX</a:t>
            </a:r>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r>
              <a:rPr lang="en-US"/>
              <a:t>Presentation Title</a:t>
            </a:r>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3680330582"/>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9/3/20XX</a:t>
            </a:r>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3784226258"/>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9/3/20XX</a:t>
            </a:r>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161664290"/>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562" y="273352"/>
            <a:ext cx="10971684" cy="1145335"/>
          </a:xfrm>
          <a:prstGeom prst="rect">
            <a:avLst/>
          </a:prstGeom>
        </p:spPr>
        <p:txBody>
          <a:bodyPr lIns="0" tIns="0" rIns="0" bIns="0" anchor="ctr"/>
          <a:lstStyle/>
          <a:p>
            <a:pPr algn="ctr"/>
            <a:endParaRPr/>
          </a:p>
        </p:txBody>
      </p:sp>
      <p:sp>
        <p:nvSpPr>
          <p:cNvPr id="8" name="PlaceHolder 2"/>
          <p:cNvSpPr>
            <a:spLocks noGrp="1"/>
          </p:cNvSpPr>
          <p:nvPr>
            <p:ph type="body"/>
          </p:nvPr>
        </p:nvSpPr>
        <p:spPr>
          <a:xfrm>
            <a:off x="609562" y="1604841"/>
            <a:ext cx="10971684" cy="3977484"/>
          </a:xfrm>
          <a:prstGeom prst="rect">
            <a:avLst/>
          </a:prstGeom>
        </p:spPr>
        <p:txBody>
          <a:bodyPr lIns="0" tIns="0" rIns="0" bIns="0"/>
          <a:lstStyle/>
          <a:p>
            <a:endParaRPr/>
          </a:p>
        </p:txBody>
      </p:sp>
    </p:spTree>
    <p:extLst>
      <p:ext uri="{BB962C8B-B14F-4D97-AF65-F5344CB8AC3E}">
        <p14:creationId xmlns:p14="http://schemas.microsoft.com/office/powerpoint/2010/main" val="3357486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 id="2147483752" r:id="rId17"/>
    <p:sldLayoutId id="2147483753" r:id="rId18"/>
  </p:sldLayoutIdLs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r>
              <a:rPr lang="en-US"/>
              <a:t>9/3/20XX</a:t>
            </a:r>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r>
              <a:rPr lang="en-US"/>
              <a:t>Presentation Title</a:t>
            </a:r>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2517924367"/>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hf hdr="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hyperlink" Target="https://www.routledge.com/Career-Guidance-for-Social-Justice-Contesting-Neoliberalism/Hooley-Sultana-Thomsen/p/book/9781138087385" TargetMode="External"/><Relationship Id="rId2" Type="http://schemas.openxmlformats.org/officeDocument/2006/relationships/hyperlink" Target="https://doi.org/10.20856/jnicec.5005" TargetMode="External"/><Relationship Id="rId1" Type="http://schemas.openxmlformats.org/officeDocument/2006/relationships/slideLayout" Target="../slideLayouts/slideLayout20.xml"/><Relationship Id="rId5" Type="http://schemas.openxmlformats.org/officeDocument/2006/relationships/hyperlink" Target="https://doi.org/10.20856/jnicec.4709" TargetMode="External"/><Relationship Id="rId4" Type="http://schemas.openxmlformats.org/officeDocument/2006/relationships/hyperlink" Target="https://www.routledge.com/Career-Guidance-for-Emancipation-Reclaiming-Justice-for-the-Multitude/Hooley-Sultana-Thomsen/p/book/978113808743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careerguidancesocialjustice.wordpress.com/" TargetMode="Externa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hyperlink" Target="https://www.derby.ac.uk/research/themes/public-services/icegs/study-with-icegs/" TargetMode="External"/><Relationship Id="rId5" Type="http://schemas.openxmlformats.org/officeDocument/2006/relationships/hyperlink" Target="mailto:s.neary@derby.ac.uk" TargetMode="External"/><Relationship Id="rId4" Type="http://schemas.openxmlformats.org/officeDocument/2006/relationships/hyperlink" Target="mailto:t.staunton@derby.ac.uk"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hyperlink" Target="https://adventuresincareerdevelopment.wordpress.com/" TargetMode="External"/><Relationship Id="rId2" Type="http://schemas.openxmlformats.org/officeDocument/2006/relationships/hyperlink" Target="mailto:tristram.hooley@inn.no" TargetMode="External"/><Relationship Id="rId1" Type="http://schemas.openxmlformats.org/officeDocument/2006/relationships/slideLayout" Target="../slideLayouts/slideLayout20.xml"/><Relationship Id="rId4" Type="http://schemas.openxmlformats.org/officeDocument/2006/relationships/hyperlink" Target="https://careerguidancesocialjustice.wordpres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CF5B-E8DE-48F3-9581-51BBEC47AE73}"/>
              </a:ext>
            </a:extLst>
          </p:cNvPr>
          <p:cNvSpPr>
            <a:spLocks noGrp="1"/>
          </p:cNvSpPr>
          <p:nvPr>
            <p:ph type="ctrTitle"/>
          </p:nvPr>
        </p:nvSpPr>
        <p:spPr>
          <a:xfrm>
            <a:off x="609601" y="4385066"/>
            <a:ext cx="10923638" cy="1317643"/>
          </a:xfrm>
        </p:spPr>
        <p:txBody>
          <a:bodyPr vert="horz" lIns="91440" tIns="45720" rIns="91440" bIns="45720" rtlCol="0">
            <a:normAutofit/>
          </a:bodyPr>
          <a:lstStyle/>
          <a:p>
            <a:r>
              <a:rPr lang="en-US" sz="4800"/>
              <a:t>Career guidance, social justice and impartiality</a:t>
            </a:r>
          </a:p>
        </p:txBody>
      </p:sp>
      <p:sp>
        <p:nvSpPr>
          <p:cNvPr id="3" name="Subtitle 2">
            <a:extLst>
              <a:ext uri="{FF2B5EF4-FFF2-40B4-BE49-F238E27FC236}">
                <a16:creationId xmlns:a16="http://schemas.microsoft.com/office/drawing/2014/main" id="{EF5D29EF-CFED-41EF-9138-BE844655F339}"/>
              </a:ext>
            </a:extLst>
          </p:cNvPr>
          <p:cNvSpPr>
            <a:spLocks noGrp="1"/>
          </p:cNvSpPr>
          <p:nvPr>
            <p:ph type="subTitle" idx="1"/>
          </p:nvPr>
        </p:nvSpPr>
        <p:spPr>
          <a:xfrm>
            <a:off x="609600" y="5702709"/>
            <a:ext cx="10923638" cy="521109"/>
          </a:xfrm>
        </p:spPr>
        <p:txBody>
          <a:bodyPr vert="horz" lIns="91440" tIns="45720" rIns="91440" bIns="45720" rtlCol="0">
            <a:normAutofit/>
          </a:bodyPr>
          <a:lstStyle/>
          <a:p>
            <a:pPr>
              <a:buFont typeface="Arial" pitchFamily="34" charset="0"/>
              <a:buChar char=" "/>
            </a:pPr>
            <a:r>
              <a:rPr lang="en-US" sz="1000">
                <a:latin typeface="+mn-lt"/>
              </a:rPr>
              <a:t>Tristram Hooley, Professor of Career Education, University of Derby</a:t>
            </a:r>
          </a:p>
          <a:p>
            <a:pPr>
              <a:buFont typeface="Arial" pitchFamily="34" charset="0"/>
              <a:buChar char=" "/>
            </a:pPr>
            <a:r>
              <a:rPr lang="en-US" sz="1000" b="1">
                <a:effectLst/>
                <a:latin typeface="+mn-lt"/>
              </a:rPr>
              <a:t>Presentation to the University of Birmingham</a:t>
            </a:r>
            <a:endParaRPr lang="en-US" sz="1000">
              <a:latin typeface="+mn-lt"/>
            </a:endParaRPr>
          </a:p>
        </p:txBody>
      </p:sp>
      <p:pic>
        <p:nvPicPr>
          <p:cNvPr id="1026" name="Picture 2">
            <a:extLst>
              <a:ext uri="{FF2B5EF4-FFF2-40B4-BE49-F238E27FC236}">
                <a16:creationId xmlns:a16="http://schemas.microsoft.com/office/drawing/2014/main" id="{372B69EE-EE68-F86D-50F3-49F4249F8E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7196" r="-1" b="13362"/>
          <a:stretch/>
        </p:blipFill>
        <p:spPr bwMode="auto">
          <a:xfrm>
            <a:off x="635457" y="640080"/>
            <a:ext cx="10916463" cy="36027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he University of Derby Online Store">
            <a:extLst>
              <a:ext uri="{FF2B5EF4-FFF2-40B4-BE49-F238E27FC236}">
                <a16:creationId xmlns:a16="http://schemas.microsoft.com/office/drawing/2014/main" id="{4707FDBF-3972-E8F1-D542-FBA307013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9516" y="5548955"/>
            <a:ext cx="1337930" cy="1337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766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94EB2218-5FF6-41CF-9CD9-8558EC013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886" y="469469"/>
            <a:ext cx="3544586" cy="352381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Rectangle 6154">
            <a:extLst>
              <a:ext uri="{FF2B5EF4-FFF2-40B4-BE49-F238E27FC236}">
                <a16:creationId xmlns:a16="http://schemas.microsoft.com/office/drawing/2014/main" id="{70D4B003-35B9-4B7F-9B25-0F4A5B337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7307" y="2856272"/>
            <a:ext cx="2876690" cy="35170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Rectangle 6156">
            <a:extLst>
              <a:ext uri="{FF2B5EF4-FFF2-40B4-BE49-F238E27FC236}">
                <a16:creationId xmlns:a16="http://schemas.microsoft.com/office/drawing/2014/main" id="{ACDC3E4F-5A3F-442D-B359-DE63E705A7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rgbClr val="107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A4BEDA-7B21-E238-C58D-84BC5A2727FF}"/>
              </a:ext>
            </a:extLst>
          </p:cNvPr>
          <p:cNvSpPr>
            <a:spLocks noGrp="1"/>
          </p:cNvSpPr>
          <p:nvPr>
            <p:ph type="title"/>
          </p:nvPr>
        </p:nvSpPr>
        <p:spPr>
          <a:xfrm>
            <a:off x="8054939" y="499533"/>
            <a:ext cx="3635067" cy="1920240"/>
          </a:xfrm>
        </p:spPr>
        <p:txBody>
          <a:bodyPr anchor="b">
            <a:normAutofit/>
          </a:bodyPr>
          <a:lstStyle/>
          <a:p>
            <a:r>
              <a:rPr lang="nb-NO" sz="4000">
                <a:solidFill>
                  <a:srgbClr val="FFFFFF"/>
                </a:solidFill>
              </a:rPr>
              <a:t>This is not all my own work</a:t>
            </a:r>
          </a:p>
        </p:txBody>
      </p:sp>
      <p:pic>
        <p:nvPicPr>
          <p:cNvPr id="6148" name="Picture 4" descr="Abigail Rose - Head of careers - Bridlington School | LinkedIn">
            <a:extLst>
              <a:ext uri="{FF2B5EF4-FFF2-40B4-BE49-F238E27FC236}">
                <a16:creationId xmlns:a16="http://schemas.microsoft.com/office/drawing/2014/main" id="{0CC7B4E5-E79B-9A9C-13FE-FA1885B95B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03" r="440" b="-2"/>
          <a:stretch/>
        </p:blipFill>
        <p:spPr bwMode="auto">
          <a:xfrm>
            <a:off x="1107563" y="630336"/>
            <a:ext cx="2292820" cy="3202074"/>
          </a:xfrm>
          <a:prstGeom prst="rect">
            <a:avLst/>
          </a:prstGeom>
          <a:noFill/>
          <a:extLst>
            <a:ext uri="{909E8E84-426E-40DD-AFC4-6F175D3DCCD1}">
              <a14:hiddenFill xmlns:a14="http://schemas.microsoft.com/office/drawing/2010/main">
                <a:solidFill>
                  <a:srgbClr val="FFFFFF"/>
                </a:solidFill>
              </a14:hiddenFill>
            </a:ext>
          </a:extLst>
        </p:spPr>
      </p:pic>
      <p:sp>
        <p:nvSpPr>
          <p:cNvPr id="6159" name="Rectangle 6158">
            <a:extLst>
              <a:ext uri="{FF2B5EF4-FFF2-40B4-BE49-F238E27FC236}">
                <a16:creationId xmlns:a16="http://schemas.microsoft.com/office/drawing/2014/main" id="{A2933318-C149-4734-A762-398D58A19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7309" y="484631"/>
            <a:ext cx="2876689" cy="2190311"/>
          </a:xfrm>
          <a:prstGeom prst="rect">
            <a:avLst/>
          </a:prstGeom>
          <a:solidFill>
            <a:srgbClr val="1078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1" name="Rectangle 6160">
            <a:extLst>
              <a:ext uri="{FF2B5EF4-FFF2-40B4-BE49-F238E27FC236}">
                <a16:creationId xmlns:a16="http://schemas.microsoft.com/office/drawing/2014/main" id="{A6C53241-B6FC-412A-8609-7F296679C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885" y="4164378"/>
            <a:ext cx="3544586" cy="2208990"/>
          </a:xfrm>
          <a:prstGeom prst="rect">
            <a:avLst/>
          </a:prstGeom>
          <a:solidFill>
            <a:srgbClr val="107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EF97ABB-7BB0-920B-9BF3-765E5D69EE18}"/>
              </a:ext>
            </a:extLst>
          </p:cNvPr>
          <p:cNvPicPr>
            <a:picLocks noChangeAspect="1"/>
          </p:cNvPicPr>
          <p:nvPr/>
        </p:nvPicPr>
        <p:blipFill>
          <a:blip r:embed="rId3"/>
          <a:stretch>
            <a:fillRect/>
          </a:stretch>
        </p:blipFill>
        <p:spPr>
          <a:xfrm>
            <a:off x="4480093" y="3017138"/>
            <a:ext cx="2268706" cy="3195361"/>
          </a:xfrm>
          <a:prstGeom prst="rect">
            <a:avLst/>
          </a:prstGeom>
        </p:spPr>
      </p:pic>
      <p:sp>
        <p:nvSpPr>
          <p:cNvPr id="3" name="Content Placeholder 2">
            <a:extLst>
              <a:ext uri="{FF2B5EF4-FFF2-40B4-BE49-F238E27FC236}">
                <a16:creationId xmlns:a16="http://schemas.microsoft.com/office/drawing/2014/main" id="{86D65E66-228F-4FE9-025E-66773485AA2B}"/>
              </a:ext>
            </a:extLst>
          </p:cNvPr>
          <p:cNvSpPr>
            <a:spLocks noGrp="1"/>
          </p:cNvSpPr>
          <p:nvPr>
            <p:ph idx="1"/>
          </p:nvPr>
        </p:nvSpPr>
        <p:spPr>
          <a:xfrm>
            <a:off x="8054939" y="2419772"/>
            <a:ext cx="3635067" cy="3456639"/>
          </a:xfrm>
        </p:spPr>
        <p:txBody>
          <a:bodyPr>
            <a:normAutofit/>
          </a:bodyPr>
          <a:lstStyle/>
          <a:p>
            <a:r>
              <a:rPr lang="nb-NO" dirty="0" err="1">
                <a:solidFill>
                  <a:srgbClr val="FFFFFF"/>
                </a:solidFill>
              </a:rPr>
              <a:t>There</a:t>
            </a:r>
            <a:r>
              <a:rPr lang="nb-NO" dirty="0">
                <a:solidFill>
                  <a:srgbClr val="FFFFFF"/>
                </a:solidFill>
              </a:rPr>
              <a:t> is a </a:t>
            </a:r>
            <a:r>
              <a:rPr lang="nb-NO" dirty="0" err="1">
                <a:solidFill>
                  <a:srgbClr val="FFFFFF"/>
                </a:solidFill>
              </a:rPr>
              <a:t>growing</a:t>
            </a:r>
            <a:r>
              <a:rPr lang="nb-NO" dirty="0">
                <a:solidFill>
                  <a:srgbClr val="FFFFFF"/>
                </a:solidFill>
              </a:rPr>
              <a:t> </a:t>
            </a:r>
            <a:r>
              <a:rPr lang="nb-NO" dirty="0" err="1">
                <a:solidFill>
                  <a:srgbClr val="FFFFFF"/>
                </a:solidFill>
              </a:rPr>
              <a:t>community</a:t>
            </a:r>
            <a:r>
              <a:rPr lang="nb-NO" dirty="0">
                <a:solidFill>
                  <a:srgbClr val="FFFFFF"/>
                </a:solidFill>
              </a:rPr>
              <a:t> of </a:t>
            </a:r>
            <a:r>
              <a:rPr lang="nb-NO" dirty="0" err="1">
                <a:solidFill>
                  <a:srgbClr val="FFFFFF"/>
                </a:solidFill>
              </a:rPr>
              <a:t>scholar</a:t>
            </a:r>
            <a:r>
              <a:rPr lang="nb-NO" dirty="0">
                <a:solidFill>
                  <a:srgbClr val="FFFFFF"/>
                </a:solidFill>
              </a:rPr>
              <a:t>, </a:t>
            </a:r>
            <a:r>
              <a:rPr lang="nb-NO" dirty="0" err="1">
                <a:solidFill>
                  <a:srgbClr val="FFFFFF"/>
                </a:solidFill>
              </a:rPr>
              <a:t>practitioners</a:t>
            </a:r>
            <a:r>
              <a:rPr lang="nb-NO" dirty="0">
                <a:solidFill>
                  <a:srgbClr val="FFFFFF"/>
                </a:solidFill>
              </a:rPr>
              <a:t> and </a:t>
            </a:r>
            <a:r>
              <a:rPr lang="nb-NO" dirty="0" err="1">
                <a:solidFill>
                  <a:srgbClr val="FFFFFF"/>
                </a:solidFill>
              </a:rPr>
              <a:t>thinkers</a:t>
            </a:r>
            <a:r>
              <a:rPr lang="nb-NO" dirty="0">
                <a:solidFill>
                  <a:srgbClr val="FFFFFF"/>
                </a:solidFill>
              </a:rPr>
              <a:t> </a:t>
            </a:r>
            <a:r>
              <a:rPr lang="nb-NO" dirty="0" err="1">
                <a:solidFill>
                  <a:srgbClr val="FFFFFF"/>
                </a:solidFill>
              </a:rPr>
              <a:t>arguing</a:t>
            </a:r>
            <a:r>
              <a:rPr lang="nb-NO" dirty="0">
                <a:solidFill>
                  <a:srgbClr val="FFFFFF"/>
                </a:solidFill>
              </a:rPr>
              <a:t> </a:t>
            </a:r>
            <a:r>
              <a:rPr lang="nb-NO" dirty="0" err="1">
                <a:solidFill>
                  <a:srgbClr val="FFFFFF"/>
                </a:solidFill>
              </a:rPr>
              <a:t>that</a:t>
            </a:r>
            <a:r>
              <a:rPr lang="nb-NO" dirty="0">
                <a:solidFill>
                  <a:srgbClr val="FFFFFF"/>
                </a:solidFill>
              </a:rPr>
              <a:t> </a:t>
            </a:r>
            <a:r>
              <a:rPr lang="nb-NO" dirty="0" err="1">
                <a:solidFill>
                  <a:srgbClr val="FFFFFF"/>
                </a:solidFill>
              </a:rPr>
              <a:t>career</a:t>
            </a:r>
            <a:r>
              <a:rPr lang="nb-NO" dirty="0">
                <a:solidFill>
                  <a:srgbClr val="FFFFFF"/>
                </a:solidFill>
              </a:rPr>
              <a:t> </a:t>
            </a:r>
            <a:r>
              <a:rPr lang="nb-NO" dirty="0" err="1">
                <a:solidFill>
                  <a:srgbClr val="FFFFFF"/>
                </a:solidFill>
              </a:rPr>
              <a:t>guidance</a:t>
            </a:r>
            <a:r>
              <a:rPr lang="nb-NO" dirty="0">
                <a:solidFill>
                  <a:srgbClr val="FFFFFF"/>
                </a:solidFill>
              </a:rPr>
              <a:t> must be a force for </a:t>
            </a:r>
            <a:r>
              <a:rPr lang="nb-NO" dirty="0" err="1">
                <a:solidFill>
                  <a:srgbClr val="FFFFFF"/>
                </a:solidFill>
              </a:rPr>
              <a:t>social</a:t>
            </a:r>
            <a:r>
              <a:rPr lang="nb-NO" dirty="0">
                <a:solidFill>
                  <a:srgbClr val="FFFFFF"/>
                </a:solidFill>
              </a:rPr>
              <a:t> </a:t>
            </a:r>
            <a:r>
              <a:rPr lang="nb-NO" dirty="0" err="1">
                <a:solidFill>
                  <a:srgbClr val="FFFFFF"/>
                </a:solidFill>
              </a:rPr>
              <a:t>jusitce</a:t>
            </a:r>
            <a:r>
              <a:rPr lang="nb-NO" dirty="0">
                <a:solidFill>
                  <a:srgbClr val="FFFFFF"/>
                </a:solidFill>
              </a:rPr>
              <a:t>. </a:t>
            </a:r>
          </a:p>
          <a:p>
            <a:r>
              <a:rPr lang="nb-NO" dirty="0">
                <a:solidFill>
                  <a:srgbClr val="FFFFFF"/>
                </a:solidFill>
              </a:rPr>
              <a:t>I have </a:t>
            </a:r>
            <a:r>
              <a:rPr lang="nb-NO" dirty="0" err="1">
                <a:solidFill>
                  <a:srgbClr val="FFFFFF"/>
                </a:solidFill>
              </a:rPr>
              <a:t>been</a:t>
            </a:r>
            <a:r>
              <a:rPr lang="nb-NO" dirty="0">
                <a:solidFill>
                  <a:srgbClr val="FFFFFF"/>
                </a:solidFill>
              </a:rPr>
              <a:t> </a:t>
            </a:r>
            <a:r>
              <a:rPr lang="nb-NO" dirty="0" err="1">
                <a:solidFill>
                  <a:srgbClr val="FFFFFF"/>
                </a:solidFill>
              </a:rPr>
              <a:t>especially</a:t>
            </a:r>
            <a:r>
              <a:rPr lang="nb-NO" dirty="0">
                <a:solidFill>
                  <a:srgbClr val="FFFFFF"/>
                </a:solidFill>
              </a:rPr>
              <a:t> </a:t>
            </a:r>
            <a:r>
              <a:rPr lang="nb-NO" dirty="0" err="1">
                <a:solidFill>
                  <a:srgbClr val="FFFFFF"/>
                </a:solidFill>
              </a:rPr>
              <a:t>blessed</a:t>
            </a:r>
            <a:r>
              <a:rPr lang="nb-NO" dirty="0">
                <a:solidFill>
                  <a:srgbClr val="FFFFFF"/>
                </a:solidFill>
              </a:rPr>
              <a:t> to </a:t>
            </a:r>
            <a:r>
              <a:rPr lang="nb-NO" dirty="0" err="1">
                <a:solidFill>
                  <a:srgbClr val="FFFFFF"/>
                </a:solidFill>
              </a:rPr>
              <a:t>work</a:t>
            </a:r>
            <a:r>
              <a:rPr lang="nb-NO" dirty="0">
                <a:solidFill>
                  <a:srgbClr val="FFFFFF"/>
                </a:solidFill>
              </a:rPr>
              <a:t> </a:t>
            </a:r>
            <a:r>
              <a:rPr lang="nb-NO" dirty="0" err="1">
                <a:solidFill>
                  <a:srgbClr val="FFFFFF"/>
                </a:solidFill>
              </a:rPr>
              <a:t>closely</a:t>
            </a:r>
            <a:r>
              <a:rPr lang="nb-NO" dirty="0">
                <a:solidFill>
                  <a:srgbClr val="FFFFFF"/>
                </a:solidFill>
              </a:rPr>
              <a:t> </a:t>
            </a:r>
            <a:r>
              <a:rPr lang="nb-NO" dirty="0" err="1">
                <a:solidFill>
                  <a:srgbClr val="FFFFFF"/>
                </a:solidFill>
              </a:rPr>
              <a:t>with</a:t>
            </a:r>
            <a:r>
              <a:rPr lang="nb-NO" dirty="0">
                <a:solidFill>
                  <a:srgbClr val="FFFFFF"/>
                </a:solidFill>
              </a:rPr>
              <a:t> Ronald </a:t>
            </a:r>
            <a:r>
              <a:rPr lang="nb-NO" dirty="0" err="1">
                <a:solidFill>
                  <a:srgbClr val="FFFFFF"/>
                </a:solidFill>
              </a:rPr>
              <a:t>Sultana</a:t>
            </a:r>
            <a:r>
              <a:rPr lang="nb-NO" dirty="0">
                <a:solidFill>
                  <a:srgbClr val="FFFFFF"/>
                </a:solidFill>
              </a:rPr>
              <a:t> and </a:t>
            </a:r>
            <a:r>
              <a:rPr lang="nb-NO" dirty="0" err="1">
                <a:solidFill>
                  <a:srgbClr val="FFFFFF"/>
                </a:solidFill>
              </a:rPr>
              <a:t>Rie</a:t>
            </a:r>
            <a:r>
              <a:rPr lang="nb-NO" dirty="0">
                <a:solidFill>
                  <a:srgbClr val="FFFFFF"/>
                </a:solidFill>
              </a:rPr>
              <a:t> Thomson in </a:t>
            </a:r>
            <a:r>
              <a:rPr lang="nb-NO" dirty="0" err="1">
                <a:solidFill>
                  <a:srgbClr val="FFFFFF"/>
                </a:solidFill>
              </a:rPr>
              <a:t>this</a:t>
            </a:r>
            <a:r>
              <a:rPr lang="nb-NO" dirty="0">
                <a:solidFill>
                  <a:srgbClr val="FFFFFF"/>
                </a:solidFill>
              </a:rPr>
              <a:t> area. </a:t>
            </a:r>
          </a:p>
        </p:txBody>
      </p:sp>
    </p:spTree>
    <p:extLst>
      <p:ext uri="{BB962C8B-B14F-4D97-AF65-F5344CB8AC3E}">
        <p14:creationId xmlns:p14="http://schemas.microsoft.com/office/powerpoint/2010/main" val="3968136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117" name="Rectangle 4116">
            <a:extLst>
              <a:ext uri="{FF2B5EF4-FFF2-40B4-BE49-F238E27FC236}">
                <a16:creationId xmlns:a16="http://schemas.microsoft.com/office/drawing/2014/main" id="{485B976C-17EF-415B-B03C-BAF9443B9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4119" name="Rectangle 4118">
            <a:extLst>
              <a:ext uri="{FF2B5EF4-FFF2-40B4-BE49-F238E27FC236}">
                <a16:creationId xmlns:a16="http://schemas.microsoft.com/office/drawing/2014/main" id="{0FCF240B-952B-40E0-A969-924B20B66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D5E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72FD38C5-0021-4FA3-9327-7FFF923B6199}"/>
              </a:ext>
            </a:extLst>
          </p:cNvPr>
          <p:cNvSpPr>
            <a:spLocks noGrp="1"/>
          </p:cNvSpPr>
          <p:nvPr>
            <p:ph type="title"/>
          </p:nvPr>
        </p:nvSpPr>
        <p:spPr>
          <a:xfrm>
            <a:off x="609601" y="4385066"/>
            <a:ext cx="10923638" cy="1349096"/>
          </a:xfrm>
        </p:spPr>
        <p:txBody>
          <a:bodyPr vert="horz" lIns="91440" tIns="45720" rIns="91440" bIns="45720" rtlCol="0" anchor="b">
            <a:normAutofit/>
          </a:bodyPr>
          <a:lstStyle/>
          <a:p>
            <a:pPr>
              <a:lnSpc>
                <a:spcPct val="80000"/>
              </a:lnSpc>
            </a:pPr>
            <a:r>
              <a:rPr lang="en-US" sz="8000">
                <a:solidFill>
                  <a:srgbClr val="FFFFFF"/>
                </a:solidFill>
              </a:rPr>
              <a:t>Life isn’t fair</a:t>
            </a:r>
          </a:p>
        </p:txBody>
      </p:sp>
      <p:pic>
        <p:nvPicPr>
          <p:cNvPr id="4100" name="Picture 4" descr="Informal Economy (@EconomyInformal) / Twitter">
            <a:extLst>
              <a:ext uri="{FF2B5EF4-FFF2-40B4-BE49-F238E27FC236}">
                <a16:creationId xmlns:a16="http://schemas.microsoft.com/office/drawing/2014/main" id="{599BCCF2-FB9A-437D-B3BF-963714DE5F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75"/>
          <a:stretch/>
        </p:blipFill>
        <p:spPr bwMode="auto">
          <a:xfrm>
            <a:off x="635457" y="640080"/>
            <a:ext cx="6739128" cy="3602736"/>
          </a:xfrm>
          <a:prstGeom prst="rect">
            <a:avLst/>
          </a:prstGeom>
          <a:extLst>
            <a:ext uri="{909E8E84-426E-40DD-AFC4-6F175D3DCCD1}">
              <a14:hiddenFill xmlns:a14="http://schemas.microsoft.com/office/drawing/2010/main">
                <a:solidFill>
                  <a:srgbClr val="FFFFFF"/>
                </a:solidFill>
              </a14:hiddenFill>
            </a:ext>
          </a:extLst>
        </p:spPr>
      </p:pic>
      <p:pic>
        <p:nvPicPr>
          <p:cNvPr id="4098" name="Picture 2" descr="Hes young and successful portrait of a handsome young businessman">
            <a:extLst>
              <a:ext uri="{FF2B5EF4-FFF2-40B4-BE49-F238E27FC236}">
                <a16:creationId xmlns:a16="http://schemas.microsoft.com/office/drawing/2014/main" id="{A7B16B17-9684-4149-BA5A-CD67BBFAFD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32163"/>
          <a:stretch/>
        </p:blipFill>
        <p:spPr bwMode="auto">
          <a:xfrm>
            <a:off x="7530957" y="646624"/>
            <a:ext cx="4002282" cy="359619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813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8" name="Picture 6" descr="The Ultimate Guide To The 26 Best Gated Communities in Houston">
            <a:extLst>
              <a:ext uri="{FF2B5EF4-FFF2-40B4-BE49-F238E27FC236}">
                <a16:creationId xmlns:a16="http://schemas.microsoft.com/office/drawing/2014/main" id="{4BFDF38B-27CC-D3C2-4D0B-79C34714E6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272" b="24536"/>
          <a:stretch/>
        </p:blipFill>
        <p:spPr bwMode="auto">
          <a:xfrm>
            <a:off x="20" y="10"/>
            <a:ext cx="12191980" cy="4212698"/>
          </a:xfrm>
          <a:prstGeom prst="rect">
            <a:avLst/>
          </a:prstGeom>
          <a:noFill/>
          <a:extLst>
            <a:ext uri="{909E8E84-426E-40DD-AFC4-6F175D3DCCD1}">
              <a14:hiddenFill xmlns:a14="http://schemas.microsoft.com/office/drawing/2010/main">
                <a:solidFill>
                  <a:srgbClr val="FFFFFF"/>
                </a:solidFill>
              </a14:hiddenFill>
            </a:ext>
          </a:extLst>
        </p:spPr>
      </p:pic>
      <p:sp>
        <p:nvSpPr>
          <p:cNvPr id="3097" name="Rectangle 3096">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12708"/>
            <a:ext cx="12192000" cy="2645291"/>
          </a:xfrm>
          <a:prstGeom prst="rect">
            <a:avLst/>
          </a:prstGeom>
          <a:solidFill>
            <a:srgbClr val="3E60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cxnSp>
        <p:nvCxnSpPr>
          <p:cNvPr id="3099" name="Straight Connector 3098">
            <a:extLst>
              <a:ext uri="{FF2B5EF4-FFF2-40B4-BE49-F238E27FC236}">
                <a16:creationId xmlns:a16="http://schemas.microsoft.com/office/drawing/2014/main" id="{6C6CF9A5-BEA4-4284-A8B5-D033E5B4BE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76175" y="4900003"/>
            <a:ext cx="0" cy="109728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089" name="Content Placeholder 3088">
            <a:extLst>
              <a:ext uri="{FF2B5EF4-FFF2-40B4-BE49-F238E27FC236}">
                <a16:creationId xmlns:a16="http://schemas.microsoft.com/office/drawing/2014/main" id="{ABF796E9-F4BD-EB75-CF9D-B272ADE3B4C2}"/>
              </a:ext>
            </a:extLst>
          </p:cNvPr>
          <p:cNvSpPr>
            <a:spLocks noGrp="1"/>
          </p:cNvSpPr>
          <p:nvPr>
            <p:ph idx="1"/>
          </p:nvPr>
        </p:nvSpPr>
        <p:spPr>
          <a:xfrm>
            <a:off x="6095999" y="4540559"/>
            <a:ext cx="5334382" cy="1816169"/>
          </a:xfrm>
        </p:spPr>
        <p:txBody>
          <a:bodyPr anchor="ctr">
            <a:normAutofit/>
          </a:bodyPr>
          <a:lstStyle/>
          <a:p>
            <a:r>
              <a:rPr lang="en-US">
                <a:solidFill>
                  <a:srgbClr val="FFFFFF"/>
                </a:solidFill>
              </a:rPr>
              <a:t>Wellbeing and inequality</a:t>
            </a:r>
          </a:p>
        </p:txBody>
      </p:sp>
    </p:spTree>
    <p:extLst>
      <p:ext uri="{BB962C8B-B14F-4D97-AF65-F5344CB8AC3E}">
        <p14:creationId xmlns:p14="http://schemas.microsoft.com/office/powerpoint/2010/main" val="131741292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115" name="Rectangle 4114">
            <a:extLst>
              <a:ext uri="{FF2B5EF4-FFF2-40B4-BE49-F238E27FC236}">
                <a16:creationId xmlns:a16="http://schemas.microsoft.com/office/drawing/2014/main" id="{D87AB319-64C0-4E2D-B1CD-0A970301B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4117" name="Rectangle 4116">
            <a:extLst>
              <a:ext uri="{FF2B5EF4-FFF2-40B4-BE49-F238E27FC236}">
                <a16:creationId xmlns:a16="http://schemas.microsoft.com/office/drawing/2014/main" id="{B7CC3BB4-8536-4DBC-A194-D8AAF56C4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C3F538-3E07-C441-D969-83EF75B795E1}"/>
              </a:ext>
            </a:extLst>
          </p:cNvPr>
          <p:cNvSpPr>
            <a:spLocks noGrp="1"/>
          </p:cNvSpPr>
          <p:nvPr>
            <p:ph type="title"/>
          </p:nvPr>
        </p:nvSpPr>
        <p:spPr>
          <a:xfrm>
            <a:off x="8160774" y="619431"/>
            <a:ext cx="3372464" cy="3869205"/>
          </a:xfrm>
        </p:spPr>
        <p:txBody>
          <a:bodyPr vert="horz" lIns="91440" tIns="45720" rIns="91440" bIns="45720" rtlCol="0" anchor="b">
            <a:normAutofit/>
          </a:bodyPr>
          <a:lstStyle/>
          <a:p>
            <a:pPr>
              <a:lnSpc>
                <a:spcPct val="80000"/>
              </a:lnSpc>
            </a:pPr>
            <a:r>
              <a:rPr lang="en-US" sz="3300">
                <a:solidFill>
                  <a:srgbClr val="FFFFFF"/>
                </a:solidFill>
              </a:rPr>
              <a:t>Responsibilisation</a:t>
            </a:r>
          </a:p>
        </p:txBody>
      </p:sp>
      <p:pic>
        <p:nvPicPr>
          <p:cNvPr id="4098" name="Picture 2" descr="No one can help you unles... | Quotes &amp; Writings by mysterious soul |  YourQuote">
            <a:extLst>
              <a:ext uri="{FF2B5EF4-FFF2-40B4-BE49-F238E27FC236}">
                <a16:creationId xmlns:a16="http://schemas.microsoft.com/office/drawing/2014/main" id="{5F400147-865E-79F7-4801-FB6ED83CAF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765" r="-2" b="7229"/>
          <a:stretch/>
        </p:blipFill>
        <p:spPr bwMode="auto">
          <a:xfrm>
            <a:off x="959009" y="639905"/>
            <a:ext cx="6271474" cy="5581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61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0C1A-5B60-4344-BFF1-E1B7149033B1}"/>
              </a:ext>
            </a:extLst>
          </p:cNvPr>
          <p:cNvSpPr>
            <a:spLocks noGrp="1"/>
          </p:cNvSpPr>
          <p:nvPr>
            <p:ph type="title"/>
          </p:nvPr>
        </p:nvSpPr>
        <p:spPr>
          <a:xfrm>
            <a:off x="657225" y="499533"/>
            <a:ext cx="7115176" cy="1658198"/>
          </a:xfrm>
        </p:spPr>
        <p:txBody>
          <a:bodyPr vert="horz" lIns="91440" tIns="45720" rIns="91440" bIns="45720" rtlCol="0" anchor="ctr">
            <a:normAutofit/>
          </a:bodyPr>
          <a:lstStyle/>
          <a:p>
            <a:r>
              <a:rPr lang="en-US" dirty="0">
                <a:solidFill>
                  <a:srgbClr val="824D78"/>
                </a:solidFill>
              </a:rPr>
              <a:t>Career guidance</a:t>
            </a:r>
          </a:p>
        </p:txBody>
      </p:sp>
      <p:sp>
        <p:nvSpPr>
          <p:cNvPr id="3" name="Content Placeholder 2">
            <a:extLst>
              <a:ext uri="{FF2B5EF4-FFF2-40B4-BE49-F238E27FC236}">
                <a16:creationId xmlns:a16="http://schemas.microsoft.com/office/drawing/2014/main" id="{543752DD-8C99-4C8F-B76A-3C6C611F35C3}"/>
              </a:ext>
            </a:extLst>
          </p:cNvPr>
          <p:cNvSpPr>
            <a:spLocks noGrp="1"/>
          </p:cNvSpPr>
          <p:nvPr>
            <p:ph sz="half" idx="1"/>
          </p:nvPr>
        </p:nvSpPr>
        <p:spPr>
          <a:xfrm>
            <a:off x="676656" y="2011680"/>
            <a:ext cx="6877083" cy="3766185"/>
          </a:xfrm>
        </p:spPr>
        <p:txBody>
          <a:bodyPr vert="horz" lIns="91440" tIns="45720" rIns="91440" bIns="45720" rtlCol="0">
            <a:normAutofit/>
          </a:bodyPr>
          <a:lstStyle/>
          <a:p>
            <a:pPr marL="0" indent="0">
              <a:buNone/>
            </a:pPr>
            <a:r>
              <a:rPr lang="en-US" dirty="0"/>
              <a:t>“Career guidance supports individuals and groups to discover more about work, leisure and learning and to consider their place in the world and plan for their futures… Career guidance can take a wide range of forms and draws on diverse theoretical traditions. But at its heart it is a purposeful learning opportunity which supports individuals and groups to consider and reconsider work, leisure and learning in the light of new information and experiences and to take both individual and collective action as a result of this.”</a:t>
            </a:r>
          </a:p>
        </p:txBody>
      </p:sp>
      <p:pic>
        <p:nvPicPr>
          <p:cNvPr id="5" name="Picture 4" descr="A picture containing accessory, businesscard&#10;&#10;Description generated with high confidence">
            <a:extLst>
              <a:ext uri="{FF2B5EF4-FFF2-40B4-BE49-F238E27FC236}">
                <a16:creationId xmlns:a16="http://schemas.microsoft.com/office/drawing/2014/main" id="{FEE9D40C-0B0E-4C8D-BA40-90F0FD3193E7}"/>
              </a:ext>
            </a:extLst>
          </p:cNvPr>
          <p:cNvPicPr>
            <a:picLocks noChangeAspect="1"/>
          </p:cNvPicPr>
          <p:nvPr/>
        </p:nvPicPr>
        <p:blipFill rotWithShape="1">
          <a:blip r:embed="rId3">
            <a:extLst>
              <a:ext uri="{28A0092B-C50C-407E-A947-70E740481C1C}">
                <a14:useLocalDpi xmlns:a14="http://schemas.microsoft.com/office/drawing/2010/main" val="0"/>
              </a:ext>
            </a:extLst>
          </a:blip>
          <a:srcRect l="8615"/>
          <a:stretch/>
        </p:blipFill>
        <p:spPr>
          <a:xfrm>
            <a:off x="8114537" y="10"/>
            <a:ext cx="4077463" cy="6864408"/>
          </a:xfrm>
          <a:prstGeom prst="rect">
            <a:avLst/>
          </a:prstGeom>
          <a:noFill/>
        </p:spPr>
      </p:pic>
    </p:spTree>
    <p:extLst>
      <p:ext uri="{BB962C8B-B14F-4D97-AF65-F5344CB8AC3E}">
        <p14:creationId xmlns:p14="http://schemas.microsoft.com/office/powerpoint/2010/main" val="3995358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9009-5610-4D07-9C4B-84C797754B83}"/>
              </a:ext>
            </a:extLst>
          </p:cNvPr>
          <p:cNvSpPr>
            <a:spLocks noGrp="1"/>
          </p:cNvSpPr>
          <p:nvPr>
            <p:ph type="title"/>
          </p:nvPr>
        </p:nvSpPr>
        <p:spPr>
          <a:xfrm>
            <a:off x="1024128" y="585216"/>
            <a:ext cx="9720072" cy="1499616"/>
          </a:xfrm>
        </p:spPr>
        <p:txBody>
          <a:bodyPr>
            <a:normAutofit/>
          </a:bodyPr>
          <a:lstStyle/>
          <a:p>
            <a:r>
              <a:rPr lang="en-GB" dirty="0"/>
              <a:t>The five signposts towards socially justice career guidance</a:t>
            </a:r>
          </a:p>
        </p:txBody>
      </p:sp>
      <p:graphicFrame>
        <p:nvGraphicFramePr>
          <p:cNvPr id="6" name="Diagram 5">
            <a:extLst>
              <a:ext uri="{FF2B5EF4-FFF2-40B4-BE49-F238E27FC236}">
                <a16:creationId xmlns:a16="http://schemas.microsoft.com/office/drawing/2014/main" id="{3B09045E-9C59-45D4-B855-9C50958BA9C6}"/>
              </a:ext>
            </a:extLst>
          </p:cNvPr>
          <p:cNvGraphicFramePr/>
          <p:nvPr>
            <p:extLst>
              <p:ext uri="{D42A27DB-BD31-4B8C-83A1-F6EECF244321}">
                <p14:modId xmlns:p14="http://schemas.microsoft.com/office/powerpoint/2010/main" val="2200591981"/>
              </p:ext>
            </p:extLst>
          </p:nvPr>
        </p:nvGraphicFramePr>
        <p:xfrm>
          <a:off x="838200" y="2214880"/>
          <a:ext cx="10515600" cy="416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9533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C7699994-F930-4BD1-804C-3E97736C3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F05E3040-CB0E-4155-9346-CDC038759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solidFill>
              <a:srgbClr val="FFB34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arla Denyer backs Fossil Free Careers campaign at Bristol's universities">
            <a:extLst>
              <a:ext uri="{FF2B5EF4-FFF2-40B4-BE49-F238E27FC236}">
                <a16:creationId xmlns:a16="http://schemas.microsoft.com/office/drawing/2014/main" id="{A01E02B6-E240-ED13-94CC-9E487B4DD9B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2227"/>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67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32" name="Rectangle 5131">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5134" name="Rectangle 5133">
            <a:extLst>
              <a:ext uri="{FF2B5EF4-FFF2-40B4-BE49-F238E27FC236}">
                <a16:creationId xmlns:a16="http://schemas.microsoft.com/office/drawing/2014/main" id="{C6EDEBB9-8437-4875-ABEA-0AEDE2C90D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 y="0"/>
            <a:ext cx="12202287" cy="6858000"/>
          </a:xfrm>
          <a:prstGeom prst="rect">
            <a:avLst/>
          </a:prstGeom>
          <a:solidFill>
            <a:srgbClr val="3E4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B9CEF5-DD8A-B63E-5A8E-B0FC3642ADC9}"/>
              </a:ext>
            </a:extLst>
          </p:cNvPr>
          <p:cNvSpPr>
            <a:spLocks noGrp="1"/>
          </p:cNvSpPr>
          <p:nvPr>
            <p:ph type="title"/>
          </p:nvPr>
        </p:nvSpPr>
        <p:spPr>
          <a:xfrm>
            <a:off x="7933038" y="770467"/>
            <a:ext cx="3740270" cy="3352800"/>
          </a:xfrm>
        </p:spPr>
        <p:txBody>
          <a:bodyPr vert="horz" lIns="91440" tIns="45720" rIns="91440" bIns="45720" rtlCol="0" anchor="b">
            <a:normAutofit/>
          </a:bodyPr>
          <a:lstStyle/>
          <a:p>
            <a:pPr>
              <a:lnSpc>
                <a:spcPct val="80000"/>
              </a:lnSpc>
            </a:pPr>
            <a:r>
              <a:rPr lang="en-US" kern="1200" spc="-120" baseline="0">
                <a:solidFill>
                  <a:srgbClr val="FFFFFF"/>
                </a:solidFill>
                <a:latin typeface="+mj-lt"/>
                <a:ea typeface="+mj-ea"/>
                <a:cs typeface="+mj-cs"/>
              </a:rPr>
              <a:t>Impartiality</a:t>
            </a:r>
          </a:p>
        </p:txBody>
      </p:sp>
      <p:pic>
        <p:nvPicPr>
          <p:cNvPr id="5122" name="Picture 2" descr="How to test positive for &quot;Impartiality&quot;">
            <a:extLst>
              <a:ext uri="{FF2B5EF4-FFF2-40B4-BE49-F238E27FC236}">
                <a16:creationId xmlns:a16="http://schemas.microsoft.com/office/drawing/2014/main" id="{EE641F7D-F959-3955-073C-AA5588758D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33" r="10035"/>
          <a:stretch/>
        </p:blipFill>
        <p:spPr bwMode="auto">
          <a:xfrm>
            <a:off x="-10287" y="10"/>
            <a:ext cx="755226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1466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9916F-5F41-7F76-73CC-FC6F29B4B170}"/>
              </a:ext>
            </a:extLst>
          </p:cNvPr>
          <p:cNvSpPr>
            <a:spLocks noGrp="1"/>
          </p:cNvSpPr>
          <p:nvPr>
            <p:ph type="title"/>
          </p:nvPr>
        </p:nvSpPr>
        <p:spPr/>
        <p:txBody>
          <a:bodyPr/>
          <a:lstStyle/>
          <a:p>
            <a:r>
              <a:rPr lang="nb-NO" dirty="0" err="1"/>
              <a:t>Impartiality</a:t>
            </a:r>
            <a:r>
              <a:rPr lang="nb-NO" dirty="0"/>
              <a:t>: Definitions</a:t>
            </a:r>
          </a:p>
        </p:txBody>
      </p:sp>
      <p:sp>
        <p:nvSpPr>
          <p:cNvPr id="3" name="Content Placeholder 2">
            <a:extLst>
              <a:ext uri="{FF2B5EF4-FFF2-40B4-BE49-F238E27FC236}">
                <a16:creationId xmlns:a16="http://schemas.microsoft.com/office/drawing/2014/main" id="{01E19BF4-1704-2E90-7775-2B3E4EFB1650}"/>
              </a:ext>
            </a:extLst>
          </p:cNvPr>
          <p:cNvSpPr>
            <a:spLocks noGrp="1"/>
          </p:cNvSpPr>
          <p:nvPr>
            <p:ph idx="1"/>
          </p:nvPr>
        </p:nvSpPr>
        <p:spPr/>
        <p:txBody>
          <a:bodyPr/>
          <a:lstStyle/>
          <a:p>
            <a:endParaRPr lang="nb-NO"/>
          </a:p>
        </p:txBody>
      </p:sp>
      <p:pic>
        <p:nvPicPr>
          <p:cNvPr id="8" name="Picture 7">
            <a:extLst>
              <a:ext uri="{FF2B5EF4-FFF2-40B4-BE49-F238E27FC236}">
                <a16:creationId xmlns:a16="http://schemas.microsoft.com/office/drawing/2014/main" id="{90F9B4C0-BE2E-53E9-7664-0C63987ABFEF}"/>
              </a:ext>
            </a:extLst>
          </p:cNvPr>
          <p:cNvPicPr>
            <a:picLocks noChangeAspect="1"/>
          </p:cNvPicPr>
          <p:nvPr/>
        </p:nvPicPr>
        <p:blipFill>
          <a:blip r:embed="rId2"/>
          <a:stretch>
            <a:fillRect/>
          </a:stretch>
        </p:blipFill>
        <p:spPr>
          <a:xfrm>
            <a:off x="656842" y="2011680"/>
            <a:ext cx="10231278" cy="4324954"/>
          </a:xfrm>
          <a:prstGeom prst="rect">
            <a:avLst/>
          </a:prstGeom>
        </p:spPr>
      </p:pic>
    </p:spTree>
    <p:extLst>
      <p:ext uri="{BB962C8B-B14F-4D97-AF65-F5344CB8AC3E}">
        <p14:creationId xmlns:p14="http://schemas.microsoft.com/office/powerpoint/2010/main" val="2222147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69B91-C763-A2BE-FAE6-2A5E85B9D6FD}"/>
              </a:ext>
            </a:extLst>
          </p:cNvPr>
          <p:cNvSpPr>
            <a:spLocks noGrp="1"/>
          </p:cNvSpPr>
          <p:nvPr>
            <p:ph type="title"/>
          </p:nvPr>
        </p:nvSpPr>
        <p:spPr/>
        <p:txBody>
          <a:bodyPr/>
          <a:lstStyle/>
          <a:p>
            <a:r>
              <a:rPr lang="nb-NO" dirty="0" err="1"/>
              <a:t>Impartiality</a:t>
            </a:r>
            <a:r>
              <a:rPr lang="nb-NO" dirty="0"/>
              <a:t>: </a:t>
            </a:r>
            <a:r>
              <a:rPr lang="nb-NO" dirty="0" err="1"/>
              <a:t>Outcomes</a:t>
            </a:r>
            <a:endParaRPr lang="nb-NO" dirty="0"/>
          </a:p>
        </p:txBody>
      </p:sp>
      <p:sp>
        <p:nvSpPr>
          <p:cNvPr id="3" name="Content Placeholder 2">
            <a:extLst>
              <a:ext uri="{FF2B5EF4-FFF2-40B4-BE49-F238E27FC236}">
                <a16:creationId xmlns:a16="http://schemas.microsoft.com/office/drawing/2014/main" id="{704A6C9C-A83D-1B23-0C8A-D5EB1776EB74}"/>
              </a:ext>
            </a:extLst>
          </p:cNvPr>
          <p:cNvSpPr>
            <a:spLocks noGrp="1"/>
          </p:cNvSpPr>
          <p:nvPr>
            <p:ph idx="1"/>
          </p:nvPr>
        </p:nvSpPr>
        <p:spPr/>
        <p:txBody>
          <a:bodyPr/>
          <a:lstStyle/>
          <a:p>
            <a:endParaRPr lang="nb-NO"/>
          </a:p>
        </p:txBody>
      </p:sp>
      <p:pic>
        <p:nvPicPr>
          <p:cNvPr id="8" name="Picture 7">
            <a:extLst>
              <a:ext uri="{FF2B5EF4-FFF2-40B4-BE49-F238E27FC236}">
                <a16:creationId xmlns:a16="http://schemas.microsoft.com/office/drawing/2014/main" id="{F5C5453C-7B78-FFC9-83BD-646A494203AE}"/>
              </a:ext>
            </a:extLst>
          </p:cNvPr>
          <p:cNvPicPr>
            <a:picLocks noChangeAspect="1"/>
          </p:cNvPicPr>
          <p:nvPr/>
        </p:nvPicPr>
        <p:blipFill>
          <a:blip r:embed="rId2"/>
          <a:stretch>
            <a:fillRect/>
          </a:stretch>
        </p:blipFill>
        <p:spPr>
          <a:xfrm>
            <a:off x="657224" y="2299981"/>
            <a:ext cx="10803958" cy="3271479"/>
          </a:xfrm>
          <a:prstGeom prst="rect">
            <a:avLst/>
          </a:prstGeom>
        </p:spPr>
      </p:pic>
    </p:spTree>
    <p:extLst>
      <p:ext uri="{BB962C8B-B14F-4D97-AF65-F5344CB8AC3E}">
        <p14:creationId xmlns:p14="http://schemas.microsoft.com/office/powerpoint/2010/main" val="3900355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F4F93-1122-6EBF-DD78-45EBD9A2F224}"/>
              </a:ext>
            </a:extLst>
          </p:cNvPr>
          <p:cNvSpPr>
            <a:spLocks noGrp="1"/>
          </p:cNvSpPr>
          <p:nvPr>
            <p:ph type="title"/>
          </p:nvPr>
        </p:nvSpPr>
        <p:spPr/>
        <p:txBody>
          <a:bodyPr/>
          <a:lstStyle/>
          <a:p>
            <a:r>
              <a:rPr lang="nb-NO" dirty="0" err="1"/>
              <a:t>Impartiality</a:t>
            </a:r>
            <a:r>
              <a:rPr lang="nb-NO" dirty="0"/>
              <a:t>: Related </a:t>
            </a:r>
            <a:r>
              <a:rPr lang="nb-NO" dirty="0" err="1"/>
              <a:t>concepts</a:t>
            </a:r>
            <a:endParaRPr lang="nb-NO" dirty="0"/>
          </a:p>
        </p:txBody>
      </p:sp>
      <p:sp>
        <p:nvSpPr>
          <p:cNvPr id="3" name="Content Placeholder 2">
            <a:extLst>
              <a:ext uri="{FF2B5EF4-FFF2-40B4-BE49-F238E27FC236}">
                <a16:creationId xmlns:a16="http://schemas.microsoft.com/office/drawing/2014/main" id="{6594FB60-B2EA-F480-CEE4-852B529B84A6}"/>
              </a:ext>
            </a:extLst>
          </p:cNvPr>
          <p:cNvSpPr>
            <a:spLocks noGrp="1"/>
          </p:cNvSpPr>
          <p:nvPr>
            <p:ph idx="1"/>
          </p:nvPr>
        </p:nvSpPr>
        <p:spPr/>
        <p:txBody>
          <a:bodyPr/>
          <a:lstStyle/>
          <a:p>
            <a:endParaRPr lang="nb-NO"/>
          </a:p>
        </p:txBody>
      </p:sp>
      <p:pic>
        <p:nvPicPr>
          <p:cNvPr id="8" name="Picture 7">
            <a:extLst>
              <a:ext uri="{FF2B5EF4-FFF2-40B4-BE49-F238E27FC236}">
                <a16:creationId xmlns:a16="http://schemas.microsoft.com/office/drawing/2014/main" id="{1F3C1859-C0B3-B91E-0C18-B76BD3C3FF36}"/>
              </a:ext>
            </a:extLst>
          </p:cNvPr>
          <p:cNvPicPr>
            <a:picLocks noChangeAspect="1"/>
          </p:cNvPicPr>
          <p:nvPr/>
        </p:nvPicPr>
        <p:blipFill>
          <a:blip r:embed="rId2"/>
          <a:stretch>
            <a:fillRect/>
          </a:stretch>
        </p:blipFill>
        <p:spPr>
          <a:xfrm>
            <a:off x="685800" y="2020793"/>
            <a:ext cx="10297962" cy="4505954"/>
          </a:xfrm>
          <a:prstGeom prst="rect">
            <a:avLst/>
          </a:prstGeom>
        </p:spPr>
      </p:pic>
    </p:spTree>
    <p:extLst>
      <p:ext uri="{BB962C8B-B14F-4D97-AF65-F5344CB8AC3E}">
        <p14:creationId xmlns:p14="http://schemas.microsoft.com/office/powerpoint/2010/main" val="2600744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7218665-EA77-40EC-8172-4F17E2DEDB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1CAE11-7AF7-FBCD-681C-D9E480C00B2A}"/>
              </a:ext>
            </a:extLst>
          </p:cNvPr>
          <p:cNvSpPr>
            <a:spLocks noGrp="1"/>
          </p:cNvSpPr>
          <p:nvPr>
            <p:ph type="title"/>
          </p:nvPr>
        </p:nvSpPr>
        <p:spPr>
          <a:xfrm>
            <a:off x="8199458" y="643467"/>
            <a:ext cx="3349075" cy="5584296"/>
          </a:xfrm>
        </p:spPr>
        <p:txBody>
          <a:bodyPr anchor="ctr">
            <a:normAutofit/>
          </a:bodyPr>
          <a:lstStyle/>
          <a:p>
            <a:r>
              <a:rPr lang="nb-NO" sz="4000">
                <a:solidFill>
                  <a:srgbClr val="FFFFFF"/>
                </a:solidFill>
              </a:rPr>
              <a:t>Challenges with impartiality</a:t>
            </a:r>
          </a:p>
        </p:txBody>
      </p:sp>
      <p:graphicFrame>
        <p:nvGraphicFramePr>
          <p:cNvPr id="12" name="Content Placeholder 2">
            <a:extLst>
              <a:ext uri="{FF2B5EF4-FFF2-40B4-BE49-F238E27FC236}">
                <a16:creationId xmlns:a16="http://schemas.microsoft.com/office/drawing/2014/main" id="{E7EA0663-470C-5B36-981C-958304A427C7}"/>
              </a:ext>
            </a:extLst>
          </p:cNvPr>
          <p:cNvGraphicFramePr>
            <a:graphicFrameLocks noGrp="1"/>
          </p:cNvGraphicFramePr>
          <p:nvPr>
            <p:ph idx="1"/>
            <p:extLst>
              <p:ext uri="{D42A27DB-BD31-4B8C-83A1-F6EECF244321}">
                <p14:modId xmlns:p14="http://schemas.microsoft.com/office/powerpoint/2010/main" val="2779260924"/>
              </p:ext>
            </p:extLst>
          </p:nvPr>
        </p:nvGraphicFramePr>
        <p:xfrm>
          <a:off x="633413" y="684213"/>
          <a:ext cx="6278562" cy="5543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9462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49DFD-7695-BE13-56D0-FE3737EFCBB7}"/>
              </a:ext>
            </a:extLst>
          </p:cNvPr>
          <p:cNvSpPr>
            <a:spLocks noGrp="1"/>
          </p:cNvSpPr>
          <p:nvPr>
            <p:ph type="title"/>
          </p:nvPr>
        </p:nvSpPr>
        <p:spPr/>
        <p:txBody>
          <a:bodyPr/>
          <a:lstStyle/>
          <a:p>
            <a:r>
              <a:rPr lang="nb-NO" dirty="0"/>
              <a:t>My </a:t>
            </a:r>
            <a:r>
              <a:rPr lang="nb-NO" dirty="0" err="1"/>
              <a:t>reflection</a:t>
            </a:r>
            <a:endParaRPr lang="nb-NO" dirty="0"/>
          </a:p>
        </p:txBody>
      </p:sp>
      <p:sp>
        <p:nvSpPr>
          <p:cNvPr id="3" name="Content Placeholder 2">
            <a:extLst>
              <a:ext uri="{FF2B5EF4-FFF2-40B4-BE49-F238E27FC236}">
                <a16:creationId xmlns:a16="http://schemas.microsoft.com/office/drawing/2014/main" id="{BC0EE522-DB40-BE14-D491-44D55E85DE5D}"/>
              </a:ext>
            </a:extLst>
          </p:cNvPr>
          <p:cNvSpPr>
            <a:spLocks noGrp="1"/>
          </p:cNvSpPr>
          <p:nvPr>
            <p:ph idx="1"/>
          </p:nvPr>
        </p:nvSpPr>
        <p:spPr/>
        <p:txBody>
          <a:bodyPr anchor="ctr"/>
          <a:lstStyle/>
          <a:p>
            <a:r>
              <a:rPr lang="en-US" b="0" i="1" dirty="0">
                <a:effectLst/>
                <a:highlight>
                  <a:srgbClr val="FFFFFF"/>
                </a:highlight>
                <a:latin typeface="Arial" panose="020B0604020202020204" pitchFamily="34" charset="0"/>
              </a:rPr>
              <a:t>“I would be in </a:t>
            </a:r>
            <a:r>
              <a:rPr lang="en-US" b="0" i="1" dirty="0" err="1">
                <a:effectLst/>
                <a:highlight>
                  <a:srgbClr val="FFFFFF"/>
                </a:highlight>
                <a:latin typeface="Arial" panose="020B0604020202020204" pitchFamily="34" charset="0"/>
              </a:rPr>
              <a:t>favour</a:t>
            </a:r>
            <a:r>
              <a:rPr lang="en-US" b="0" i="1" dirty="0">
                <a:effectLst/>
                <a:highlight>
                  <a:srgbClr val="FFFFFF"/>
                </a:highlight>
                <a:latin typeface="Arial" panose="020B0604020202020204" pitchFamily="34" charset="0"/>
              </a:rPr>
              <a:t> of narrowing the terminology of ‘impartiality’ to focus on the careers professionals right to support clients in a way which is independent from the institutional interests of their employer or the funders of their service. I would also argue for some rebalancing of professional ethics away from impartiality and towards transparency, as such an approach seems to me to foster an open and reflexive way of handling issues of partiality.”</a:t>
            </a:r>
            <a:endParaRPr lang="nb-NO" i="1" dirty="0"/>
          </a:p>
        </p:txBody>
      </p:sp>
    </p:spTree>
    <p:extLst>
      <p:ext uri="{BB962C8B-B14F-4D97-AF65-F5344CB8AC3E}">
        <p14:creationId xmlns:p14="http://schemas.microsoft.com/office/powerpoint/2010/main" val="3905467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108CBCB-7976-42B8-933F-C9B42D83729F}"/>
              </a:ext>
            </a:extLst>
          </p:cNvPr>
          <p:cNvSpPr>
            <a:spLocks noGrp="1"/>
          </p:cNvSpPr>
          <p:nvPr>
            <p:ph type="title"/>
          </p:nvPr>
        </p:nvSpPr>
        <p:spPr/>
        <p:txBody>
          <a:bodyPr anchor="ctr">
            <a:normAutofit/>
          </a:bodyPr>
          <a:lstStyle/>
          <a:p>
            <a:r>
              <a:rPr lang="nb-NO" dirty="0"/>
              <a:t>Questions?</a:t>
            </a:r>
          </a:p>
        </p:txBody>
      </p:sp>
      <p:sp>
        <p:nvSpPr>
          <p:cNvPr id="7" name="Slide Number Placeholder 6">
            <a:extLst>
              <a:ext uri="{FF2B5EF4-FFF2-40B4-BE49-F238E27FC236}">
                <a16:creationId xmlns:a16="http://schemas.microsoft.com/office/drawing/2014/main" id="{0E2D683E-7DC2-4611-A3B5-8BB8A00DFF11}"/>
              </a:ext>
            </a:extLst>
          </p:cNvPr>
          <p:cNvSpPr>
            <a:spLocks noGrp="1"/>
          </p:cNvSpPr>
          <p:nvPr>
            <p:ph type="sldNum" sz="quarter" idx="12"/>
          </p:nvPr>
        </p:nvSpPr>
        <p:spPr/>
        <p:txBody>
          <a:bodyPr anchor="ctr">
            <a:normAutofit fontScale="92500" lnSpcReduction="10000"/>
          </a:bodyPr>
          <a:lstStyle/>
          <a:p>
            <a:pPr>
              <a:spcAft>
                <a:spcPts val="600"/>
              </a:spcAft>
            </a:pPr>
            <a:fld id="{B9713C8C-8E70-45D5-AE59-23E60168254E}" type="slidenum">
              <a:rPr lang="en-US" smtClean="0"/>
              <a:pPr>
                <a:spcAft>
                  <a:spcPts val="600"/>
                </a:spcAft>
              </a:pPr>
              <a:t>15</a:t>
            </a:fld>
            <a:endParaRPr lang="en-US"/>
          </a:p>
        </p:txBody>
      </p:sp>
      <p:pic>
        <p:nvPicPr>
          <p:cNvPr id="1026" name="Picture 2" descr="200+ Not-Boring Questions To Connect And Get To Know Someone">
            <a:extLst>
              <a:ext uri="{FF2B5EF4-FFF2-40B4-BE49-F238E27FC236}">
                <a16:creationId xmlns:a16="http://schemas.microsoft.com/office/drawing/2014/main" id="{3F9014A3-E101-4648-9597-1F741608D3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22" b="14447"/>
          <a:stretch/>
        </p:blipFill>
        <p:spPr bwMode="auto">
          <a:xfrm>
            <a:off x="838200" y="2011680"/>
            <a:ext cx="10515600" cy="4160520"/>
          </a:xfrm>
          <a:prstGeom prst="rect">
            <a:avLst/>
          </a:prstGeom>
          <a:solidFill>
            <a:srgbClr val="FFFFFF"/>
          </a:solidFill>
        </p:spPr>
      </p:pic>
    </p:spTree>
    <p:extLst>
      <p:ext uri="{BB962C8B-B14F-4D97-AF65-F5344CB8AC3E}">
        <p14:creationId xmlns:p14="http://schemas.microsoft.com/office/powerpoint/2010/main" val="4281410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11E41-EC55-9EF8-6F2B-6B1D31D0BE0F}"/>
              </a:ext>
            </a:extLst>
          </p:cNvPr>
          <p:cNvSpPr>
            <a:spLocks noGrp="1"/>
          </p:cNvSpPr>
          <p:nvPr>
            <p:ph type="title"/>
          </p:nvPr>
        </p:nvSpPr>
        <p:spPr/>
        <p:txBody>
          <a:bodyPr/>
          <a:lstStyle/>
          <a:p>
            <a:r>
              <a:rPr lang="nb-NO" dirty="0" err="1"/>
              <a:t>Further</a:t>
            </a:r>
            <a:r>
              <a:rPr lang="nb-NO" dirty="0"/>
              <a:t> </a:t>
            </a:r>
            <a:r>
              <a:rPr lang="nb-NO" dirty="0" err="1"/>
              <a:t>reading</a:t>
            </a:r>
            <a:endParaRPr lang="nb-NO" dirty="0"/>
          </a:p>
        </p:txBody>
      </p:sp>
      <p:sp>
        <p:nvSpPr>
          <p:cNvPr id="3" name="Content Placeholder 2">
            <a:extLst>
              <a:ext uri="{FF2B5EF4-FFF2-40B4-BE49-F238E27FC236}">
                <a16:creationId xmlns:a16="http://schemas.microsoft.com/office/drawing/2014/main" id="{B0CC84FF-BD6F-24CB-4A4C-75F868556A50}"/>
              </a:ext>
            </a:extLst>
          </p:cNvPr>
          <p:cNvSpPr>
            <a:spLocks noGrp="1"/>
          </p:cNvSpPr>
          <p:nvPr>
            <p:ph idx="1"/>
          </p:nvPr>
        </p:nvSpPr>
        <p:spPr/>
        <p:txBody>
          <a:bodyPr>
            <a:normAutofit/>
          </a:bodyPr>
          <a:lstStyle/>
          <a:p>
            <a:pPr marL="0" indent="0" algn="l">
              <a:buNone/>
            </a:pPr>
            <a:r>
              <a:rPr lang="en-US" b="0" i="0" dirty="0">
                <a:solidFill>
                  <a:srgbClr val="404040"/>
                </a:solidFill>
                <a:effectLst/>
              </a:rPr>
              <a:t>Hooley, T. (2023). Impartiality: A critical review. </a:t>
            </a:r>
            <a:r>
              <a:rPr lang="en-US" b="0" i="1" dirty="0">
                <a:solidFill>
                  <a:srgbClr val="404040"/>
                </a:solidFill>
                <a:effectLst/>
              </a:rPr>
              <a:t>Journal of the National Institute for Career Education and Counselling</a:t>
            </a:r>
            <a:r>
              <a:rPr lang="en-US" b="0" i="0" dirty="0">
                <a:solidFill>
                  <a:srgbClr val="404040"/>
                </a:solidFill>
                <a:effectLst/>
              </a:rPr>
              <a:t>. 50, 41-53. </a:t>
            </a:r>
            <a:r>
              <a:rPr lang="en-US" b="0" i="0" dirty="0">
                <a:solidFill>
                  <a:srgbClr val="404040"/>
                </a:solidFill>
                <a:effectLst/>
                <a:hlinkClick r:id="rId2"/>
              </a:rPr>
              <a:t>https://doi.org/10.20856/jnicec.5005</a:t>
            </a:r>
            <a:r>
              <a:rPr lang="en-US" b="0" i="0" dirty="0">
                <a:solidFill>
                  <a:srgbClr val="404040"/>
                </a:solidFill>
                <a:effectLst/>
              </a:rPr>
              <a:t> </a:t>
            </a:r>
          </a:p>
          <a:p>
            <a:pPr marL="0" indent="0" algn="l">
              <a:buNone/>
            </a:pPr>
            <a:r>
              <a:rPr lang="en-US" b="0" i="0" dirty="0">
                <a:solidFill>
                  <a:srgbClr val="404040"/>
                </a:solidFill>
                <a:effectLst/>
              </a:rPr>
              <a:t>Hooley, T., Sultana, R. &amp; Thomsen, R. (2018). </a:t>
            </a:r>
            <a:r>
              <a:rPr lang="en-US" b="0" i="0" dirty="0">
                <a:solidFill>
                  <a:srgbClr val="117BB8"/>
                </a:solidFill>
                <a:effectLst/>
                <a:hlinkClick r:id="rId3"/>
              </a:rPr>
              <a:t>Career guidance for social justice: Contesting neoliberalism</a:t>
            </a:r>
            <a:r>
              <a:rPr lang="en-US" b="0" i="0" dirty="0">
                <a:solidFill>
                  <a:srgbClr val="404040"/>
                </a:solidFill>
                <a:effectLst/>
              </a:rPr>
              <a:t>. Routledge.</a:t>
            </a:r>
          </a:p>
          <a:p>
            <a:pPr marL="0" indent="0">
              <a:buNone/>
            </a:pPr>
            <a:r>
              <a:rPr lang="en-US" b="0" i="0" dirty="0">
                <a:solidFill>
                  <a:srgbClr val="404040"/>
                </a:solidFill>
                <a:effectLst/>
              </a:rPr>
              <a:t>Hooley, T., Sultana, R. &amp; Thomsen, R. (2019). </a:t>
            </a:r>
            <a:r>
              <a:rPr lang="en-US" b="0" i="0" dirty="0">
                <a:solidFill>
                  <a:srgbClr val="117BB8"/>
                </a:solidFill>
                <a:effectLst/>
                <a:hlinkClick r:id="rId4"/>
              </a:rPr>
              <a:t>Career guidance for emancipation: Reclaiming justice for the multitude</a:t>
            </a:r>
            <a:r>
              <a:rPr lang="en-US" b="0" i="0" dirty="0">
                <a:solidFill>
                  <a:srgbClr val="404040"/>
                </a:solidFill>
                <a:effectLst/>
              </a:rPr>
              <a:t>. Routledge.</a:t>
            </a:r>
          </a:p>
          <a:p>
            <a:r>
              <a:rPr lang="en-US" b="0" i="0" dirty="0">
                <a:solidFill>
                  <a:srgbClr val="404040"/>
                </a:solidFill>
                <a:effectLst/>
              </a:rPr>
              <a:t>Hooley, T., Sultana, R., &amp; Thomsen, R. (2021). </a:t>
            </a:r>
            <a:r>
              <a:rPr lang="en-US" b="0" i="0" dirty="0">
                <a:solidFill>
                  <a:schemeClr val="tx1"/>
                </a:solidFill>
                <a:effectLst/>
              </a:rPr>
              <a:t>Five signposts to a socially just approach to career guidance</a:t>
            </a:r>
            <a:r>
              <a:rPr lang="en-US" b="0" i="0" dirty="0">
                <a:solidFill>
                  <a:srgbClr val="404040"/>
                </a:solidFill>
                <a:effectLst/>
              </a:rPr>
              <a:t>. </a:t>
            </a:r>
            <a:r>
              <a:rPr lang="en-US" b="0" i="1" dirty="0">
                <a:solidFill>
                  <a:srgbClr val="404040"/>
                </a:solidFill>
                <a:effectLst/>
              </a:rPr>
              <a:t>Journal of the National Institute of Career Education and Counsellin</a:t>
            </a:r>
            <a:r>
              <a:rPr lang="en-US" b="0" i="0" dirty="0">
                <a:solidFill>
                  <a:srgbClr val="404040"/>
                </a:solidFill>
                <a:effectLst/>
              </a:rPr>
              <a:t>g, 47, 59-66. </a:t>
            </a:r>
            <a:r>
              <a:rPr lang="en-US" b="0" i="0" dirty="0">
                <a:solidFill>
                  <a:srgbClr val="404040"/>
                </a:solidFill>
                <a:effectLst/>
                <a:hlinkClick r:id="rId5"/>
              </a:rPr>
              <a:t>https://doi.org/10.20856/jnicec.4709</a:t>
            </a:r>
            <a:r>
              <a:rPr lang="en-US" b="0" i="0" dirty="0">
                <a:solidFill>
                  <a:srgbClr val="404040"/>
                </a:solidFill>
                <a:effectLst/>
              </a:rPr>
              <a:t> </a:t>
            </a:r>
          </a:p>
          <a:p>
            <a:endParaRPr lang="nb-NO" dirty="0"/>
          </a:p>
        </p:txBody>
      </p:sp>
      <p:sp>
        <p:nvSpPr>
          <p:cNvPr id="6" name="Slide Number Placeholder 5">
            <a:extLst>
              <a:ext uri="{FF2B5EF4-FFF2-40B4-BE49-F238E27FC236}">
                <a16:creationId xmlns:a16="http://schemas.microsoft.com/office/drawing/2014/main" id="{08343EFF-E925-47EF-FCE6-EB8450976046}"/>
              </a:ext>
            </a:extLst>
          </p:cNvPr>
          <p:cNvSpPr>
            <a:spLocks noGrp="1"/>
          </p:cNvSpPr>
          <p:nvPr>
            <p:ph type="sldNum" sz="quarter" idx="12"/>
          </p:nvPr>
        </p:nvSpPr>
        <p:spPr/>
        <p:txBody>
          <a:bodyPr/>
          <a:lstStyle/>
          <a:p>
            <a:fld id="{B9713C8C-8E70-45D5-AE59-23E60168254E}" type="slidenum">
              <a:rPr lang="en-US" smtClean="0"/>
              <a:t>16</a:t>
            </a:fld>
            <a:endParaRPr lang="en-US" dirty="0"/>
          </a:p>
        </p:txBody>
      </p:sp>
    </p:spTree>
    <p:extLst>
      <p:ext uri="{BB962C8B-B14F-4D97-AF65-F5344CB8AC3E}">
        <p14:creationId xmlns:p14="http://schemas.microsoft.com/office/powerpoint/2010/main" val="1449485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87AB319-64C0-4E2D-B1CD-0A970301B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2" name="Rectangle 21">
            <a:extLst>
              <a:ext uri="{FF2B5EF4-FFF2-40B4-BE49-F238E27FC236}">
                <a16:creationId xmlns:a16="http://schemas.microsoft.com/office/drawing/2014/main" id="{F4AA0C77-4ECE-4BEE-B093-4D8E915D1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15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93C68D-E3B3-883D-EE89-97B71D8A091B}"/>
              </a:ext>
            </a:extLst>
          </p:cNvPr>
          <p:cNvSpPr>
            <a:spLocks noGrp="1"/>
          </p:cNvSpPr>
          <p:nvPr>
            <p:ph type="title"/>
          </p:nvPr>
        </p:nvSpPr>
        <p:spPr>
          <a:xfrm>
            <a:off x="603504" y="770467"/>
            <a:ext cx="4205568" cy="3352800"/>
          </a:xfrm>
        </p:spPr>
        <p:txBody>
          <a:bodyPr vert="horz" lIns="91440" tIns="45720" rIns="91440" bIns="45720" rtlCol="0" anchor="b">
            <a:normAutofit/>
          </a:bodyPr>
          <a:lstStyle/>
          <a:p>
            <a:pPr>
              <a:lnSpc>
                <a:spcPct val="80000"/>
              </a:lnSpc>
            </a:pPr>
            <a:r>
              <a:rPr lang="en-US" sz="6100">
                <a:solidFill>
                  <a:srgbClr val="FFFFFF"/>
                </a:solidFill>
              </a:rPr>
              <a:t>Career guidance for social justice website</a:t>
            </a:r>
          </a:p>
        </p:txBody>
      </p:sp>
      <p:sp>
        <p:nvSpPr>
          <p:cNvPr id="3" name="Content Placeholder 2">
            <a:extLst>
              <a:ext uri="{FF2B5EF4-FFF2-40B4-BE49-F238E27FC236}">
                <a16:creationId xmlns:a16="http://schemas.microsoft.com/office/drawing/2014/main" id="{6B906CDE-C730-5E19-58B6-7C9C7539948F}"/>
              </a:ext>
            </a:extLst>
          </p:cNvPr>
          <p:cNvSpPr>
            <a:spLocks noGrp="1"/>
          </p:cNvSpPr>
          <p:nvPr>
            <p:ph idx="1"/>
          </p:nvPr>
        </p:nvSpPr>
        <p:spPr>
          <a:xfrm>
            <a:off x="667512" y="4206876"/>
            <a:ext cx="4141559" cy="1645920"/>
          </a:xfrm>
        </p:spPr>
        <p:txBody>
          <a:bodyPr vert="horz" lIns="91440" tIns="45720" rIns="91440" bIns="45720" rtlCol="0">
            <a:normAutofit/>
          </a:bodyPr>
          <a:lstStyle/>
          <a:p>
            <a:pPr marL="0" indent="0">
              <a:buNone/>
            </a:pPr>
            <a:r>
              <a:rPr lang="en-US" sz="2800">
                <a:solidFill>
                  <a:srgbClr val="FFFFFF"/>
                </a:solidFill>
                <a:latin typeface="+mj-lt"/>
                <a:hlinkClick r:id="rId2"/>
              </a:rPr>
              <a:t>https://careerguidancesocialjustice.wordpress.com/</a:t>
            </a:r>
            <a:r>
              <a:rPr lang="en-US" sz="2800">
                <a:solidFill>
                  <a:srgbClr val="FFFFFF"/>
                </a:solidFill>
                <a:latin typeface="+mj-lt"/>
              </a:rPr>
              <a:t> </a:t>
            </a:r>
          </a:p>
        </p:txBody>
      </p:sp>
      <p:sp>
        <p:nvSpPr>
          <p:cNvPr id="24" name="Rectangle 23">
            <a:extLst>
              <a:ext uri="{FF2B5EF4-FFF2-40B4-BE49-F238E27FC236}">
                <a16:creationId xmlns:a16="http://schemas.microsoft.com/office/drawing/2014/main" id="{F5586C31-848B-4D51-83B1-B9FD594E3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2536" y="0"/>
            <a:ext cx="67394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104AFC-50E7-1F62-4384-27E1D9D9CC00}"/>
              </a:ext>
            </a:extLst>
          </p:cNvPr>
          <p:cNvPicPr>
            <a:picLocks noChangeAspect="1"/>
          </p:cNvPicPr>
          <p:nvPr/>
        </p:nvPicPr>
        <p:blipFill>
          <a:blip r:embed="rId3"/>
          <a:stretch>
            <a:fillRect/>
          </a:stretch>
        </p:blipFill>
        <p:spPr>
          <a:xfrm>
            <a:off x="6310197" y="629265"/>
            <a:ext cx="5024142" cy="5247147"/>
          </a:xfrm>
          <a:prstGeom prst="rect">
            <a:avLst/>
          </a:prstGeom>
        </p:spPr>
      </p:pic>
    </p:spTree>
    <p:extLst>
      <p:ext uri="{BB962C8B-B14F-4D97-AF65-F5344CB8AC3E}">
        <p14:creationId xmlns:p14="http://schemas.microsoft.com/office/powerpoint/2010/main" val="1793404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83125" y="499533"/>
            <a:ext cx="6562726" cy="1658198"/>
          </a:xfrm>
        </p:spPr>
        <p:txBody>
          <a:bodyPr vert="horz" lIns="91440" tIns="45720" rIns="91440" bIns="45720" rtlCol="0" anchor="ctr">
            <a:normAutofit/>
          </a:bodyPr>
          <a:lstStyle/>
          <a:p>
            <a:r>
              <a:rPr lang="en-US" b="1" dirty="0">
                <a:solidFill>
                  <a:srgbClr val="37553F"/>
                </a:solidFill>
              </a:rPr>
              <a:t>Study at </a:t>
            </a:r>
            <a:r>
              <a:rPr lang="en-US" b="1" dirty="0" err="1">
                <a:solidFill>
                  <a:srgbClr val="37553F"/>
                </a:solidFill>
              </a:rPr>
              <a:t>iCeGS</a:t>
            </a:r>
            <a:endParaRPr lang="en-US" b="1" dirty="0">
              <a:solidFill>
                <a:srgbClr val="37553F"/>
              </a:solidFill>
            </a:endParaRPr>
          </a:p>
        </p:txBody>
      </p:sp>
      <p:pic>
        <p:nvPicPr>
          <p:cNvPr id="1026" name="Picture 2" descr="University of Derby | StudyLink">
            <a:extLst>
              <a:ext uri="{FF2B5EF4-FFF2-40B4-BE49-F238E27FC236}">
                <a16:creationId xmlns:a16="http://schemas.microsoft.com/office/drawing/2014/main" id="{D6BD68C5-7623-381E-7FCA-241F43EA40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32" r="8379"/>
          <a:stretch/>
        </p:blipFill>
        <p:spPr bwMode="auto">
          <a:xfrm>
            <a:off x="20" y="-6418"/>
            <a:ext cx="4077443" cy="68644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02557" y="2011680"/>
            <a:ext cx="6428994" cy="3766185"/>
          </a:xfrm>
          <a:prstGeom prst="rect">
            <a:avLst/>
          </a:prstGeom>
        </p:spPr>
        <p:txBody>
          <a:bodyPr vert="horz" lIns="91440" tIns="45720" rIns="91440" bIns="45720" rtlCol="0">
            <a:noAutofit/>
          </a:bodyPr>
          <a:lstStyle/>
          <a:p>
            <a:pPr marL="456825" indent="-456825">
              <a:lnSpc>
                <a:spcPct val="85000"/>
              </a:lnSpc>
              <a:spcAft>
                <a:spcPts val="600"/>
              </a:spcAft>
              <a:buFont typeface="Arial" pitchFamily="34" charset="0"/>
              <a:buChar char=" "/>
            </a:pPr>
            <a:r>
              <a:rPr lang="en-US" b="1" dirty="0">
                <a:solidFill>
                  <a:schemeClr val="tx1">
                    <a:lumMod val="85000"/>
                    <a:lumOff val="15000"/>
                  </a:schemeClr>
                </a:solidFill>
              </a:rPr>
              <a:t>MA in Career Guidance and Development</a:t>
            </a:r>
          </a:p>
          <a:p>
            <a:pPr marL="456825" indent="-456825">
              <a:lnSpc>
                <a:spcPct val="85000"/>
              </a:lnSpc>
              <a:spcAft>
                <a:spcPts val="600"/>
              </a:spcAft>
              <a:buFont typeface="Arial" pitchFamily="34" charset="0"/>
              <a:buChar char=" "/>
            </a:pPr>
            <a:r>
              <a:rPr lang="en-US" dirty="0">
                <a:solidFill>
                  <a:schemeClr val="tx1">
                    <a:lumMod val="85000"/>
                    <a:lumOff val="15000"/>
                  </a:schemeClr>
                </a:solidFill>
              </a:rPr>
              <a:t>Focused on developing career practitioners across the sector</a:t>
            </a:r>
          </a:p>
          <a:p>
            <a:pPr marL="456825" indent="-456825">
              <a:lnSpc>
                <a:spcPct val="85000"/>
              </a:lnSpc>
              <a:spcAft>
                <a:spcPts val="600"/>
              </a:spcAft>
              <a:buFont typeface="Arial" pitchFamily="34" charset="0"/>
              <a:buChar char=" "/>
            </a:pPr>
            <a:r>
              <a:rPr lang="en-US" dirty="0">
                <a:solidFill>
                  <a:schemeClr val="tx1">
                    <a:lumMod val="85000"/>
                    <a:lumOff val="15000"/>
                  </a:schemeClr>
                </a:solidFill>
              </a:rPr>
              <a:t>Taught on Saturdays, Caries QCD (awarded by CDI)</a:t>
            </a:r>
          </a:p>
          <a:p>
            <a:pPr marL="456825" indent="-456825">
              <a:lnSpc>
                <a:spcPct val="85000"/>
              </a:lnSpc>
              <a:spcAft>
                <a:spcPts val="600"/>
              </a:spcAft>
              <a:buFont typeface="Arial" pitchFamily="34" charset="0"/>
              <a:buChar char=" "/>
            </a:pPr>
            <a:r>
              <a:rPr lang="en-US" dirty="0">
                <a:solidFill>
                  <a:schemeClr val="tx1">
                    <a:lumMod val="85000"/>
                    <a:lumOff val="15000"/>
                  </a:schemeClr>
                </a:solidFill>
              </a:rPr>
              <a:t>Full-time or part-time with an integrated placement</a:t>
            </a:r>
          </a:p>
          <a:p>
            <a:pPr marL="456825" indent="-456825">
              <a:lnSpc>
                <a:spcPct val="85000"/>
              </a:lnSpc>
              <a:spcAft>
                <a:spcPts val="600"/>
              </a:spcAft>
              <a:buFont typeface="Arial" pitchFamily="34" charset="0"/>
              <a:buChar char=" "/>
            </a:pPr>
            <a:r>
              <a:rPr lang="en-US" dirty="0">
                <a:solidFill>
                  <a:schemeClr val="tx1">
                    <a:lumMod val="85000"/>
                    <a:lumOff val="15000"/>
                  </a:schemeClr>
                </a:solidFill>
              </a:rPr>
              <a:t>Often funded through PG loan</a:t>
            </a:r>
          </a:p>
          <a:p>
            <a:pPr marL="456825" indent="-456825">
              <a:lnSpc>
                <a:spcPct val="85000"/>
              </a:lnSpc>
              <a:spcAft>
                <a:spcPts val="600"/>
              </a:spcAft>
              <a:buFont typeface="Arial" pitchFamily="34" charset="0"/>
              <a:buChar char=" "/>
            </a:pPr>
            <a:r>
              <a:rPr lang="en-US" dirty="0">
                <a:solidFill>
                  <a:schemeClr val="tx1">
                    <a:lumMod val="85000"/>
                    <a:lumOff val="15000"/>
                  </a:schemeClr>
                </a:solidFill>
              </a:rPr>
              <a:t>Contact Tom Staunton – </a:t>
            </a:r>
            <a:r>
              <a:rPr lang="en-US" dirty="0">
                <a:solidFill>
                  <a:schemeClr val="tx1">
                    <a:lumMod val="85000"/>
                    <a:lumOff val="15000"/>
                  </a:schemeClr>
                </a:solidFill>
                <a:hlinkClick r:id="rId4"/>
              </a:rPr>
              <a:t>t.staunton@derby.ac.uk</a:t>
            </a:r>
            <a:endParaRPr lang="en-US" dirty="0">
              <a:solidFill>
                <a:schemeClr val="tx1">
                  <a:lumMod val="85000"/>
                  <a:lumOff val="15000"/>
                </a:schemeClr>
              </a:solidFill>
            </a:endParaRPr>
          </a:p>
          <a:p>
            <a:pPr marL="456825" indent="-456825">
              <a:lnSpc>
                <a:spcPct val="85000"/>
              </a:lnSpc>
              <a:spcAft>
                <a:spcPts val="600"/>
              </a:spcAft>
              <a:buFont typeface="Arial" pitchFamily="34" charset="0"/>
              <a:buChar char=" "/>
            </a:pPr>
            <a:endParaRPr lang="en-US" dirty="0">
              <a:solidFill>
                <a:schemeClr val="tx1">
                  <a:lumMod val="85000"/>
                  <a:lumOff val="15000"/>
                </a:schemeClr>
              </a:solidFill>
            </a:endParaRPr>
          </a:p>
          <a:p>
            <a:pPr marL="456825" indent="-456825">
              <a:lnSpc>
                <a:spcPct val="85000"/>
              </a:lnSpc>
              <a:spcAft>
                <a:spcPts val="600"/>
              </a:spcAft>
              <a:buFont typeface="Arial" pitchFamily="34" charset="0"/>
              <a:buChar char=" "/>
            </a:pPr>
            <a:r>
              <a:rPr lang="en-US" b="1" dirty="0">
                <a:solidFill>
                  <a:schemeClr val="tx1">
                    <a:lumMod val="85000"/>
                    <a:lumOff val="15000"/>
                  </a:schemeClr>
                </a:solidFill>
              </a:rPr>
              <a:t>EdD or PhD</a:t>
            </a:r>
          </a:p>
          <a:p>
            <a:pPr marL="456825" indent="-456825">
              <a:lnSpc>
                <a:spcPct val="85000"/>
              </a:lnSpc>
              <a:spcAft>
                <a:spcPts val="600"/>
              </a:spcAft>
              <a:buFont typeface="Arial" pitchFamily="34" charset="0"/>
              <a:buChar char=" "/>
            </a:pPr>
            <a:r>
              <a:rPr lang="en-US" dirty="0">
                <a:solidFill>
                  <a:schemeClr val="tx1">
                    <a:lumMod val="85000"/>
                    <a:lumOff val="15000"/>
                  </a:schemeClr>
                </a:solidFill>
              </a:rPr>
              <a:t>Full-time or part-time</a:t>
            </a:r>
          </a:p>
          <a:p>
            <a:pPr marL="456825" indent="-456825">
              <a:lnSpc>
                <a:spcPct val="85000"/>
              </a:lnSpc>
              <a:spcAft>
                <a:spcPts val="600"/>
              </a:spcAft>
              <a:buFont typeface="Arial" pitchFamily="34" charset="0"/>
              <a:buChar char=" "/>
            </a:pPr>
            <a:r>
              <a:rPr lang="en-US" dirty="0">
                <a:solidFill>
                  <a:schemeClr val="tx1">
                    <a:lumMod val="85000"/>
                    <a:lumOff val="15000"/>
                  </a:schemeClr>
                </a:solidFill>
              </a:rPr>
              <a:t>To discuss ideas for doctoral study please contact Professor Siobhan Neary (Head of </a:t>
            </a:r>
            <a:r>
              <a:rPr lang="en-US" dirty="0" err="1">
                <a:solidFill>
                  <a:schemeClr val="tx1">
                    <a:lumMod val="85000"/>
                    <a:lumOff val="15000"/>
                  </a:schemeClr>
                </a:solidFill>
              </a:rPr>
              <a:t>iCeGS</a:t>
            </a:r>
            <a:r>
              <a:rPr lang="en-US" dirty="0">
                <a:solidFill>
                  <a:schemeClr val="tx1">
                    <a:lumMod val="85000"/>
                    <a:lumOff val="15000"/>
                  </a:schemeClr>
                </a:solidFill>
              </a:rPr>
              <a:t>) at </a:t>
            </a:r>
            <a:r>
              <a:rPr lang="en-US" dirty="0">
                <a:solidFill>
                  <a:schemeClr val="tx1">
                    <a:lumMod val="85000"/>
                    <a:lumOff val="15000"/>
                  </a:schemeClr>
                </a:solidFill>
                <a:hlinkClick r:id="rId5"/>
              </a:rPr>
              <a:t>s.neary@derby.ac.uk</a:t>
            </a:r>
            <a:r>
              <a:rPr lang="en-US" dirty="0">
                <a:solidFill>
                  <a:schemeClr val="tx1">
                    <a:lumMod val="85000"/>
                    <a:lumOff val="15000"/>
                  </a:schemeClr>
                </a:solidFill>
              </a:rPr>
              <a:t>.  </a:t>
            </a:r>
          </a:p>
          <a:p>
            <a:pPr marL="456825" indent="-456825">
              <a:lnSpc>
                <a:spcPct val="85000"/>
              </a:lnSpc>
              <a:spcAft>
                <a:spcPts val="600"/>
              </a:spcAft>
              <a:buFont typeface="Arial" pitchFamily="34" charset="0"/>
              <a:buChar char=" "/>
            </a:pPr>
            <a:endParaRPr lang="en-US" dirty="0">
              <a:solidFill>
                <a:schemeClr val="tx1">
                  <a:lumMod val="85000"/>
                  <a:lumOff val="15000"/>
                </a:schemeClr>
              </a:solidFill>
            </a:endParaRPr>
          </a:p>
          <a:p>
            <a:pPr marL="456825" indent="-456825">
              <a:lnSpc>
                <a:spcPct val="85000"/>
              </a:lnSpc>
              <a:spcAft>
                <a:spcPts val="600"/>
              </a:spcAft>
              <a:buFont typeface="Arial" pitchFamily="34" charset="0"/>
              <a:buChar char=" "/>
            </a:pPr>
            <a:r>
              <a:rPr lang="en-US" dirty="0">
                <a:solidFill>
                  <a:schemeClr val="tx1">
                    <a:lumMod val="85000"/>
                    <a:lumOff val="15000"/>
                  </a:schemeClr>
                </a:solidFill>
              </a:rPr>
              <a:t>For further information </a:t>
            </a:r>
            <a:r>
              <a:rPr lang="en-US" dirty="0">
                <a:solidFill>
                  <a:schemeClr val="tx1">
                    <a:lumMod val="85000"/>
                    <a:lumOff val="15000"/>
                  </a:schemeClr>
                </a:solidFill>
                <a:hlinkClick r:id="rId6"/>
              </a:rPr>
              <a:t>https://www.derby.ac.uk/research/themes/public-services/icegs/study-with-icegs/</a:t>
            </a:r>
            <a:r>
              <a:rPr lang="en-US" dirty="0">
                <a:solidFill>
                  <a:schemeClr val="tx1">
                    <a:lumMod val="85000"/>
                    <a:lumOff val="15000"/>
                  </a:schemeClr>
                </a:solidFill>
              </a:rPr>
              <a:t> </a:t>
            </a:r>
          </a:p>
          <a:p>
            <a:pPr marL="456825" indent="-456825">
              <a:lnSpc>
                <a:spcPct val="85000"/>
              </a:lnSpc>
              <a:spcAft>
                <a:spcPts val="600"/>
              </a:spcAft>
              <a:buFont typeface="Arial" pitchFamily="34" charset="0"/>
              <a:buChar char=" "/>
            </a:pPr>
            <a:endParaRPr lang="en-US" dirty="0">
              <a:solidFill>
                <a:schemeClr val="tx1">
                  <a:lumMod val="85000"/>
                  <a:lumOff val="15000"/>
                </a:schemeClr>
              </a:solidFill>
            </a:endParaRPr>
          </a:p>
          <a:p>
            <a:pPr marL="456825" indent="-456825">
              <a:lnSpc>
                <a:spcPct val="85000"/>
              </a:lnSpc>
              <a:spcAft>
                <a:spcPts val="600"/>
              </a:spcAft>
              <a:buFont typeface="Arial" pitchFamily="34" charset="0"/>
              <a:buChar char=" "/>
            </a:pPr>
            <a:endParaRPr lang="en-US" dirty="0">
              <a:solidFill>
                <a:schemeClr val="tx1">
                  <a:lumMod val="85000"/>
                  <a:lumOff val="15000"/>
                </a:schemeClr>
              </a:solidFill>
            </a:endParaRPr>
          </a:p>
          <a:p>
            <a:pPr>
              <a:lnSpc>
                <a:spcPct val="85000"/>
              </a:lnSpc>
              <a:spcAft>
                <a:spcPts val="600"/>
              </a:spcAft>
              <a:buFont typeface="Arial" pitchFamily="34" charset="0"/>
              <a:buChar char=" "/>
            </a:pPr>
            <a:endParaRPr lang="en-US" dirty="0">
              <a:solidFill>
                <a:schemeClr val="tx1">
                  <a:lumMod val="85000"/>
                  <a:lumOff val="15000"/>
                </a:schemeClr>
              </a:solidFill>
            </a:endParaRPr>
          </a:p>
          <a:p>
            <a:pPr marL="456825" indent="-456825">
              <a:lnSpc>
                <a:spcPct val="85000"/>
              </a:lnSpc>
              <a:spcAft>
                <a:spcPts val="600"/>
              </a:spcAft>
              <a:buFont typeface="Arial" pitchFamily="34" charset="0"/>
              <a:buChar char=" "/>
            </a:pPr>
            <a:endParaRPr lang="en-US" dirty="0">
              <a:solidFill>
                <a:schemeClr val="tx1">
                  <a:lumMod val="85000"/>
                  <a:lumOff val="15000"/>
                </a:schemeClr>
              </a:solidFill>
            </a:endParaRPr>
          </a:p>
        </p:txBody>
      </p:sp>
      <p:sp>
        <p:nvSpPr>
          <p:cNvPr id="5" name="TextBox 4">
            <a:extLst>
              <a:ext uri="{FF2B5EF4-FFF2-40B4-BE49-F238E27FC236}">
                <a16:creationId xmlns:a16="http://schemas.microsoft.com/office/drawing/2014/main" id="{E058B5AC-8E1D-CB2E-A5AE-B62FFDC4D3F4}"/>
              </a:ext>
            </a:extLst>
          </p:cNvPr>
          <p:cNvSpPr txBox="1"/>
          <p:nvPr/>
        </p:nvSpPr>
        <p:spPr>
          <a:xfrm>
            <a:off x="3809778" y="3277035"/>
            <a:ext cx="4572514" cy="343620"/>
          </a:xfrm>
          <a:prstGeom prst="rect">
            <a:avLst/>
          </a:prstGeom>
          <a:noFill/>
        </p:spPr>
        <p:txBody>
          <a:bodyPr wrap="square">
            <a:spAutoFit/>
          </a:bodyPr>
          <a:lstStyle/>
          <a:p>
            <a:pPr>
              <a:spcAft>
                <a:spcPts val="600"/>
              </a:spcAft>
            </a:pPr>
            <a:r>
              <a:rPr lang="en-GB" sz="1633"/>
              <a:t> </a:t>
            </a:r>
          </a:p>
        </p:txBody>
      </p:sp>
    </p:spTree>
    <p:extLst>
      <p:ext uri="{BB962C8B-B14F-4D97-AF65-F5344CB8AC3E}">
        <p14:creationId xmlns:p14="http://schemas.microsoft.com/office/powerpoint/2010/main" val="274933815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0" descr="Spiral staircase">
            <a:extLst>
              <a:ext uri="{FF2B5EF4-FFF2-40B4-BE49-F238E27FC236}">
                <a16:creationId xmlns:a16="http://schemas.microsoft.com/office/drawing/2014/main" id="{C60CFF96-6E01-ED59-00FC-3C1A9F3BD9F3}"/>
              </a:ext>
            </a:extLst>
          </p:cNvPr>
          <p:cNvPicPr>
            <a:picLocks noChangeAspect="1"/>
          </p:cNvPicPr>
          <p:nvPr/>
        </p:nvPicPr>
        <p:blipFill rotWithShape="1">
          <a:blip r:embed="rId2">
            <a:alphaModFix amt="35000"/>
          </a:blip>
          <a:srcRect t="13883" b="1848"/>
          <a:stretch/>
        </p:blipFill>
        <p:spPr>
          <a:xfrm>
            <a:off x="20" y="10"/>
            <a:ext cx="12191980" cy="6857990"/>
          </a:xfrm>
          <a:prstGeom prst="rect">
            <a:avLst/>
          </a:prstGeom>
        </p:spPr>
      </p:pic>
      <p:sp>
        <p:nvSpPr>
          <p:cNvPr id="8" name="Title 7">
            <a:extLst>
              <a:ext uri="{FF2B5EF4-FFF2-40B4-BE49-F238E27FC236}">
                <a16:creationId xmlns:a16="http://schemas.microsoft.com/office/drawing/2014/main" id="{ACE44969-6326-4CCF-9492-49F5B7DF256F}"/>
              </a:ext>
            </a:extLst>
          </p:cNvPr>
          <p:cNvSpPr>
            <a:spLocks noGrp="1"/>
          </p:cNvSpPr>
          <p:nvPr>
            <p:ph type="title"/>
          </p:nvPr>
        </p:nvSpPr>
        <p:spPr>
          <a:xfrm>
            <a:off x="657224" y="499533"/>
            <a:ext cx="10772775" cy="1658198"/>
          </a:xfrm>
        </p:spPr>
        <p:txBody>
          <a:bodyPr>
            <a:normAutofit/>
          </a:bodyPr>
          <a:lstStyle/>
          <a:p>
            <a:r>
              <a:rPr lang="nb-NO">
                <a:solidFill>
                  <a:schemeClr val="tx1"/>
                </a:solidFill>
              </a:rPr>
              <a:t>Final thoughts</a:t>
            </a:r>
          </a:p>
        </p:txBody>
      </p:sp>
      <p:sp>
        <p:nvSpPr>
          <p:cNvPr id="9" name="Content Placeholder 8">
            <a:extLst>
              <a:ext uri="{FF2B5EF4-FFF2-40B4-BE49-F238E27FC236}">
                <a16:creationId xmlns:a16="http://schemas.microsoft.com/office/drawing/2014/main" id="{3423395B-BB65-4793-BE07-A0AFE0839048}"/>
              </a:ext>
            </a:extLst>
          </p:cNvPr>
          <p:cNvSpPr>
            <a:spLocks noGrp="1"/>
          </p:cNvSpPr>
          <p:nvPr>
            <p:ph idx="1"/>
          </p:nvPr>
        </p:nvSpPr>
        <p:spPr>
          <a:xfrm>
            <a:off x="676656" y="2011680"/>
            <a:ext cx="10753725" cy="3766185"/>
          </a:xfrm>
        </p:spPr>
        <p:txBody>
          <a:bodyPr>
            <a:normAutofit/>
          </a:bodyPr>
          <a:lstStyle/>
          <a:p>
            <a:r>
              <a:rPr lang="nb-NO" dirty="0">
                <a:solidFill>
                  <a:schemeClr val="tx1"/>
                </a:solidFill>
              </a:rPr>
              <a:t>It is impossible to </a:t>
            </a:r>
            <a:r>
              <a:rPr lang="nb-NO" dirty="0" err="1">
                <a:solidFill>
                  <a:schemeClr val="tx1"/>
                </a:solidFill>
              </a:rPr>
              <a:t>think</a:t>
            </a:r>
            <a:r>
              <a:rPr lang="nb-NO" dirty="0">
                <a:solidFill>
                  <a:schemeClr val="tx1"/>
                </a:solidFill>
              </a:rPr>
              <a:t> </a:t>
            </a:r>
            <a:r>
              <a:rPr lang="nb-NO" dirty="0" err="1">
                <a:solidFill>
                  <a:schemeClr val="tx1"/>
                </a:solidFill>
              </a:rPr>
              <a:t>about</a:t>
            </a:r>
            <a:r>
              <a:rPr lang="nb-NO" dirty="0">
                <a:solidFill>
                  <a:schemeClr val="tx1"/>
                </a:solidFill>
              </a:rPr>
              <a:t> </a:t>
            </a:r>
            <a:r>
              <a:rPr lang="nb-NO" dirty="0" err="1">
                <a:solidFill>
                  <a:schemeClr val="tx1"/>
                </a:solidFill>
              </a:rPr>
              <a:t>wellbeing</a:t>
            </a:r>
            <a:r>
              <a:rPr lang="nb-NO" dirty="0">
                <a:solidFill>
                  <a:schemeClr val="tx1"/>
                </a:solidFill>
              </a:rPr>
              <a:t> in </a:t>
            </a:r>
            <a:r>
              <a:rPr lang="nb-NO" dirty="0" err="1">
                <a:solidFill>
                  <a:schemeClr val="tx1"/>
                </a:solidFill>
              </a:rPr>
              <a:t>career</a:t>
            </a:r>
            <a:r>
              <a:rPr lang="nb-NO" dirty="0">
                <a:solidFill>
                  <a:schemeClr val="tx1"/>
                </a:solidFill>
              </a:rPr>
              <a:t>, </a:t>
            </a:r>
            <a:r>
              <a:rPr lang="nb-NO" dirty="0" err="1">
                <a:solidFill>
                  <a:schemeClr val="tx1"/>
                </a:solidFill>
              </a:rPr>
              <a:t>without</a:t>
            </a:r>
            <a:r>
              <a:rPr lang="nb-NO" dirty="0">
                <a:solidFill>
                  <a:schemeClr val="tx1"/>
                </a:solidFill>
              </a:rPr>
              <a:t> </a:t>
            </a:r>
            <a:r>
              <a:rPr lang="nb-NO" dirty="0" err="1">
                <a:solidFill>
                  <a:schemeClr val="tx1"/>
                </a:solidFill>
              </a:rPr>
              <a:t>addressing</a:t>
            </a:r>
            <a:r>
              <a:rPr lang="nb-NO" dirty="0">
                <a:solidFill>
                  <a:schemeClr val="tx1"/>
                </a:solidFill>
              </a:rPr>
              <a:t> </a:t>
            </a:r>
            <a:r>
              <a:rPr lang="nb-NO" dirty="0" err="1">
                <a:solidFill>
                  <a:schemeClr val="tx1"/>
                </a:solidFill>
              </a:rPr>
              <a:t>issues</a:t>
            </a:r>
            <a:r>
              <a:rPr lang="nb-NO" dirty="0">
                <a:solidFill>
                  <a:schemeClr val="tx1"/>
                </a:solidFill>
              </a:rPr>
              <a:t> of </a:t>
            </a:r>
            <a:r>
              <a:rPr lang="nb-NO" dirty="0" err="1">
                <a:solidFill>
                  <a:schemeClr val="tx1"/>
                </a:solidFill>
              </a:rPr>
              <a:t>inequality</a:t>
            </a:r>
            <a:r>
              <a:rPr lang="nb-NO" dirty="0">
                <a:solidFill>
                  <a:schemeClr val="tx1"/>
                </a:solidFill>
              </a:rPr>
              <a:t> and </a:t>
            </a:r>
            <a:r>
              <a:rPr lang="nb-NO" dirty="0" err="1">
                <a:solidFill>
                  <a:schemeClr val="tx1"/>
                </a:solidFill>
              </a:rPr>
              <a:t>oppression</a:t>
            </a:r>
            <a:r>
              <a:rPr lang="nb-NO" dirty="0">
                <a:solidFill>
                  <a:schemeClr val="tx1"/>
                </a:solidFill>
              </a:rPr>
              <a:t>.</a:t>
            </a:r>
          </a:p>
          <a:p>
            <a:r>
              <a:rPr lang="nb-NO" dirty="0">
                <a:solidFill>
                  <a:schemeClr val="tx1"/>
                </a:solidFill>
              </a:rPr>
              <a:t>The </a:t>
            </a:r>
            <a:r>
              <a:rPr lang="nb-NO" dirty="0" err="1">
                <a:solidFill>
                  <a:schemeClr val="tx1"/>
                </a:solidFill>
              </a:rPr>
              <a:t>raising</a:t>
            </a:r>
            <a:r>
              <a:rPr lang="nb-NO" dirty="0">
                <a:solidFill>
                  <a:schemeClr val="tx1"/>
                </a:solidFill>
              </a:rPr>
              <a:t> of </a:t>
            </a:r>
            <a:r>
              <a:rPr lang="nb-NO" dirty="0" err="1">
                <a:solidFill>
                  <a:schemeClr val="tx1"/>
                </a:solidFill>
              </a:rPr>
              <a:t>political</a:t>
            </a:r>
            <a:r>
              <a:rPr lang="nb-NO" dirty="0">
                <a:solidFill>
                  <a:schemeClr val="tx1"/>
                </a:solidFill>
              </a:rPr>
              <a:t> </a:t>
            </a:r>
            <a:r>
              <a:rPr lang="nb-NO" dirty="0" err="1">
                <a:solidFill>
                  <a:schemeClr val="tx1"/>
                </a:solidFill>
              </a:rPr>
              <a:t>issues</a:t>
            </a:r>
            <a:r>
              <a:rPr lang="nb-NO" dirty="0">
                <a:solidFill>
                  <a:schemeClr val="tx1"/>
                </a:solidFill>
              </a:rPr>
              <a:t> </a:t>
            </a:r>
            <a:r>
              <a:rPr lang="nb-NO" dirty="0" err="1">
                <a:solidFill>
                  <a:schemeClr val="tx1"/>
                </a:solidFill>
              </a:rPr>
              <a:t>creates</a:t>
            </a:r>
            <a:r>
              <a:rPr lang="nb-NO" dirty="0">
                <a:solidFill>
                  <a:schemeClr val="tx1"/>
                </a:solidFill>
              </a:rPr>
              <a:t> a </a:t>
            </a:r>
            <a:r>
              <a:rPr lang="nb-NO" dirty="0" err="1">
                <a:solidFill>
                  <a:schemeClr val="tx1"/>
                </a:solidFill>
              </a:rPr>
              <a:t>tension</a:t>
            </a:r>
            <a:r>
              <a:rPr lang="nb-NO" dirty="0">
                <a:solidFill>
                  <a:schemeClr val="tx1"/>
                </a:solidFill>
              </a:rPr>
              <a:t> for </a:t>
            </a:r>
            <a:r>
              <a:rPr lang="nb-NO" dirty="0" err="1">
                <a:solidFill>
                  <a:schemeClr val="tx1"/>
                </a:solidFill>
              </a:rPr>
              <a:t>our</a:t>
            </a:r>
            <a:r>
              <a:rPr lang="nb-NO" dirty="0">
                <a:solidFill>
                  <a:schemeClr val="tx1"/>
                </a:solidFill>
              </a:rPr>
              <a:t> </a:t>
            </a:r>
            <a:r>
              <a:rPr lang="nb-NO" dirty="0" err="1">
                <a:solidFill>
                  <a:schemeClr val="tx1"/>
                </a:solidFill>
              </a:rPr>
              <a:t>professional</a:t>
            </a:r>
            <a:r>
              <a:rPr lang="nb-NO" dirty="0">
                <a:solidFill>
                  <a:schemeClr val="tx1"/>
                </a:solidFill>
              </a:rPr>
              <a:t> </a:t>
            </a:r>
            <a:r>
              <a:rPr lang="nb-NO" dirty="0" err="1">
                <a:solidFill>
                  <a:schemeClr val="tx1"/>
                </a:solidFill>
              </a:rPr>
              <a:t>value</a:t>
            </a:r>
            <a:r>
              <a:rPr lang="nb-NO" dirty="0">
                <a:solidFill>
                  <a:schemeClr val="tx1"/>
                </a:solidFill>
              </a:rPr>
              <a:t> and </a:t>
            </a:r>
            <a:r>
              <a:rPr lang="nb-NO" dirty="0" err="1">
                <a:solidFill>
                  <a:schemeClr val="tx1"/>
                </a:solidFill>
              </a:rPr>
              <a:t>ethics</a:t>
            </a:r>
            <a:r>
              <a:rPr lang="nb-NO" dirty="0">
                <a:solidFill>
                  <a:schemeClr val="tx1"/>
                </a:solidFill>
              </a:rPr>
              <a:t>.</a:t>
            </a:r>
          </a:p>
          <a:p>
            <a:r>
              <a:rPr lang="nb-NO" dirty="0" err="1">
                <a:solidFill>
                  <a:schemeClr val="tx1"/>
                </a:solidFill>
              </a:rPr>
              <a:t>But</a:t>
            </a:r>
            <a:r>
              <a:rPr lang="nb-NO" dirty="0">
                <a:solidFill>
                  <a:schemeClr val="tx1"/>
                </a:solidFill>
              </a:rPr>
              <a:t>, </a:t>
            </a:r>
            <a:r>
              <a:rPr lang="nb-NO" dirty="0" err="1">
                <a:solidFill>
                  <a:schemeClr val="tx1"/>
                </a:solidFill>
              </a:rPr>
              <a:t>simply</a:t>
            </a:r>
            <a:r>
              <a:rPr lang="nb-NO" dirty="0">
                <a:solidFill>
                  <a:schemeClr val="tx1"/>
                </a:solidFill>
              </a:rPr>
              <a:t> taking refuge in </a:t>
            </a:r>
            <a:r>
              <a:rPr lang="nb-NO" dirty="0" err="1">
                <a:solidFill>
                  <a:schemeClr val="tx1"/>
                </a:solidFill>
              </a:rPr>
              <a:t>the</a:t>
            </a:r>
            <a:r>
              <a:rPr lang="nb-NO" dirty="0">
                <a:solidFill>
                  <a:schemeClr val="tx1"/>
                </a:solidFill>
              </a:rPr>
              <a:t> </a:t>
            </a:r>
            <a:r>
              <a:rPr lang="nb-NO" dirty="0" err="1">
                <a:solidFill>
                  <a:schemeClr val="tx1"/>
                </a:solidFill>
              </a:rPr>
              <a:t>concept</a:t>
            </a:r>
            <a:r>
              <a:rPr lang="nb-NO" dirty="0">
                <a:solidFill>
                  <a:schemeClr val="tx1"/>
                </a:solidFill>
              </a:rPr>
              <a:t> of </a:t>
            </a:r>
            <a:r>
              <a:rPr lang="nb-NO" dirty="0" err="1">
                <a:solidFill>
                  <a:schemeClr val="tx1"/>
                </a:solidFill>
              </a:rPr>
              <a:t>impartiality</a:t>
            </a:r>
            <a:r>
              <a:rPr lang="nb-NO" dirty="0">
                <a:solidFill>
                  <a:schemeClr val="tx1"/>
                </a:solidFill>
              </a:rPr>
              <a:t> </a:t>
            </a:r>
            <a:r>
              <a:rPr lang="nb-NO" dirty="0" err="1">
                <a:solidFill>
                  <a:schemeClr val="tx1"/>
                </a:solidFill>
              </a:rPr>
              <a:t>won’t</a:t>
            </a:r>
            <a:r>
              <a:rPr lang="nb-NO" dirty="0">
                <a:solidFill>
                  <a:schemeClr val="tx1"/>
                </a:solidFill>
              </a:rPr>
              <a:t> </a:t>
            </a:r>
            <a:r>
              <a:rPr lang="nb-NO" dirty="0" err="1">
                <a:solidFill>
                  <a:schemeClr val="tx1"/>
                </a:solidFill>
              </a:rPr>
              <a:t>cut</a:t>
            </a:r>
            <a:r>
              <a:rPr lang="nb-NO" dirty="0">
                <a:solidFill>
                  <a:schemeClr val="tx1"/>
                </a:solidFill>
              </a:rPr>
              <a:t> it </a:t>
            </a:r>
            <a:r>
              <a:rPr lang="nb-NO" dirty="0" err="1">
                <a:solidFill>
                  <a:schemeClr val="tx1"/>
                </a:solidFill>
              </a:rPr>
              <a:t>any</a:t>
            </a:r>
            <a:r>
              <a:rPr lang="nb-NO" dirty="0">
                <a:solidFill>
                  <a:schemeClr val="tx1"/>
                </a:solidFill>
              </a:rPr>
              <a:t> more.</a:t>
            </a:r>
          </a:p>
          <a:p>
            <a:r>
              <a:rPr lang="nb-NO" dirty="0">
                <a:solidFill>
                  <a:schemeClr val="tx1"/>
                </a:solidFill>
              </a:rPr>
              <a:t>So </a:t>
            </a:r>
            <a:r>
              <a:rPr lang="nb-NO" dirty="0" err="1">
                <a:solidFill>
                  <a:schemeClr val="tx1"/>
                </a:solidFill>
              </a:rPr>
              <a:t>we</a:t>
            </a:r>
            <a:r>
              <a:rPr lang="nb-NO" dirty="0">
                <a:solidFill>
                  <a:schemeClr val="tx1"/>
                </a:solidFill>
              </a:rPr>
              <a:t> have to </a:t>
            </a:r>
            <a:r>
              <a:rPr lang="nb-NO" dirty="0" err="1">
                <a:solidFill>
                  <a:schemeClr val="tx1"/>
                </a:solidFill>
              </a:rPr>
              <a:t>think</a:t>
            </a:r>
            <a:r>
              <a:rPr lang="nb-NO" dirty="0">
                <a:solidFill>
                  <a:schemeClr val="tx1"/>
                </a:solidFill>
              </a:rPr>
              <a:t> </a:t>
            </a:r>
            <a:r>
              <a:rPr lang="nb-NO" dirty="0" err="1">
                <a:solidFill>
                  <a:schemeClr val="tx1"/>
                </a:solidFill>
              </a:rPr>
              <a:t>carefully</a:t>
            </a:r>
            <a:r>
              <a:rPr lang="nb-NO" dirty="0">
                <a:solidFill>
                  <a:schemeClr val="tx1"/>
                </a:solidFill>
              </a:rPr>
              <a:t> and </a:t>
            </a:r>
            <a:r>
              <a:rPr lang="nb-NO" dirty="0" err="1">
                <a:solidFill>
                  <a:schemeClr val="tx1"/>
                </a:solidFill>
              </a:rPr>
              <a:t>critically</a:t>
            </a:r>
            <a:r>
              <a:rPr lang="nb-NO" dirty="0">
                <a:solidFill>
                  <a:schemeClr val="tx1"/>
                </a:solidFill>
              </a:rPr>
              <a:t> </a:t>
            </a:r>
            <a:r>
              <a:rPr lang="nb-NO" dirty="0" err="1">
                <a:solidFill>
                  <a:schemeClr val="tx1"/>
                </a:solidFill>
              </a:rPr>
              <a:t>about</a:t>
            </a:r>
            <a:r>
              <a:rPr lang="nb-NO" dirty="0">
                <a:solidFill>
                  <a:schemeClr val="tx1"/>
                </a:solidFill>
              </a:rPr>
              <a:t> </a:t>
            </a:r>
            <a:r>
              <a:rPr lang="nb-NO" dirty="0" err="1">
                <a:solidFill>
                  <a:schemeClr val="tx1"/>
                </a:solidFill>
              </a:rPr>
              <a:t>how</a:t>
            </a:r>
            <a:r>
              <a:rPr lang="nb-NO" dirty="0">
                <a:solidFill>
                  <a:schemeClr val="tx1"/>
                </a:solidFill>
              </a:rPr>
              <a:t> </a:t>
            </a:r>
            <a:r>
              <a:rPr lang="nb-NO" dirty="0" err="1">
                <a:solidFill>
                  <a:schemeClr val="tx1"/>
                </a:solidFill>
              </a:rPr>
              <a:t>we</a:t>
            </a:r>
            <a:r>
              <a:rPr lang="nb-NO" dirty="0">
                <a:solidFill>
                  <a:schemeClr val="tx1"/>
                </a:solidFill>
              </a:rPr>
              <a:t> </a:t>
            </a:r>
            <a:r>
              <a:rPr lang="nb-NO" dirty="0" err="1">
                <a:solidFill>
                  <a:schemeClr val="tx1"/>
                </a:solidFill>
              </a:rPr>
              <a:t>address</a:t>
            </a:r>
            <a:r>
              <a:rPr lang="nb-NO" dirty="0">
                <a:solidFill>
                  <a:schemeClr val="tx1"/>
                </a:solidFill>
              </a:rPr>
              <a:t> </a:t>
            </a:r>
            <a:r>
              <a:rPr lang="nb-NO" dirty="0" err="1">
                <a:solidFill>
                  <a:schemeClr val="tx1"/>
                </a:solidFill>
              </a:rPr>
              <a:t>issues</a:t>
            </a:r>
            <a:r>
              <a:rPr lang="nb-NO" dirty="0">
                <a:solidFill>
                  <a:schemeClr val="tx1"/>
                </a:solidFill>
              </a:rPr>
              <a:t> of </a:t>
            </a:r>
            <a:r>
              <a:rPr lang="nb-NO" dirty="0" err="1">
                <a:solidFill>
                  <a:schemeClr val="tx1"/>
                </a:solidFill>
              </a:rPr>
              <a:t>partiality</a:t>
            </a:r>
            <a:r>
              <a:rPr lang="nb-NO" dirty="0">
                <a:solidFill>
                  <a:schemeClr val="tx1"/>
                </a:solidFill>
              </a:rPr>
              <a:t> in </a:t>
            </a:r>
            <a:r>
              <a:rPr lang="nb-NO" dirty="0" err="1">
                <a:solidFill>
                  <a:schemeClr val="tx1"/>
                </a:solidFill>
              </a:rPr>
              <a:t>our</a:t>
            </a:r>
            <a:r>
              <a:rPr lang="nb-NO" dirty="0">
                <a:solidFill>
                  <a:schemeClr val="tx1"/>
                </a:solidFill>
              </a:rPr>
              <a:t> </a:t>
            </a:r>
            <a:r>
              <a:rPr lang="nb-NO" dirty="0" err="1">
                <a:solidFill>
                  <a:schemeClr val="tx1"/>
                </a:solidFill>
              </a:rPr>
              <a:t>practice</a:t>
            </a:r>
            <a:r>
              <a:rPr lang="nb-NO" dirty="0">
                <a:solidFill>
                  <a:schemeClr val="tx1"/>
                </a:solidFill>
              </a:rPr>
              <a:t>. </a:t>
            </a:r>
          </a:p>
        </p:txBody>
      </p:sp>
      <p:sp>
        <p:nvSpPr>
          <p:cNvPr id="7" name="Slide Number Placeholder 6">
            <a:extLst>
              <a:ext uri="{FF2B5EF4-FFF2-40B4-BE49-F238E27FC236}">
                <a16:creationId xmlns:a16="http://schemas.microsoft.com/office/drawing/2014/main" id="{FAB4F438-DE13-4209-BA91-3CCD2085145D}"/>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B9713C8C-8E70-45D5-AE59-23E60168254E}" type="slidenum">
              <a:rPr lang="en-US" sz="9500">
                <a:solidFill>
                  <a:schemeClr val="tx1">
                    <a:alpha val="20000"/>
                  </a:schemeClr>
                </a:solidFill>
              </a:rPr>
              <a:pPr>
                <a:lnSpc>
                  <a:spcPct val="90000"/>
                </a:lnSpc>
                <a:spcAft>
                  <a:spcPts val="600"/>
                </a:spcAft>
              </a:pPr>
              <a:t>19</a:t>
            </a:fld>
            <a:endParaRPr lang="en-US" sz="9500">
              <a:solidFill>
                <a:schemeClr val="tx1">
                  <a:alpha val="20000"/>
                </a:schemeClr>
              </a:solidFill>
            </a:endParaRPr>
          </a:p>
        </p:txBody>
      </p:sp>
    </p:spTree>
    <p:extLst>
      <p:ext uri="{BB962C8B-B14F-4D97-AF65-F5344CB8AC3E}">
        <p14:creationId xmlns:p14="http://schemas.microsoft.com/office/powerpoint/2010/main" val="19899248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1CCD5EF-766D-43B9-A25D-19122E5FB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5" cy="1989682"/>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D9699C9-77F1-4E33-A750-CB78C7EA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5" y="806204"/>
            <a:ext cx="10579608" cy="1664208"/>
          </a:xfrm>
          <a:prstGeom prst="rect">
            <a:avLst/>
          </a:prstGeom>
          <a:no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64E691-1C7C-40E8-A656-89E783D6BBA6}"/>
              </a:ext>
            </a:extLst>
          </p:cNvPr>
          <p:cNvSpPr>
            <a:spLocks noGrp="1"/>
          </p:cNvSpPr>
          <p:nvPr>
            <p:ph type="title"/>
          </p:nvPr>
        </p:nvSpPr>
        <p:spPr>
          <a:xfrm>
            <a:off x="1071846" y="1059736"/>
            <a:ext cx="10040233" cy="1228130"/>
          </a:xfrm>
        </p:spPr>
        <p:txBody>
          <a:bodyPr>
            <a:normAutofit/>
          </a:bodyPr>
          <a:lstStyle/>
          <a:p>
            <a:r>
              <a:rPr lang="nb-NO">
                <a:solidFill>
                  <a:srgbClr val="FFFFFF"/>
                </a:solidFill>
              </a:rPr>
              <a:t>Thank you</a:t>
            </a:r>
          </a:p>
        </p:txBody>
      </p:sp>
      <p:sp>
        <p:nvSpPr>
          <p:cNvPr id="6" name="Slide Number Placeholder 5">
            <a:extLst>
              <a:ext uri="{FF2B5EF4-FFF2-40B4-BE49-F238E27FC236}">
                <a16:creationId xmlns:a16="http://schemas.microsoft.com/office/drawing/2014/main" id="{83FC24E5-C5D3-4C1B-B94A-E1773B8BE641}"/>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B9713C8C-8E70-45D5-AE59-23E60168254E}" type="slidenum">
              <a:rPr lang="en-US" sz="9500" smtClean="0"/>
              <a:pPr>
                <a:lnSpc>
                  <a:spcPct val="90000"/>
                </a:lnSpc>
                <a:spcAft>
                  <a:spcPts val="600"/>
                </a:spcAft>
              </a:pPr>
              <a:t>20</a:t>
            </a:fld>
            <a:endParaRPr lang="en-US" sz="9500"/>
          </a:p>
        </p:txBody>
      </p:sp>
      <p:sp>
        <p:nvSpPr>
          <p:cNvPr id="3" name="Content Placeholder 2">
            <a:extLst>
              <a:ext uri="{FF2B5EF4-FFF2-40B4-BE49-F238E27FC236}">
                <a16:creationId xmlns:a16="http://schemas.microsoft.com/office/drawing/2014/main" id="{5145DE67-5D32-4479-973A-41B7CC5804E6}"/>
              </a:ext>
            </a:extLst>
          </p:cNvPr>
          <p:cNvSpPr>
            <a:spLocks noGrp="1"/>
          </p:cNvSpPr>
          <p:nvPr>
            <p:ph idx="1"/>
          </p:nvPr>
        </p:nvSpPr>
        <p:spPr>
          <a:xfrm>
            <a:off x="1071846" y="2973313"/>
            <a:ext cx="10040233" cy="2903099"/>
          </a:xfrm>
        </p:spPr>
        <p:txBody>
          <a:bodyPr>
            <a:normAutofit/>
          </a:bodyPr>
          <a:lstStyle/>
          <a:p>
            <a:pPr marL="0" indent="0">
              <a:buNone/>
            </a:pPr>
            <a:r>
              <a:rPr lang="nb-NO" sz="2000"/>
              <a:t>Tristram Hooley</a:t>
            </a:r>
          </a:p>
          <a:p>
            <a:pPr marL="0" indent="0">
              <a:buNone/>
            </a:pPr>
            <a:r>
              <a:rPr lang="en-US" sz="2000">
                <a:hlinkClick r:id="rId2"/>
              </a:rPr>
              <a:t>tristram.hooley@inn.no</a:t>
            </a:r>
            <a:endParaRPr lang="en-US" sz="2000"/>
          </a:p>
          <a:p>
            <a:pPr marL="0" indent="0">
              <a:buNone/>
            </a:pPr>
            <a:r>
              <a:rPr lang="en-US" sz="2000"/>
              <a:t>@pigironjoe</a:t>
            </a:r>
          </a:p>
          <a:p>
            <a:pPr marL="0" indent="0">
              <a:buNone/>
            </a:pPr>
            <a:endParaRPr lang="en-US" sz="2000"/>
          </a:p>
          <a:p>
            <a:pPr marL="0" indent="0">
              <a:buNone/>
            </a:pPr>
            <a:r>
              <a:rPr lang="en-US" sz="2000">
                <a:hlinkClick r:id="rId3"/>
              </a:rPr>
              <a:t>https://adventuresincareerdevelopment.wordpress.com/</a:t>
            </a:r>
            <a:endParaRPr lang="en-US" sz="2000"/>
          </a:p>
          <a:p>
            <a:endParaRPr lang="en-US" sz="2000"/>
          </a:p>
          <a:p>
            <a:pPr marL="0" indent="0">
              <a:buNone/>
            </a:pPr>
            <a:r>
              <a:rPr lang="en-US" sz="2000">
                <a:hlinkClick r:id="rId4"/>
              </a:rPr>
              <a:t>https://careerguidancesocialjustice.wordpress.com/</a:t>
            </a:r>
            <a:r>
              <a:rPr lang="en-US" sz="2000"/>
              <a:t> 	</a:t>
            </a:r>
          </a:p>
          <a:p>
            <a:endParaRPr lang="en-US" sz="2000"/>
          </a:p>
          <a:p>
            <a:pPr marL="0" indent="0">
              <a:buNone/>
            </a:pPr>
            <a:endParaRPr lang="en-US" sz="2000"/>
          </a:p>
          <a:p>
            <a:pPr marL="0" indent="0">
              <a:buNone/>
            </a:pPr>
            <a:endParaRPr lang="nb-NO" sz="2000"/>
          </a:p>
          <a:p>
            <a:pPr marL="0" indent="0">
              <a:buNone/>
            </a:pPr>
            <a:endParaRPr lang="nb-NO" sz="2000"/>
          </a:p>
          <a:p>
            <a:pPr marL="0" indent="0">
              <a:buNone/>
            </a:pPr>
            <a:endParaRPr lang="nb-NO" sz="2000"/>
          </a:p>
          <a:p>
            <a:pPr marL="0" indent="0">
              <a:buNone/>
            </a:pPr>
            <a:endParaRPr lang="nb-NO" sz="2000"/>
          </a:p>
        </p:txBody>
      </p:sp>
    </p:spTree>
    <p:extLst>
      <p:ext uri="{BB962C8B-B14F-4D97-AF65-F5344CB8AC3E}">
        <p14:creationId xmlns:p14="http://schemas.microsoft.com/office/powerpoint/2010/main" val="788236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rush">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 id="{83ACE2F6-3F27-4C0C-9F26-3A644E012A31}" vid="{2791EB26-28CE-473B-9B2E-6D68997E8991}"/>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C0DCE9DA-F7FD-45FA-83B7-D9813A44258A}">
  <ds:schemaRefs>
    <ds:schemaRef ds:uri="http://schemas.microsoft.com/sharepoint/v3/contenttype/forms"/>
  </ds:schemaRefs>
</ds:datastoreItem>
</file>

<file path=customXml/itemProps2.xml><?xml version="1.0" encoding="utf-8"?>
<ds:datastoreItem xmlns:ds="http://schemas.openxmlformats.org/officeDocument/2006/customXml" ds:itemID="{897C4F4F-E645-4C6F-B0C3-39923BA08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FCC198-DBFA-46B2-A241-8E3888E6367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{C7EE56F0-17A1-456B-A464-5D62A7C02643}tf89080264_win32</Template>
  <TotalTime>1161</TotalTime>
  <Words>783</Words>
  <Application>Microsoft Office PowerPoint</Application>
  <PresentationFormat>Widescreen</PresentationFormat>
  <Paragraphs>85</Paragraphs>
  <Slides>20</Slides>
  <Notes>3</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20</vt:i4>
      </vt:variant>
    </vt:vector>
  </HeadingPairs>
  <TitlesOfParts>
    <vt:vector size="28" baseType="lpstr">
      <vt:lpstr>Arial</vt:lpstr>
      <vt:lpstr>Calibri</vt:lpstr>
      <vt:lpstr>Calibri Light</vt:lpstr>
      <vt:lpstr>Century Gothic</vt:lpstr>
      <vt:lpstr>Elephant</vt:lpstr>
      <vt:lpstr>Brush</vt:lpstr>
      <vt:lpstr>Metropolitan</vt:lpstr>
      <vt:lpstr>think-cell Slide</vt:lpstr>
      <vt:lpstr>Career guidance, social justice and impartiality</vt:lpstr>
      <vt:lpstr>This is not all my own work</vt:lpstr>
      <vt:lpstr>Life isn’t fair</vt:lpstr>
      <vt:lpstr>PowerPoint Presentation</vt:lpstr>
      <vt:lpstr>Responsibilisation</vt:lpstr>
      <vt:lpstr>Career guidance</vt:lpstr>
      <vt:lpstr>The five signposts towards socially justice career guidance</vt:lpstr>
      <vt:lpstr>PowerPoint Presentation</vt:lpstr>
      <vt:lpstr>Impartiality</vt:lpstr>
      <vt:lpstr>Impartiality: Definitions</vt:lpstr>
      <vt:lpstr>Impartiality: Outcomes</vt:lpstr>
      <vt:lpstr>Impartiality: Related concepts</vt:lpstr>
      <vt:lpstr>Challenges with impartiality</vt:lpstr>
      <vt:lpstr>My reflection</vt:lpstr>
      <vt:lpstr>Questions?</vt:lpstr>
      <vt:lpstr>Further reading</vt:lpstr>
      <vt:lpstr>Career guidance for social justice website</vt:lpstr>
      <vt:lpstr>Study at iCeGS</vt:lpstr>
      <vt:lpstr>Final thoughts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Brush</dc:title>
  <dc:creator>Tristram Hooley</dc:creator>
  <cp:lastModifiedBy>Tristram John Hooley</cp:lastModifiedBy>
  <cp:revision>11</cp:revision>
  <dcterms:created xsi:type="dcterms:W3CDTF">2022-10-25T13:46:37Z</dcterms:created>
  <dcterms:modified xsi:type="dcterms:W3CDTF">2024-06-05T09:46:17Z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