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22"/>
  </p:notesMasterIdLst>
  <p:sldIdLst>
    <p:sldId id="404" r:id="rId2"/>
    <p:sldId id="407" r:id="rId3"/>
    <p:sldId id="385" r:id="rId4"/>
    <p:sldId id="408" r:id="rId5"/>
    <p:sldId id="338" r:id="rId6"/>
    <p:sldId id="398" r:id="rId7"/>
    <p:sldId id="260" r:id="rId8"/>
    <p:sldId id="318" r:id="rId9"/>
    <p:sldId id="266" r:id="rId10"/>
    <p:sldId id="261" r:id="rId11"/>
    <p:sldId id="405" r:id="rId12"/>
    <p:sldId id="263" r:id="rId13"/>
    <p:sldId id="262" r:id="rId14"/>
    <p:sldId id="265" r:id="rId15"/>
    <p:sldId id="259" r:id="rId16"/>
    <p:sldId id="396" r:id="rId17"/>
    <p:sldId id="273" r:id="rId18"/>
    <p:sldId id="268" r:id="rId19"/>
    <p:sldId id="409" r:id="rId20"/>
    <p:sldId id="277" r:id="rId21"/>
  </p:sldIdLst>
  <p:sldSz cx="9144000" cy="6858000" type="screen4x3"/>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iemerm" initials="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FC60D"/>
    <a:srgbClr val="009468"/>
    <a:srgbClr val="401D5C"/>
    <a:srgbClr val="3218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07" autoAdjust="0"/>
    <p:restoredTop sz="92308" autoAdjust="0"/>
  </p:normalViewPr>
  <p:slideViewPr>
    <p:cSldViewPr>
      <p:cViewPr varScale="1">
        <p:scale>
          <a:sx n="67" d="100"/>
          <a:sy n="67" d="100"/>
        </p:scale>
        <p:origin x="1184"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434765-FE5E-42EA-B9E4-632E4885B8B6}" type="datetimeFigureOut">
              <a:rPr lang="en-US" smtClean="0"/>
              <a:pPr/>
              <a:t>8/17/2023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BFE175-BF9A-412B-BA87-4053BD684295}" type="slidenum">
              <a:rPr lang="en-US" smtClean="0"/>
              <a:pPr/>
              <a:t>‹#›</a:t>
            </a:fld>
            <a:endParaRPr lang="en-US"/>
          </a:p>
        </p:txBody>
      </p:sp>
    </p:spTree>
    <p:extLst>
      <p:ext uri="{BB962C8B-B14F-4D97-AF65-F5344CB8AC3E}">
        <p14:creationId xmlns:p14="http://schemas.microsoft.com/office/powerpoint/2010/main" val="2591548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BFE175-BF9A-412B-BA87-4053BD684295}" type="slidenum">
              <a:rPr lang="en-US" smtClean="0"/>
              <a:pPr/>
              <a:t>6</a:t>
            </a:fld>
            <a:endParaRPr lang="en-US"/>
          </a:p>
        </p:txBody>
      </p:sp>
    </p:spTree>
    <p:extLst>
      <p:ext uri="{BB962C8B-B14F-4D97-AF65-F5344CB8AC3E}">
        <p14:creationId xmlns:p14="http://schemas.microsoft.com/office/powerpoint/2010/main" val="466159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BFE175-BF9A-412B-BA87-4053BD684295}" type="slidenum">
              <a:rPr lang="en-US" smtClean="0"/>
              <a:pPr/>
              <a:t>15</a:t>
            </a:fld>
            <a:endParaRPr lang="en-US"/>
          </a:p>
        </p:txBody>
      </p:sp>
    </p:spTree>
    <p:extLst>
      <p:ext uri="{BB962C8B-B14F-4D97-AF65-F5344CB8AC3E}">
        <p14:creationId xmlns:p14="http://schemas.microsoft.com/office/powerpoint/2010/main" val="2210942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BFE175-BF9A-412B-BA87-4053BD684295}" type="slidenum">
              <a:rPr lang="en-US" smtClean="0"/>
              <a:pPr/>
              <a:t>16</a:t>
            </a:fld>
            <a:endParaRPr lang="en-US"/>
          </a:p>
        </p:txBody>
      </p:sp>
    </p:spTree>
    <p:extLst>
      <p:ext uri="{BB962C8B-B14F-4D97-AF65-F5344CB8AC3E}">
        <p14:creationId xmlns:p14="http://schemas.microsoft.com/office/powerpoint/2010/main" val="389835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AAF14120-E4B9-459A-8757-C1AC6C244FAB}" type="datetime1">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3D25CD-D9E2-4489-9E0B-F82671DD5676}" type="slidenum">
              <a:rPr lang="en-US" smtClean="0"/>
              <a:pPr/>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5FFC9C-CB5C-4F7B-826A-B481017001C9}" type="datetime1">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3D25CD-D9E2-4489-9E0B-F82671DD567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5" name="Title 94"/>
          <p:cNvSpPr>
            <a:spLocks noGrp="1"/>
          </p:cNvSpPr>
          <p:nvPr>
            <p:ph type="title"/>
          </p:nvPr>
        </p:nvSpPr>
        <p:spPr>
          <a:xfrm>
            <a:off x="457200" y="4463568"/>
            <a:ext cx="8305800" cy="1143000"/>
          </a:xfrm>
        </p:spPr>
        <p:txBody>
          <a:bodyPr/>
          <a:lstStyle/>
          <a:p>
            <a:r>
              <a:rPr lang="en-US"/>
              <a:t>Click to edit Master title style</a:t>
            </a:r>
          </a:p>
        </p:txBody>
      </p:sp>
      <p:sp>
        <p:nvSpPr>
          <p:cNvPr id="2" name="Date Placeholder 1"/>
          <p:cNvSpPr>
            <a:spLocks noGrp="1"/>
          </p:cNvSpPr>
          <p:nvPr>
            <p:ph type="dt" sz="half" idx="10"/>
          </p:nvPr>
        </p:nvSpPr>
        <p:spPr/>
        <p:txBody>
          <a:bodyPr/>
          <a:lstStyle/>
          <a:p>
            <a:fld id="{9A0A1379-CDC2-49EF-9067-91E207894837}" type="datetime1">
              <a:rPr lang="en-US" smtClean="0"/>
              <a:t>8/17/2023</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F53D25CD-D9E2-4489-9E0B-F82671DD567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74F07FB-3B13-4896-B07D-EA0997FCDD24}" type="datetime1">
              <a:rPr lang="en-US" smtClean="0"/>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3D25CD-D9E2-4489-9E0B-F82671DD567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C793267-248F-48BD-B42C-E6C04E332689}" type="datetime1">
              <a:rPr lang="en-US" smtClean="0"/>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3D25CD-D9E2-4489-9E0B-F82671DD567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0B1EB7-0488-4EE6-A068-6C1FAAC8D659}" type="datetime1">
              <a:rPr lang="en-US" smtClean="0"/>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3D25CD-D9E2-4489-9E0B-F82671DD567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9DD6C2-FDF2-43BF-89CA-DDCEEF924DB1}" type="datetime1">
              <a:rPr lang="en-US" smtClean="0"/>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3D25CD-D9E2-4489-9E0B-F82671DD567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336FBD-862E-4974-B2C1-653E100E36E4}" type="datetime1">
              <a:rPr lang="en-US" smtClean="0"/>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3D25CD-D9E2-4489-9E0B-F82671DD5676}" type="slidenum">
              <a:rPr lang="en-US" smtClean="0"/>
              <a:pPr/>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p:cNvSpPr>
            <a:spLocks noGrp="1"/>
          </p:cNvSpPr>
          <p:nvPr>
            <p:ph type="dt" sz="half" idx="10"/>
          </p:nvPr>
        </p:nvSpPr>
        <p:spPr/>
        <p:txBody>
          <a:bodyPr/>
          <a:lstStyle/>
          <a:p>
            <a:fld id="{115C9D36-BF44-475F-B5B1-78939469C250}" type="datetime1">
              <a:rPr lang="en-US" smtClean="0"/>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3D25CD-D9E2-4489-9E0B-F82671DD5676}" type="slidenum">
              <a:rPr lang="en-US" smtClean="0"/>
              <a:pPr/>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8D5D86-CFC6-42E6-B5FA-764B70261C8F}" type="datetime1">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3D25CD-D9E2-4489-9E0B-F82671DD567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583284-98CA-4205-8F56-44A75971E66E}" type="datetime1">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3D25CD-D9E2-4489-9E0B-F82671DD567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74D94E34-B3C4-47A2-AF84-FB0622AB58A3}" type="datetime1">
              <a:rPr lang="en-US" smtClean="0"/>
              <a:t>8/17/2023</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F53D25CD-D9E2-4489-9E0B-F82671DD567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f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CAB3D3-EA83-48A4-8A45-F83A585C84ED}"/>
              </a:ext>
            </a:extLst>
          </p:cNvPr>
          <p:cNvSpPr>
            <a:spLocks noGrp="1"/>
          </p:cNvSpPr>
          <p:nvPr>
            <p:ph type="ctrTitle"/>
          </p:nvPr>
        </p:nvSpPr>
        <p:spPr>
          <a:xfrm>
            <a:off x="238125" y="2628836"/>
            <a:ext cx="4419600" cy="1600327"/>
          </a:xfrm>
        </p:spPr>
        <p:txBody>
          <a:bodyPr>
            <a:noAutofit/>
          </a:bodyPr>
          <a:lstStyle/>
          <a:p>
            <a:pPr algn="ctr"/>
            <a:r>
              <a:rPr lang="en-US" sz="2800" dirty="0"/>
              <a:t>Critiquing and Combatting Inequality: Critical Consciousness &amp; Career Outcomes among  Marginalized Youth</a:t>
            </a:r>
          </a:p>
        </p:txBody>
      </p:sp>
      <p:sp>
        <p:nvSpPr>
          <p:cNvPr id="6" name="Subtitle 5">
            <a:extLst>
              <a:ext uri="{FF2B5EF4-FFF2-40B4-BE49-F238E27FC236}">
                <a16:creationId xmlns:a16="http://schemas.microsoft.com/office/drawing/2014/main" id="{EEFEF732-5B13-4D78-9CB9-3891208493EE}"/>
              </a:ext>
            </a:extLst>
          </p:cNvPr>
          <p:cNvSpPr>
            <a:spLocks noGrp="1"/>
          </p:cNvSpPr>
          <p:nvPr>
            <p:ph type="subTitle" idx="1"/>
          </p:nvPr>
        </p:nvSpPr>
        <p:spPr>
          <a:xfrm>
            <a:off x="238125" y="4343400"/>
            <a:ext cx="4419600" cy="685800"/>
          </a:xfrm>
        </p:spPr>
        <p:txBody>
          <a:bodyPr>
            <a:normAutofit/>
          </a:bodyPr>
          <a:lstStyle/>
          <a:p>
            <a:pPr algn="ctr"/>
            <a:r>
              <a:rPr lang="en-US" sz="2000" dirty="0"/>
              <a:t>Matthew A. Diemer, </a:t>
            </a:r>
            <a:r>
              <a:rPr lang="en-US" sz="2000" dirty="0" err="1"/>
              <a:t>Ph.D</a:t>
            </a:r>
            <a:endParaRPr lang="en-US" sz="2000" dirty="0"/>
          </a:p>
        </p:txBody>
      </p:sp>
    </p:spTree>
    <p:extLst>
      <p:ext uri="{BB962C8B-B14F-4D97-AF65-F5344CB8AC3E}">
        <p14:creationId xmlns:p14="http://schemas.microsoft.com/office/powerpoint/2010/main" val="923847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pPr algn="ctr"/>
            <a:r>
              <a:rPr lang="en-US" sz="4000" dirty="0">
                <a:effectLst/>
              </a:rPr>
              <a:t>Defining CC</a:t>
            </a:r>
          </a:p>
        </p:txBody>
      </p:sp>
      <p:sp>
        <p:nvSpPr>
          <p:cNvPr id="3" name="Content Placeholder 2"/>
          <p:cNvSpPr>
            <a:spLocks noGrp="1"/>
          </p:cNvSpPr>
          <p:nvPr>
            <p:ph idx="1"/>
          </p:nvPr>
        </p:nvSpPr>
        <p:spPr>
          <a:xfrm>
            <a:off x="228600" y="838199"/>
            <a:ext cx="8686800" cy="5839333"/>
          </a:xfrm>
        </p:spPr>
        <p:txBody>
          <a:bodyPr>
            <a:normAutofit fontScale="92500" lnSpcReduction="20000"/>
          </a:bodyPr>
          <a:lstStyle/>
          <a:p>
            <a:pPr marL="0" indent="0">
              <a:lnSpc>
                <a:spcPct val="80000"/>
              </a:lnSpc>
              <a:buNone/>
            </a:pPr>
            <a:r>
              <a:rPr lang="en-US" sz="2400" b="1" dirty="0">
                <a:effectLst/>
              </a:rPr>
              <a:t>Critical reflection</a:t>
            </a:r>
            <a:r>
              <a:rPr lang="en-US" sz="2400" dirty="0">
                <a:effectLst/>
              </a:rPr>
              <a:t>: understanding structural and historical root causes of group-based inequalities; migrant status or race (Diemer &amp; </a:t>
            </a:r>
            <a:r>
              <a:rPr lang="en-US" sz="2400" dirty="0" err="1">
                <a:effectLst/>
              </a:rPr>
              <a:t>Blustein</a:t>
            </a:r>
            <a:r>
              <a:rPr lang="en-US" sz="2400" dirty="0">
                <a:effectLst/>
              </a:rPr>
              <a:t>, 2006)</a:t>
            </a:r>
          </a:p>
          <a:p>
            <a:pPr marL="0" indent="0">
              <a:lnSpc>
                <a:spcPct val="80000"/>
              </a:lnSpc>
              <a:buNone/>
            </a:pPr>
            <a:endParaRPr lang="en-US" sz="1200" dirty="0">
              <a:effectLst/>
            </a:endParaRPr>
          </a:p>
          <a:p>
            <a:pPr marL="0" indent="0">
              <a:lnSpc>
                <a:spcPct val="80000"/>
              </a:lnSpc>
              <a:buNone/>
            </a:pPr>
            <a:r>
              <a:rPr lang="en-US" sz="2400" b="1" dirty="0">
                <a:effectLst/>
              </a:rPr>
              <a:t>Critical motivation</a:t>
            </a:r>
            <a:r>
              <a:rPr lang="en-US" sz="2400" dirty="0">
                <a:effectLst/>
              </a:rPr>
              <a:t>: perceived </a:t>
            </a:r>
            <a:r>
              <a:rPr lang="en-US" dirty="0"/>
              <a:t>ability or </a:t>
            </a:r>
            <a:r>
              <a:rPr lang="en-US" sz="2400" dirty="0">
                <a:effectLst/>
              </a:rPr>
              <a:t>motivation to change inequitable social and political conditions </a:t>
            </a:r>
            <a:r>
              <a:rPr lang="en-US" sz="2000" dirty="0">
                <a:effectLst/>
              </a:rPr>
              <a:t>(Watts et al., 2011)</a:t>
            </a:r>
          </a:p>
          <a:p>
            <a:pPr lvl="1">
              <a:lnSpc>
                <a:spcPct val="80000"/>
              </a:lnSpc>
            </a:pPr>
            <a:endParaRPr lang="en-US" sz="2000" dirty="0">
              <a:effectLst/>
            </a:endParaRPr>
          </a:p>
          <a:p>
            <a:pPr marL="0" indent="0">
              <a:lnSpc>
                <a:spcPct val="80000"/>
              </a:lnSpc>
              <a:buNone/>
            </a:pPr>
            <a:r>
              <a:rPr lang="en-US" sz="2400" b="1" dirty="0">
                <a:effectLst/>
              </a:rPr>
              <a:t>Critical action</a:t>
            </a:r>
            <a:r>
              <a:rPr lang="en-US" sz="2400" dirty="0">
                <a:effectLst/>
              </a:rPr>
              <a:t>: </a:t>
            </a:r>
            <a:r>
              <a:rPr lang="en-US" dirty="0"/>
              <a:t>individual or collective action to disrupt &amp; challenge oppressive systems (e.g., protest, marching, organizing) – </a:t>
            </a:r>
            <a:r>
              <a:rPr lang="en-US" sz="1900" dirty="0" err="1">
                <a:effectLst/>
              </a:rPr>
              <a:t>Heberle</a:t>
            </a:r>
            <a:r>
              <a:rPr lang="en-US" sz="1900" dirty="0">
                <a:effectLst/>
              </a:rPr>
              <a:t> et al., 2020</a:t>
            </a:r>
          </a:p>
          <a:p>
            <a:pPr lvl="1">
              <a:lnSpc>
                <a:spcPct val="80000"/>
              </a:lnSpc>
            </a:pPr>
            <a:endParaRPr lang="en-US" sz="1900" dirty="0"/>
          </a:p>
          <a:p>
            <a:r>
              <a:rPr lang="en-US" dirty="0"/>
              <a:t>Example: “At a high school that disproportionately suspends youth of color, CC would look like: (a) recognition that school disciplinary policies are being applied disproportionately across racial/ethnic groups, (b) the agency to do something about it, and (c) behaviors such as joining a student diversity group, participating in a protest, or talking with school administrators. In contrast, a less critically conscious youth might fail to recognize the disproportionate suspensions, ignore or minimize the underlying racism, blame the students, lack interest or feel powerless to do anything about it, or avoid talking about or acknowledging the problem.” (p. 810, Diemer et al., 2015).</a:t>
            </a:r>
          </a:p>
          <a:p>
            <a:endParaRPr lang="en-US" dirty="0"/>
          </a:p>
          <a:p>
            <a:pPr marL="114300" indent="0" algn="ctr">
              <a:lnSpc>
                <a:spcPct val="80000"/>
              </a:lnSpc>
              <a:buNone/>
            </a:pPr>
            <a:r>
              <a:rPr lang="en-US" sz="1900" dirty="0">
                <a:effectLst/>
                <a:ea typeface="Times New Roman" panose="02020603050405020304" pitchFamily="18" charset="0"/>
              </a:rPr>
              <a:t>Rigorously validated measures &amp; other empirical evidence has been important to advance CC theory (e.g., we now generally agree upon this three-part CC model).</a:t>
            </a:r>
            <a:endParaRPr lang="en-US" sz="1900" i="1" dirty="0">
              <a:effectLst/>
            </a:endParaRPr>
          </a:p>
        </p:txBody>
      </p:sp>
      <p:sp>
        <p:nvSpPr>
          <p:cNvPr id="4" name="Slide Number Placeholder 3"/>
          <p:cNvSpPr>
            <a:spLocks noGrp="1"/>
          </p:cNvSpPr>
          <p:nvPr>
            <p:ph type="sldNum" sz="quarter" idx="12"/>
          </p:nvPr>
        </p:nvSpPr>
        <p:spPr/>
        <p:txBody>
          <a:bodyPr/>
          <a:lstStyle/>
          <a:p>
            <a:fld id="{19D93A7D-DCF4-4323-866F-23076CA70154}" type="slidenum">
              <a:rPr lang="en-US" smtClean="0"/>
              <a:pPr/>
              <a:t>2</a:t>
            </a:fld>
            <a:endParaRPr lang="en-US" dirty="0"/>
          </a:p>
        </p:txBody>
      </p:sp>
    </p:spTree>
    <p:extLst>
      <p:ext uri="{BB962C8B-B14F-4D97-AF65-F5344CB8AC3E}">
        <p14:creationId xmlns:p14="http://schemas.microsoft.com/office/powerpoint/2010/main" val="6261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pPr algn="ctr"/>
            <a:r>
              <a:rPr lang="en-US" sz="4000" dirty="0"/>
              <a:t>CC: Foundation</a:t>
            </a:r>
          </a:p>
        </p:txBody>
      </p:sp>
      <p:sp>
        <p:nvSpPr>
          <p:cNvPr id="3" name="Content Placeholder 2"/>
          <p:cNvSpPr>
            <a:spLocks noGrp="1"/>
          </p:cNvSpPr>
          <p:nvPr>
            <p:ph idx="1"/>
          </p:nvPr>
        </p:nvSpPr>
        <p:spPr>
          <a:xfrm>
            <a:off x="152400" y="990599"/>
            <a:ext cx="8915400" cy="5686933"/>
          </a:xfrm>
        </p:spPr>
        <p:txBody>
          <a:bodyPr>
            <a:normAutofit fontScale="92500" lnSpcReduction="20000"/>
          </a:bodyPr>
          <a:lstStyle/>
          <a:p>
            <a:r>
              <a:rPr lang="en-US" dirty="0"/>
              <a:t>Key Freirean sequence: Reflection, motivation, then action</a:t>
            </a:r>
          </a:p>
          <a:p>
            <a:pPr lvl="1"/>
            <a:r>
              <a:rPr lang="en-US" dirty="0"/>
              <a:t>People learn to critique and understand inequality as structural (reflection)</a:t>
            </a:r>
          </a:p>
          <a:p>
            <a:pPr lvl="2"/>
            <a:r>
              <a:rPr lang="en-US" dirty="0"/>
              <a:t>then feel empowered (motivation) to act (action) to create change, applying their new understanding of inequality</a:t>
            </a:r>
          </a:p>
          <a:p>
            <a:pPr lvl="2"/>
            <a:r>
              <a:rPr lang="en-US" dirty="0"/>
              <a:t>which then further grows their understanding of inequality (reflection) and efficacy (motivation) to produce change in the future</a:t>
            </a:r>
          </a:p>
          <a:p>
            <a:endParaRPr lang="en-US" dirty="0"/>
          </a:p>
          <a:p>
            <a:pPr lvl="1"/>
            <a:r>
              <a:rPr lang="en-US" dirty="0"/>
              <a:t>Sociopolitical Development (SPD) theory (Watts et al., 1999; Watts &amp; Flanagan, 2007) similar model:</a:t>
            </a:r>
          </a:p>
          <a:p>
            <a:pPr lvl="1"/>
            <a:endParaRPr lang="en-US" dirty="0"/>
          </a:p>
          <a:p>
            <a:pPr lvl="1"/>
            <a:r>
              <a:rPr lang="en-US" dirty="0"/>
              <a:t>Note: CC well-studied in Europe</a:t>
            </a:r>
          </a:p>
          <a:p>
            <a:pPr marL="274320" marR="0" lvl="0" indent="-274320" algn="l" defTabSz="914400" rtl="0" eaLnBrk="1" fontAlgn="auto" latinLnBrk="0" hangingPunct="1">
              <a:lnSpc>
                <a:spcPct val="100000"/>
              </a:lnSpc>
              <a:spcBef>
                <a:spcPct val="20000"/>
              </a:spcBef>
              <a:spcAft>
                <a:spcPts val="0"/>
              </a:spcAft>
              <a:buClr>
                <a:srgbClr val="759AA5">
                  <a:lumMod val="60000"/>
                  <a:lumOff val="40000"/>
                </a:srgbClr>
              </a:buClr>
              <a:buSzTx/>
              <a:buFont typeface="Arial" pitchFamily="34" charset="0"/>
              <a:buChar char="•"/>
              <a:tabLst/>
              <a:defRPr/>
            </a:pPr>
            <a:r>
              <a:rPr kumimoji="0" lang="en-US" sz="1900" b="0" i="0" u="none" strike="noStrike" kern="1200" cap="none" spc="0" normalizeH="0" baseline="0" noProof="0" dirty="0">
                <a:ln>
                  <a:noFill/>
                </a:ln>
                <a:solidFill>
                  <a:srgbClr val="DFE6D0"/>
                </a:solidFill>
                <a:effectLst/>
                <a:uLnTx/>
                <a:uFillTx/>
                <a:latin typeface="Tw Cen MT"/>
                <a:ea typeface="+mn-ea"/>
                <a:cs typeface="+mn-cs"/>
              </a:rPr>
              <a:t>Portugal (Azevedo &amp; Gonçalves, 2012) </a:t>
            </a:r>
          </a:p>
          <a:p>
            <a:pPr marL="274320" marR="0" lvl="0" indent="-274320" algn="l" defTabSz="914400" rtl="0" eaLnBrk="1" fontAlgn="auto" latinLnBrk="0" hangingPunct="1">
              <a:lnSpc>
                <a:spcPct val="100000"/>
              </a:lnSpc>
              <a:spcBef>
                <a:spcPct val="20000"/>
              </a:spcBef>
              <a:spcAft>
                <a:spcPts val="0"/>
              </a:spcAft>
              <a:buClr>
                <a:srgbClr val="759AA5">
                  <a:lumMod val="60000"/>
                  <a:lumOff val="40000"/>
                </a:srgbClr>
              </a:buClr>
              <a:buSzTx/>
              <a:buFont typeface="Arial" pitchFamily="34" charset="0"/>
              <a:buChar char="•"/>
              <a:tabLst/>
              <a:defRPr/>
            </a:pPr>
            <a:r>
              <a:rPr kumimoji="0" lang="en-US" sz="1900" b="0" i="0" u="none" strike="noStrike" kern="1200" cap="none" spc="0" normalizeH="0" baseline="0" noProof="0" dirty="0">
                <a:ln>
                  <a:noFill/>
                </a:ln>
                <a:solidFill>
                  <a:srgbClr val="DFE6D0"/>
                </a:solidFill>
                <a:effectLst/>
                <a:uLnTx/>
                <a:uFillTx/>
                <a:latin typeface="Tw Cen MT"/>
                <a:ea typeface="+mn-ea"/>
                <a:cs typeface="+mn-cs"/>
              </a:rPr>
              <a:t>Romania (Assante &amp; </a:t>
            </a:r>
            <a:r>
              <a:rPr kumimoji="0" lang="en-US" sz="1900" b="0" i="0" u="none" strike="noStrike" kern="1200" cap="none" spc="0" normalizeH="0" baseline="0" noProof="0" dirty="0" err="1">
                <a:ln>
                  <a:noFill/>
                </a:ln>
                <a:solidFill>
                  <a:srgbClr val="DFE6D0"/>
                </a:solidFill>
                <a:effectLst/>
                <a:uLnTx/>
                <a:uFillTx/>
                <a:latin typeface="Tw Cen MT"/>
                <a:ea typeface="+mn-ea"/>
                <a:cs typeface="+mn-cs"/>
              </a:rPr>
              <a:t>Candel</a:t>
            </a:r>
            <a:r>
              <a:rPr kumimoji="0" lang="en-US" sz="1900" b="0" i="0" u="none" strike="noStrike" kern="1200" cap="none" spc="0" normalizeH="0" baseline="0" noProof="0" dirty="0">
                <a:ln>
                  <a:noFill/>
                </a:ln>
                <a:solidFill>
                  <a:srgbClr val="DFE6D0"/>
                </a:solidFill>
                <a:effectLst/>
                <a:uLnTx/>
                <a:uFillTx/>
                <a:latin typeface="Tw Cen MT"/>
                <a:ea typeface="+mn-ea"/>
                <a:cs typeface="+mn-cs"/>
              </a:rPr>
              <a:t>, 2022; </a:t>
            </a:r>
          </a:p>
          <a:p>
            <a:pPr marL="0" marR="0" lvl="0" indent="0" algn="l" defTabSz="914400" rtl="0" eaLnBrk="1" fontAlgn="auto" latinLnBrk="0" hangingPunct="1">
              <a:lnSpc>
                <a:spcPct val="100000"/>
              </a:lnSpc>
              <a:spcBef>
                <a:spcPct val="20000"/>
              </a:spcBef>
              <a:spcAft>
                <a:spcPts val="0"/>
              </a:spcAft>
              <a:buClr>
                <a:srgbClr val="759AA5">
                  <a:lumMod val="60000"/>
                  <a:lumOff val="40000"/>
                </a:srgbClr>
              </a:buClr>
              <a:buSzTx/>
              <a:buNone/>
              <a:tabLst/>
              <a:defRPr/>
            </a:pPr>
            <a:r>
              <a:rPr kumimoji="0" lang="en-US" sz="1900" b="0" i="0" u="none" strike="noStrike" kern="1200" cap="none" spc="0" normalizeH="0" baseline="0" noProof="0" dirty="0">
                <a:ln>
                  <a:noFill/>
                </a:ln>
                <a:solidFill>
                  <a:srgbClr val="DFE6D0"/>
                </a:solidFill>
                <a:effectLst/>
                <a:uLnTx/>
                <a:uFillTx/>
                <a:latin typeface="Tw Cen MT"/>
                <a:ea typeface="+mn-ea"/>
                <a:cs typeface="+mn-cs"/>
              </a:rPr>
              <a:t>Assante &amp; </a:t>
            </a:r>
            <a:r>
              <a:rPr kumimoji="0" lang="en-US" sz="1900" b="0" i="0" u="none" strike="noStrike" kern="1200" cap="none" spc="0" normalizeH="0" baseline="0" noProof="0" dirty="0" err="1">
                <a:ln>
                  <a:noFill/>
                </a:ln>
                <a:solidFill>
                  <a:srgbClr val="DFE6D0"/>
                </a:solidFill>
                <a:effectLst/>
                <a:uLnTx/>
                <a:uFillTx/>
                <a:latin typeface="Tw Cen MT"/>
                <a:ea typeface="+mn-ea"/>
                <a:cs typeface="+mn-cs"/>
              </a:rPr>
              <a:t>Momanu</a:t>
            </a:r>
            <a:r>
              <a:rPr kumimoji="0" lang="en-US" sz="1900" b="0" i="0" u="none" strike="noStrike" kern="1200" cap="none" spc="0" normalizeH="0" baseline="0" noProof="0" dirty="0">
                <a:ln>
                  <a:noFill/>
                </a:ln>
                <a:solidFill>
                  <a:srgbClr val="DFE6D0"/>
                </a:solidFill>
                <a:effectLst/>
                <a:uLnTx/>
                <a:uFillTx/>
                <a:latin typeface="Tw Cen MT"/>
                <a:ea typeface="+mn-ea"/>
                <a:cs typeface="+mn-cs"/>
              </a:rPr>
              <a:t>, 2021)</a:t>
            </a:r>
          </a:p>
          <a:p>
            <a:pPr marL="274320" marR="0" lvl="0" indent="-274320" algn="l" defTabSz="914400" rtl="0" eaLnBrk="1" fontAlgn="auto" latinLnBrk="0" hangingPunct="1">
              <a:lnSpc>
                <a:spcPct val="100000"/>
              </a:lnSpc>
              <a:spcBef>
                <a:spcPct val="20000"/>
              </a:spcBef>
              <a:spcAft>
                <a:spcPts val="0"/>
              </a:spcAft>
              <a:buClr>
                <a:srgbClr val="759AA5">
                  <a:lumMod val="60000"/>
                  <a:lumOff val="40000"/>
                </a:srgbClr>
              </a:buClr>
              <a:buSzTx/>
              <a:buFont typeface="Arial" pitchFamily="34" charset="0"/>
              <a:buChar char="•"/>
              <a:tabLst/>
              <a:defRPr/>
            </a:pPr>
            <a:r>
              <a:rPr kumimoji="0" lang="en-US" sz="1900" b="0" i="0" u="none" strike="noStrike" kern="1200" cap="none" spc="0" normalizeH="0" baseline="0" noProof="0" dirty="0">
                <a:ln>
                  <a:noFill/>
                </a:ln>
                <a:solidFill>
                  <a:srgbClr val="DFE6D0"/>
                </a:solidFill>
                <a:effectLst/>
                <a:uLnTx/>
                <a:uFillTx/>
                <a:latin typeface="Tw Cen MT"/>
                <a:ea typeface="+mn-ea"/>
                <a:cs typeface="+mn-cs"/>
              </a:rPr>
              <a:t>Spain (Miranda et al., 2021; </a:t>
            </a:r>
          </a:p>
          <a:p>
            <a:pPr marL="0" marR="0" lvl="0" indent="0" algn="l" defTabSz="914400" rtl="0" eaLnBrk="1" fontAlgn="auto" latinLnBrk="0" hangingPunct="1">
              <a:lnSpc>
                <a:spcPct val="100000"/>
              </a:lnSpc>
              <a:spcBef>
                <a:spcPct val="20000"/>
              </a:spcBef>
              <a:spcAft>
                <a:spcPts val="0"/>
              </a:spcAft>
              <a:buClr>
                <a:srgbClr val="759AA5">
                  <a:lumMod val="60000"/>
                  <a:lumOff val="40000"/>
                </a:srgbClr>
              </a:buClr>
              <a:buSzTx/>
              <a:buNone/>
              <a:tabLst/>
              <a:defRPr/>
            </a:pPr>
            <a:r>
              <a:rPr kumimoji="0" lang="en-US" sz="1900" b="0" i="0" u="none" strike="noStrike" kern="1200" cap="none" spc="0" normalizeH="0" baseline="0" noProof="0" dirty="0" err="1">
                <a:ln>
                  <a:noFill/>
                </a:ln>
                <a:solidFill>
                  <a:srgbClr val="DFE6D0"/>
                </a:solidFill>
                <a:effectLst/>
                <a:uLnTx/>
                <a:uFillTx/>
                <a:latin typeface="Tw Cen MT"/>
                <a:ea typeface="+mn-ea"/>
                <a:cs typeface="+mn-cs"/>
              </a:rPr>
              <a:t>Luque-Ribelles</a:t>
            </a:r>
            <a:r>
              <a:rPr kumimoji="0" lang="en-US" sz="1900" b="0" i="0" u="none" strike="noStrike" kern="1200" cap="none" spc="0" normalizeH="0" baseline="0" noProof="0" dirty="0">
                <a:ln>
                  <a:noFill/>
                </a:ln>
                <a:solidFill>
                  <a:srgbClr val="DFE6D0"/>
                </a:solidFill>
                <a:effectLst/>
                <a:uLnTx/>
                <a:uFillTx/>
                <a:latin typeface="Tw Cen MT"/>
                <a:ea typeface="+mn-ea"/>
                <a:cs typeface="+mn-cs"/>
              </a:rPr>
              <a:t> &amp; Portillo, 2009)</a:t>
            </a:r>
          </a:p>
          <a:p>
            <a:pPr marL="274320" marR="0" lvl="0" indent="-274320" algn="l" defTabSz="914400" rtl="0" eaLnBrk="1" fontAlgn="auto" latinLnBrk="0" hangingPunct="1">
              <a:lnSpc>
                <a:spcPct val="100000"/>
              </a:lnSpc>
              <a:spcBef>
                <a:spcPct val="20000"/>
              </a:spcBef>
              <a:spcAft>
                <a:spcPts val="0"/>
              </a:spcAft>
              <a:buClr>
                <a:srgbClr val="759AA5">
                  <a:lumMod val="60000"/>
                  <a:lumOff val="40000"/>
                </a:srgbClr>
              </a:buClr>
              <a:buSzTx/>
              <a:buFont typeface="Arial" pitchFamily="34" charset="0"/>
              <a:buChar char="•"/>
              <a:tabLst/>
              <a:defRPr/>
            </a:pPr>
            <a:r>
              <a:rPr kumimoji="0" lang="en-US" sz="1900" b="0" i="0" u="none" strike="noStrike" kern="1200" cap="none" spc="0" normalizeH="0" baseline="0" noProof="0" dirty="0">
                <a:ln>
                  <a:noFill/>
                </a:ln>
                <a:solidFill>
                  <a:srgbClr val="DFE6D0"/>
                </a:solidFill>
                <a:effectLst/>
                <a:uLnTx/>
                <a:uFillTx/>
                <a:latin typeface="Tw Cen MT"/>
                <a:ea typeface="+mn-ea"/>
                <a:cs typeface="+mn-cs"/>
              </a:rPr>
              <a:t>Switzerland (Udayar et al., 2021)</a:t>
            </a:r>
          </a:p>
          <a:p>
            <a:pPr marL="274320" marR="0" lvl="0" indent="-274320" algn="l" defTabSz="914400" rtl="0" eaLnBrk="1" fontAlgn="auto" latinLnBrk="0" hangingPunct="1">
              <a:lnSpc>
                <a:spcPct val="100000"/>
              </a:lnSpc>
              <a:spcBef>
                <a:spcPct val="20000"/>
              </a:spcBef>
              <a:spcAft>
                <a:spcPts val="0"/>
              </a:spcAft>
              <a:buClr>
                <a:srgbClr val="759AA5">
                  <a:lumMod val="60000"/>
                  <a:lumOff val="40000"/>
                </a:srgbClr>
              </a:buClr>
              <a:buSzTx/>
              <a:buFont typeface="Arial" pitchFamily="34" charset="0"/>
              <a:buChar char="•"/>
              <a:tabLst/>
              <a:defRPr/>
            </a:pPr>
            <a:r>
              <a:rPr kumimoji="0" lang="en-US" sz="1900" b="0" i="0" u="none" strike="noStrike" kern="1200" cap="none" spc="0" normalizeH="0" baseline="0" noProof="0" dirty="0">
                <a:ln>
                  <a:noFill/>
                </a:ln>
                <a:solidFill>
                  <a:srgbClr val="DFE6D0"/>
                </a:solidFill>
                <a:effectLst/>
                <a:uLnTx/>
                <a:uFillTx/>
                <a:latin typeface="Tw Cen MT"/>
                <a:ea typeface="+mn-ea"/>
                <a:cs typeface="+mn-cs"/>
              </a:rPr>
              <a:t>Germany (</a:t>
            </a:r>
            <a:r>
              <a:rPr kumimoji="0" lang="en-US" sz="1900" b="0" i="0" u="none" strike="noStrike" kern="1200" cap="none" spc="0" normalizeH="0" baseline="0" noProof="0" dirty="0" err="1">
                <a:ln>
                  <a:noFill/>
                </a:ln>
                <a:solidFill>
                  <a:srgbClr val="DFE6D0"/>
                </a:solidFill>
                <a:effectLst/>
                <a:uLnTx/>
                <a:uFillTx/>
                <a:latin typeface="Tw Cen MT"/>
                <a:ea typeface="+mn-ea"/>
                <a:cs typeface="+mn-cs"/>
              </a:rPr>
              <a:t>Schwarzenthal</a:t>
            </a:r>
            <a:r>
              <a:rPr kumimoji="0" lang="en-US" sz="1900" b="0" i="0" u="none" strike="noStrike" kern="1200" cap="none" spc="0" normalizeH="0" baseline="0" noProof="0" dirty="0">
                <a:ln>
                  <a:noFill/>
                </a:ln>
                <a:solidFill>
                  <a:srgbClr val="DFE6D0"/>
                </a:solidFill>
                <a:effectLst/>
                <a:uLnTx/>
                <a:uFillTx/>
                <a:latin typeface="Tw Cen MT"/>
                <a:ea typeface="+mn-ea"/>
                <a:cs typeface="+mn-cs"/>
              </a:rPr>
              <a:t> et al., 2022; </a:t>
            </a:r>
          </a:p>
          <a:p>
            <a:pPr marL="0" marR="0" lvl="0" indent="0" algn="l" defTabSz="914400" rtl="0" eaLnBrk="1" fontAlgn="auto" latinLnBrk="0" hangingPunct="1">
              <a:lnSpc>
                <a:spcPct val="100000"/>
              </a:lnSpc>
              <a:spcBef>
                <a:spcPct val="20000"/>
              </a:spcBef>
              <a:spcAft>
                <a:spcPts val="0"/>
              </a:spcAft>
              <a:buClr>
                <a:srgbClr val="759AA5">
                  <a:lumMod val="60000"/>
                  <a:lumOff val="40000"/>
                </a:srgbClr>
              </a:buClr>
              <a:buSzTx/>
              <a:buNone/>
              <a:tabLst/>
              <a:defRPr/>
            </a:pPr>
            <a:r>
              <a:rPr kumimoji="0" lang="en-US" sz="1900" b="0" i="0" u="none" strike="noStrike" kern="1200" cap="none" spc="0" normalizeH="0" baseline="0" noProof="0" dirty="0" err="1">
                <a:ln>
                  <a:noFill/>
                </a:ln>
                <a:solidFill>
                  <a:srgbClr val="DFE6D0"/>
                </a:solidFill>
                <a:effectLst/>
                <a:uLnTx/>
                <a:uFillTx/>
                <a:latin typeface="Tw Cen MT"/>
                <a:ea typeface="+mn-ea"/>
                <a:cs typeface="+mn-cs"/>
              </a:rPr>
              <a:t>Schwarzenthal</a:t>
            </a:r>
            <a:r>
              <a:rPr kumimoji="0" lang="en-US" sz="1900" b="0" i="0" u="none" strike="noStrike" kern="1200" cap="none" spc="0" normalizeH="0" baseline="0" noProof="0" dirty="0">
                <a:ln>
                  <a:noFill/>
                </a:ln>
                <a:solidFill>
                  <a:srgbClr val="DFE6D0"/>
                </a:solidFill>
                <a:effectLst/>
                <a:uLnTx/>
                <a:uFillTx/>
                <a:latin typeface="Tw Cen MT"/>
                <a:ea typeface="+mn-ea"/>
                <a:cs typeface="+mn-cs"/>
              </a:rPr>
              <a:t> et al., in press)</a:t>
            </a:r>
            <a:endParaRPr lang="en-US" sz="1900" dirty="0"/>
          </a:p>
          <a:p>
            <a:pPr lvl="1"/>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78DB0979-68EC-B349-BD6A-53C4840708E6}" type="slidenum">
              <a:rPr lang="en-US" smtClean="0"/>
              <a:t>3</a:t>
            </a:fld>
            <a:endParaRPr lang="en-US" dirty="0"/>
          </a:p>
        </p:txBody>
      </p:sp>
      <p:pic>
        <p:nvPicPr>
          <p:cNvPr id="5" name="Picture 4"/>
          <p:cNvPicPr>
            <a:picLocks noChangeAspect="1"/>
          </p:cNvPicPr>
          <p:nvPr/>
        </p:nvPicPr>
        <p:blipFill>
          <a:blip r:embed="rId2"/>
          <a:stretch>
            <a:fillRect/>
          </a:stretch>
        </p:blipFill>
        <p:spPr>
          <a:xfrm>
            <a:off x="4719174" y="4220892"/>
            <a:ext cx="3967626" cy="2390750"/>
          </a:xfrm>
          <a:prstGeom prst="rect">
            <a:avLst/>
          </a:prstGeom>
        </p:spPr>
      </p:pic>
    </p:spTree>
    <p:extLst>
      <p:ext uri="{BB962C8B-B14F-4D97-AF65-F5344CB8AC3E}">
        <p14:creationId xmlns:p14="http://schemas.microsoft.com/office/powerpoint/2010/main" val="307604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FCECD-F75C-2888-53DB-D182FFF1EB5D}"/>
              </a:ext>
            </a:extLst>
          </p:cNvPr>
          <p:cNvSpPr>
            <a:spLocks noGrp="1"/>
          </p:cNvSpPr>
          <p:nvPr>
            <p:ph type="title"/>
          </p:nvPr>
        </p:nvSpPr>
        <p:spPr>
          <a:xfrm>
            <a:off x="457200" y="274638"/>
            <a:ext cx="8229600" cy="792162"/>
          </a:xfrm>
        </p:spPr>
        <p:txBody>
          <a:bodyPr/>
          <a:lstStyle/>
          <a:p>
            <a:pPr algn="ctr"/>
            <a:r>
              <a:rPr lang="en-US" dirty="0"/>
              <a:t>Previous CC - Career Research</a:t>
            </a:r>
          </a:p>
        </p:txBody>
      </p:sp>
      <p:sp>
        <p:nvSpPr>
          <p:cNvPr id="3" name="Content Placeholder 2">
            <a:extLst>
              <a:ext uri="{FF2B5EF4-FFF2-40B4-BE49-F238E27FC236}">
                <a16:creationId xmlns:a16="http://schemas.microsoft.com/office/drawing/2014/main" id="{1CF916DA-DF27-4228-1FD2-0BB11B383FA4}"/>
              </a:ext>
            </a:extLst>
          </p:cNvPr>
          <p:cNvSpPr>
            <a:spLocks noGrp="1"/>
          </p:cNvSpPr>
          <p:nvPr>
            <p:ph idx="1"/>
          </p:nvPr>
        </p:nvSpPr>
        <p:spPr>
          <a:xfrm>
            <a:off x="152400" y="1066800"/>
            <a:ext cx="8763000" cy="5245608"/>
          </a:xfrm>
        </p:spPr>
        <p:txBody>
          <a:bodyPr>
            <a:normAutofit fontScale="92500" lnSpcReduction="20000"/>
          </a:bodyPr>
          <a:lstStyle/>
          <a:p>
            <a:r>
              <a:rPr lang="en-US" dirty="0"/>
              <a:t>Among samples of youth classified as more marginalized, typically youth of color living at or near the poverty line (mostly in U.S.)</a:t>
            </a:r>
          </a:p>
          <a:p>
            <a:pPr lvl="1"/>
            <a:endParaRPr lang="en-US" dirty="0"/>
          </a:p>
          <a:p>
            <a:r>
              <a:rPr lang="en-US" dirty="0"/>
              <a:t>First study: Diemer and </a:t>
            </a:r>
            <a:r>
              <a:rPr lang="en-US" dirty="0" err="1"/>
              <a:t>Blustein</a:t>
            </a:r>
            <a:r>
              <a:rPr lang="en-US" dirty="0"/>
              <a:t> (2006): CC associated with higher levels of vocational identity and career commitment</a:t>
            </a:r>
          </a:p>
          <a:p>
            <a:r>
              <a:rPr lang="en-US" dirty="0"/>
              <a:t>Diemer and Hsieh (2008): CC predicted higher vocational expectations</a:t>
            </a:r>
          </a:p>
          <a:p>
            <a:pPr lvl="1"/>
            <a:r>
              <a:rPr lang="en-US" dirty="0"/>
              <a:t>“effect size” equal to expecting to be a bank teller instead of a garbage collector </a:t>
            </a:r>
          </a:p>
          <a:p>
            <a:endParaRPr lang="en-US" dirty="0"/>
          </a:p>
          <a:p>
            <a:r>
              <a:rPr lang="en-US" dirty="0"/>
              <a:t>Trend replicated in a number of studies:</a:t>
            </a:r>
          </a:p>
          <a:p>
            <a:r>
              <a:rPr lang="en-US" dirty="0">
                <a:effectLst/>
              </a:rPr>
              <a:t>CC -&gt; career development (e.g., Diemer et al., 2010; </a:t>
            </a:r>
            <a:r>
              <a:rPr lang="en-US" dirty="0" err="1"/>
              <a:t>Olle</a:t>
            </a:r>
            <a:r>
              <a:rPr lang="en-US" dirty="0"/>
              <a:t> &amp; Fouad, 2015; </a:t>
            </a:r>
            <a:r>
              <a:rPr lang="en-US" dirty="0">
                <a:effectLst/>
              </a:rPr>
              <a:t>Luginbuhl, McWhirter &amp; McWhirter, 2014)</a:t>
            </a:r>
          </a:p>
          <a:p>
            <a:r>
              <a:rPr lang="en-US" dirty="0">
                <a:effectLst/>
              </a:rPr>
              <a:t>CC -&gt; schooling (e.g., Cabrera et al., 2014; </a:t>
            </a:r>
            <a:r>
              <a:rPr lang="en-US" dirty="0" err="1">
                <a:effectLst/>
              </a:rPr>
              <a:t>Cammarota</a:t>
            </a:r>
            <a:r>
              <a:rPr lang="en-US" dirty="0">
                <a:effectLst/>
              </a:rPr>
              <a:t>, 2007; O’Connor, 1997; </a:t>
            </a:r>
            <a:r>
              <a:rPr lang="en-US" dirty="0" err="1">
                <a:effectLst/>
              </a:rPr>
              <a:t>Seider</a:t>
            </a:r>
            <a:r>
              <a:rPr lang="en-US" dirty="0">
                <a:effectLst/>
              </a:rPr>
              <a:t> &amp; Graves, 2020; Ramos-Zayas, 2003)</a:t>
            </a:r>
          </a:p>
          <a:p>
            <a:endParaRPr lang="en-US" dirty="0"/>
          </a:p>
          <a:p>
            <a:r>
              <a:rPr lang="en-US" dirty="0">
                <a:effectLst/>
              </a:rPr>
              <a:t>CC: component of Psychology of Working Theory (Duffy, </a:t>
            </a:r>
            <a:r>
              <a:rPr lang="en-US" dirty="0" err="1">
                <a:effectLst/>
              </a:rPr>
              <a:t>Blustein</a:t>
            </a:r>
            <a:r>
              <a:rPr lang="en-US" dirty="0"/>
              <a:t>, Diemer &amp; </a:t>
            </a:r>
            <a:r>
              <a:rPr lang="en-US" dirty="0" err="1"/>
              <a:t>Autin</a:t>
            </a:r>
            <a:r>
              <a:rPr lang="en-US" dirty="0"/>
              <a:t>, 2016)</a:t>
            </a:r>
            <a:endParaRPr lang="en-US" dirty="0">
              <a:effectLst/>
            </a:endParaRPr>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7375C8A-9DE9-2E26-A9EC-89C1ED4F9386}"/>
              </a:ext>
            </a:extLst>
          </p:cNvPr>
          <p:cNvSpPr>
            <a:spLocks noGrp="1"/>
          </p:cNvSpPr>
          <p:nvPr>
            <p:ph type="sldNum" sz="quarter" idx="12"/>
          </p:nvPr>
        </p:nvSpPr>
        <p:spPr/>
        <p:txBody>
          <a:bodyPr/>
          <a:lstStyle/>
          <a:p>
            <a:fld id="{F53D25CD-D9E2-4489-9E0B-F82671DD5676}" type="slidenum">
              <a:rPr lang="en-US" smtClean="0"/>
              <a:pPr/>
              <a:t>4</a:t>
            </a:fld>
            <a:endParaRPr lang="en-US"/>
          </a:p>
        </p:txBody>
      </p:sp>
    </p:spTree>
    <p:extLst>
      <p:ext uri="{BB962C8B-B14F-4D97-AF65-F5344CB8AC3E}">
        <p14:creationId xmlns:p14="http://schemas.microsoft.com/office/powerpoint/2010/main" val="5197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393"/>
            <a:ext cx="8229600" cy="640644"/>
          </a:xfrm>
        </p:spPr>
        <p:txBody>
          <a:bodyPr>
            <a:normAutofit fontScale="90000"/>
          </a:bodyPr>
          <a:lstStyle/>
          <a:p>
            <a:pPr algn="ctr"/>
            <a:r>
              <a:rPr lang="en-US" sz="4000" dirty="0"/>
              <a:t>Theoretical Explanation</a:t>
            </a:r>
            <a:endParaRPr lang="en-US" dirty="0"/>
          </a:p>
        </p:txBody>
      </p:sp>
      <p:sp>
        <p:nvSpPr>
          <p:cNvPr id="3" name="Content Placeholder 2"/>
          <p:cNvSpPr>
            <a:spLocks noGrp="1"/>
          </p:cNvSpPr>
          <p:nvPr>
            <p:ph idx="1"/>
          </p:nvPr>
        </p:nvSpPr>
        <p:spPr>
          <a:xfrm>
            <a:off x="106680" y="808037"/>
            <a:ext cx="8930640" cy="5686933"/>
          </a:xfrm>
        </p:spPr>
        <p:txBody>
          <a:bodyPr>
            <a:noAutofit/>
          </a:bodyPr>
          <a:lstStyle/>
          <a:p>
            <a:r>
              <a:rPr lang="en-US" dirty="0"/>
              <a:t>CC believed to help people who are marginalized to negotiate and challenge structural constraints, fostering ability to achieve goals (Christens et al., 2016; Freire, 1973)</a:t>
            </a:r>
          </a:p>
          <a:p>
            <a:endParaRPr lang="en-US" sz="1800" dirty="0"/>
          </a:p>
          <a:p>
            <a:r>
              <a:rPr lang="en-US" sz="2000" dirty="0"/>
              <a:t>For urban-residing Puerto Rican youth, “a politicized understanding of power, inequality and historical processes…actually involves the most disengaged students in a  process of critical consciousness that can serve as a catalyst for entry into more mainstream mobility routes” (p. 88-89, Ramos-Zayas 2003).</a:t>
            </a:r>
          </a:p>
          <a:p>
            <a:pPr marL="0" indent="0">
              <a:buNone/>
            </a:pPr>
            <a:endParaRPr lang="en-US" sz="2000" dirty="0"/>
          </a:p>
        </p:txBody>
      </p:sp>
      <p:sp>
        <p:nvSpPr>
          <p:cNvPr id="4" name="Slide Number Placeholder 3"/>
          <p:cNvSpPr>
            <a:spLocks noGrp="1"/>
          </p:cNvSpPr>
          <p:nvPr>
            <p:ph type="sldNum" sz="quarter" idx="12"/>
          </p:nvPr>
        </p:nvSpPr>
        <p:spPr/>
        <p:txBody>
          <a:bodyPr/>
          <a:lstStyle/>
          <a:p>
            <a:fld id="{19D93A7D-DCF4-4323-866F-23076CA70154}" type="slidenum">
              <a:rPr lang="en-US" smtClean="0"/>
              <a:pPr/>
              <a:t>5</a:t>
            </a:fld>
            <a:endParaRPr lang="en-US" dirty="0"/>
          </a:p>
        </p:txBody>
      </p:sp>
    </p:spTree>
    <p:extLst>
      <p:ext uri="{BB962C8B-B14F-4D97-AF65-F5344CB8AC3E}">
        <p14:creationId xmlns:p14="http://schemas.microsoft.com/office/powerpoint/2010/main" val="1430866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FBB93-B5C9-403C-ADFE-7619F236FE80}"/>
              </a:ext>
            </a:extLst>
          </p:cNvPr>
          <p:cNvSpPr>
            <a:spLocks noGrp="1"/>
          </p:cNvSpPr>
          <p:nvPr>
            <p:ph type="title"/>
          </p:nvPr>
        </p:nvSpPr>
        <p:spPr>
          <a:xfrm>
            <a:off x="546760" y="304800"/>
            <a:ext cx="8229600" cy="868362"/>
          </a:xfrm>
        </p:spPr>
        <p:txBody>
          <a:bodyPr/>
          <a:lstStyle/>
          <a:p>
            <a:pPr algn="ctr"/>
            <a:r>
              <a:rPr lang="en-US" dirty="0"/>
              <a:t>Empirical Example</a:t>
            </a:r>
          </a:p>
        </p:txBody>
      </p:sp>
      <p:pic>
        <p:nvPicPr>
          <p:cNvPr id="6" name="Content Placeholder 5">
            <a:extLst>
              <a:ext uri="{FF2B5EF4-FFF2-40B4-BE49-F238E27FC236}">
                <a16:creationId xmlns:a16="http://schemas.microsoft.com/office/drawing/2014/main" id="{3EB3C27C-CA99-4A85-8D31-AE633F236CF0}"/>
              </a:ext>
            </a:extLst>
          </p:cNvPr>
          <p:cNvPicPr>
            <a:picLocks noGrp="1" noChangeAspect="1"/>
          </p:cNvPicPr>
          <p:nvPr>
            <p:ph idx="1"/>
          </p:nvPr>
        </p:nvPicPr>
        <p:blipFill rotWithShape="1">
          <a:blip r:embed="rId3"/>
          <a:srcRect t="6511" r="2778" b="3120"/>
          <a:stretch/>
        </p:blipFill>
        <p:spPr>
          <a:xfrm>
            <a:off x="571500" y="1314203"/>
            <a:ext cx="8001000" cy="2114797"/>
          </a:xfrm>
        </p:spPr>
      </p:pic>
      <p:sp>
        <p:nvSpPr>
          <p:cNvPr id="4" name="Slide Number Placeholder 3">
            <a:extLst>
              <a:ext uri="{FF2B5EF4-FFF2-40B4-BE49-F238E27FC236}">
                <a16:creationId xmlns:a16="http://schemas.microsoft.com/office/drawing/2014/main" id="{25E63F27-9F0C-4829-B305-63A2BE5ED979}"/>
              </a:ext>
            </a:extLst>
          </p:cNvPr>
          <p:cNvSpPr>
            <a:spLocks noGrp="1"/>
          </p:cNvSpPr>
          <p:nvPr>
            <p:ph type="sldNum" sz="quarter" idx="12"/>
          </p:nvPr>
        </p:nvSpPr>
        <p:spPr/>
        <p:txBody>
          <a:bodyPr/>
          <a:lstStyle/>
          <a:p>
            <a:fld id="{F53D25CD-D9E2-4489-9E0B-F82671DD5676}" type="slidenum">
              <a:rPr lang="en-US" smtClean="0"/>
              <a:pPr/>
              <a:t>6</a:t>
            </a:fld>
            <a:endParaRPr lang="en-US" dirty="0"/>
          </a:p>
        </p:txBody>
      </p:sp>
      <p:pic>
        <p:nvPicPr>
          <p:cNvPr id="13" name="Picture 12">
            <a:extLst>
              <a:ext uri="{FF2B5EF4-FFF2-40B4-BE49-F238E27FC236}">
                <a16:creationId xmlns:a16="http://schemas.microsoft.com/office/drawing/2014/main" id="{BD02E120-FFF1-472D-A2EF-76EA0CA228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3613899"/>
            <a:ext cx="2066925" cy="2438400"/>
          </a:xfrm>
          <a:prstGeom prst="rect">
            <a:avLst/>
          </a:prstGeom>
        </p:spPr>
      </p:pic>
      <p:pic>
        <p:nvPicPr>
          <p:cNvPr id="15" name="Picture 14">
            <a:extLst>
              <a:ext uri="{FF2B5EF4-FFF2-40B4-BE49-F238E27FC236}">
                <a16:creationId xmlns:a16="http://schemas.microsoft.com/office/drawing/2014/main" id="{0FAE6813-9459-48AC-ABDC-E8583519E2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6900" y="3613899"/>
            <a:ext cx="1943100" cy="2438400"/>
          </a:xfrm>
          <a:prstGeom prst="rect">
            <a:avLst/>
          </a:prstGeom>
        </p:spPr>
      </p:pic>
      <p:sp>
        <p:nvSpPr>
          <p:cNvPr id="16" name="TextBox 15">
            <a:extLst>
              <a:ext uri="{FF2B5EF4-FFF2-40B4-BE49-F238E27FC236}">
                <a16:creationId xmlns:a16="http://schemas.microsoft.com/office/drawing/2014/main" id="{ABABBF3A-6F75-4183-8C60-AE20E032242E}"/>
              </a:ext>
            </a:extLst>
          </p:cNvPr>
          <p:cNvSpPr txBox="1"/>
          <p:nvPr/>
        </p:nvSpPr>
        <p:spPr>
          <a:xfrm>
            <a:off x="5046024" y="6308201"/>
            <a:ext cx="3204852" cy="369332"/>
          </a:xfrm>
          <a:prstGeom prst="rect">
            <a:avLst/>
          </a:prstGeom>
          <a:noFill/>
        </p:spPr>
        <p:txBody>
          <a:bodyPr wrap="none" rtlCol="0">
            <a:spAutoFit/>
          </a:bodyPr>
          <a:lstStyle/>
          <a:p>
            <a:r>
              <a:rPr lang="en-US" dirty="0"/>
              <a:t>Dr. </a:t>
            </a:r>
            <a:r>
              <a:rPr lang="en-US" dirty="0" err="1"/>
              <a:t>Ba</a:t>
            </a:r>
            <a:r>
              <a:rPr lang="en-US" dirty="0" err="1">
                <a:latin typeface="Times New Roman" panose="02020603050405020304" pitchFamily="18" charset="0"/>
                <a:cs typeface="Times New Roman" panose="02020603050405020304" pitchFamily="18" charset="0"/>
              </a:rPr>
              <a:t>ñ</a:t>
            </a:r>
            <a:r>
              <a:rPr lang="en-US" dirty="0" err="1"/>
              <a:t>ales</a:t>
            </a:r>
            <a:r>
              <a:rPr lang="en-US" dirty="0"/>
              <a:t> now Asst Prof @ UIC</a:t>
            </a:r>
          </a:p>
        </p:txBody>
      </p:sp>
    </p:spTree>
    <p:extLst>
      <p:ext uri="{BB962C8B-B14F-4D97-AF65-F5344CB8AC3E}">
        <p14:creationId xmlns:p14="http://schemas.microsoft.com/office/powerpoint/2010/main" val="70626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pPr algn="ctr"/>
            <a:r>
              <a:rPr lang="en-US" dirty="0"/>
              <a:t>Study Motivation</a:t>
            </a:r>
          </a:p>
        </p:txBody>
      </p:sp>
      <p:sp>
        <p:nvSpPr>
          <p:cNvPr id="3" name="Content Placeholder 2"/>
          <p:cNvSpPr>
            <a:spLocks noGrp="1"/>
          </p:cNvSpPr>
          <p:nvPr>
            <p:ph idx="1"/>
          </p:nvPr>
        </p:nvSpPr>
        <p:spPr>
          <a:xfrm>
            <a:off x="152400" y="1066800"/>
            <a:ext cx="8839200" cy="5516562"/>
          </a:xfrm>
        </p:spPr>
        <p:txBody>
          <a:bodyPr>
            <a:normAutofit/>
          </a:bodyPr>
          <a:lstStyle/>
          <a:p>
            <a:r>
              <a:rPr lang="en-US" sz="2400" dirty="0">
                <a:effectLst/>
              </a:rPr>
              <a:t>Youths’ thinking about &amp; planning for a future career is all well &amp; good -&gt; what role does CC play in adult occupational attainment?</a:t>
            </a:r>
          </a:p>
          <a:p>
            <a:pPr lvl="1"/>
            <a:r>
              <a:rPr lang="en-US" dirty="0">
                <a:effectLst/>
              </a:rPr>
              <a:t>Diemer (2009): SEM applied to three-wave panel longitudinal study, 10 years</a:t>
            </a:r>
          </a:p>
          <a:p>
            <a:pPr lvl="1"/>
            <a:r>
              <a:rPr lang="en-US" dirty="0">
                <a:effectLst/>
              </a:rPr>
              <a:t>CC in high school predicted attainment of higher-paying/higher-status occupations at age 24, among more marginalized youth (</a:t>
            </a:r>
            <a:r>
              <a:rPr lang="en-US" i="1" dirty="0">
                <a:effectLst/>
              </a:rPr>
              <a:t>N</a:t>
            </a:r>
            <a:r>
              <a:rPr lang="en-US" dirty="0">
                <a:effectLst/>
              </a:rPr>
              <a:t> = 1,052)</a:t>
            </a:r>
          </a:p>
          <a:p>
            <a:pPr lvl="2"/>
            <a:r>
              <a:rPr lang="en-US" dirty="0">
                <a:effectLst/>
              </a:rPr>
              <a:t>Lagged GPA control variable; stronger effect size estimates for women</a:t>
            </a:r>
          </a:p>
          <a:p>
            <a:endParaRPr lang="en-US" dirty="0"/>
          </a:p>
          <a:p>
            <a:r>
              <a:rPr lang="en-US" sz="2400" dirty="0">
                <a:effectLst/>
              </a:rPr>
              <a:t>Need to replicate this important CC-&gt; career outcomes linkage</a:t>
            </a:r>
          </a:p>
        </p:txBody>
      </p:sp>
      <p:sp>
        <p:nvSpPr>
          <p:cNvPr id="4" name="Slide Number Placeholder 3">
            <a:extLst>
              <a:ext uri="{FF2B5EF4-FFF2-40B4-BE49-F238E27FC236}">
                <a16:creationId xmlns:a16="http://schemas.microsoft.com/office/drawing/2014/main" id="{DEA925C4-E6CA-4022-BCD6-5065B11BAFB7}"/>
              </a:ext>
            </a:extLst>
          </p:cNvPr>
          <p:cNvSpPr>
            <a:spLocks noGrp="1"/>
          </p:cNvSpPr>
          <p:nvPr>
            <p:ph type="sldNum" sz="quarter" idx="12"/>
          </p:nvPr>
        </p:nvSpPr>
        <p:spPr/>
        <p:txBody>
          <a:bodyPr/>
          <a:lstStyle/>
          <a:p>
            <a:fld id="{F53D25CD-D9E2-4489-9E0B-F82671DD5676}" type="slidenum">
              <a:rPr lang="en-US" smtClean="0"/>
              <a:pPr/>
              <a:t>7</a:t>
            </a:fld>
            <a:endParaRPr lang="en-US"/>
          </a:p>
        </p:txBody>
      </p:sp>
    </p:spTree>
    <p:extLst>
      <p:ext uri="{BB962C8B-B14F-4D97-AF65-F5344CB8AC3E}">
        <p14:creationId xmlns:p14="http://schemas.microsoft.com/office/powerpoint/2010/main" val="3630438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33400"/>
          </a:xfrm>
        </p:spPr>
        <p:txBody>
          <a:bodyPr/>
          <a:lstStyle/>
          <a:p>
            <a:pPr algn="ctr"/>
            <a:r>
              <a:rPr lang="en-US" sz="2000" dirty="0">
                <a:effectLst/>
              </a:rPr>
              <a:t>Prior work: Diemer (2009) full model</a:t>
            </a:r>
          </a:p>
        </p:txBody>
      </p:sp>
      <p:sp>
        <p:nvSpPr>
          <p:cNvPr id="3" name="Slide Number Placeholder 2"/>
          <p:cNvSpPr>
            <a:spLocks noGrp="1"/>
          </p:cNvSpPr>
          <p:nvPr>
            <p:ph type="sldNum" sz="quarter" idx="12"/>
          </p:nvPr>
        </p:nvSpPr>
        <p:spPr/>
        <p:txBody>
          <a:bodyPr/>
          <a:lstStyle/>
          <a:p>
            <a:fld id="{4DC7920B-429A-4455-9273-B2DD8C32AC6E}" type="slidenum">
              <a:rPr lang="en-US" smtClean="0"/>
              <a:pPr/>
              <a:t>8</a:t>
            </a:fld>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9144000" cy="617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9139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2456" cy="786926"/>
          </a:xfrm>
        </p:spPr>
        <p:txBody>
          <a:bodyPr/>
          <a:lstStyle/>
          <a:p>
            <a:pPr algn="ctr"/>
            <a:r>
              <a:rPr lang="en-US" dirty="0"/>
              <a:t>Sample</a:t>
            </a:r>
          </a:p>
        </p:txBody>
      </p:sp>
      <p:sp>
        <p:nvSpPr>
          <p:cNvPr id="3" name="Content Placeholder 2"/>
          <p:cNvSpPr>
            <a:spLocks noGrp="1"/>
          </p:cNvSpPr>
          <p:nvPr>
            <p:ph idx="1"/>
          </p:nvPr>
        </p:nvSpPr>
        <p:spPr>
          <a:xfrm>
            <a:off x="304800" y="1091726"/>
            <a:ext cx="8657469" cy="5613874"/>
          </a:xfrm>
        </p:spPr>
        <p:txBody>
          <a:bodyPr>
            <a:normAutofit/>
          </a:bodyPr>
          <a:lstStyle/>
          <a:p>
            <a:r>
              <a:rPr lang="en-US" sz="2800" dirty="0"/>
              <a:t>MADICS l</a:t>
            </a:r>
            <a:r>
              <a:rPr lang="en-US" sz="2400" dirty="0"/>
              <a:t>ongitudinal data collection</a:t>
            </a:r>
          </a:p>
          <a:p>
            <a:pPr lvl="1"/>
            <a:r>
              <a:rPr lang="en-US" sz="2400" dirty="0"/>
              <a:t>1,482 7</a:t>
            </a:r>
            <a:r>
              <a:rPr lang="en-US" sz="2400" baseline="30000" dirty="0"/>
              <a:t>th</a:t>
            </a:r>
            <a:r>
              <a:rPr lang="en-US" sz="2400" dirty="0"/>
              <a:t> graders &amp; 7 waves of measurement</a:t>
            </a:r>
          </a:p>
          <a:p>
            <a:pPr lvl="1"/>
            <a:r>
              <a:rPr lang="en-US" sz="2400" dirty="0"/>
              <a:t>Designed to examine Black/African American and White families of comparable SES</a:t>
            </a:r>
          </a:p>
          <a:p>
            <a:endParaRPr lang="en-US" sz="2800" dirty="0"/>
          </a:p>
          <a:p>
            <a:r>
              <a:rPr lang="en-US" sz="2800" dirty="0"/>
              <a:t>Analytic sample of interest</a:t>
            </a:r>
          </a:p>
          <a:p>
            <a:pPr lvl="1"/>
            <a:r>
              <a:rPr lang="en-US" sz="2400" dirty="0"/>
              <a:t>Self-identified Black/African American respondents</a:t>
            </a:r>
          </a:p>
          <a:p>
            <a:pPr lvl="1"/>
            <a:r>
              <a:rPr lang="en-US" sz="2400" dirty="0"/>
              <a:t>Intentionally filtered to lower rungs of SES distribution (using parental education)</a:t>
            </a:r>
          </a:p>
          <a:p>
            <a:pPr lvl="1"/>
            <a:r>
              <a:rPr lang="en-US" sz="2400" i="1" dirty="0"/>
              <a:t>N = </a:t>
            </a:r>
            <a:r>
              <a:rPr lang="en-US" sz="2400" dirty="0"/>
              <a:t>261</a:t>
            </a:r>
          </a:p>
          <a:p>
            <a:pPr lvl="1"/>
            <a:r>
              <a:rPr lang="en-US" sz="2400" dirty="0"/>
              <a:t>Male: </a:t>
            </a:r>
            <a:r>
              <a:rPr lang="en-US" sz="2400" i="1" dirty="0"/>
              <a:t>n</a:t>
            </a:r>
            <a:r>
              <a:rPr lang="en-US" sz="2400" dirty="0"/>
              <a:t> = 150 (57.5%) / Female: </a:t>
            </a:r>
            <a:r>
              <a:rPr lang="en-US" sz="2400" i="1" dirty="0"/>
              <a:t>n</a:t>
            </a:r>
            <a:r>
              <a:rPr lang="en-US" sz="2400" dirty="0"/>
              <a:t> = 111 (42.5%)</a:t>
            </a:r>
          </a:p>
          <a:p>
            <a:pPr lvl="2"/>
            <a:r>
              <a:rPr lang="en-US" sz="1600" i="1" dirty="0"/>
              <a:t>Non-binary categories not provided in MADICS</a:t>
            </a:r>
          </a:p>
        </p:txBody>
      </p:sp>
      <p:sp>
        <p:nvSpPr>
          <p:cNvPr id="4" name="Slide Number Placeholder 3">
            <a:extLst>
              <a:ext uri="{FF2B5EF4-FFF2-40B4-BE49-F238E27FC236}">
                <a16:creationId xmlns:a16="http://schemas.microsoft.com/office/drawing/2014/main" id="{A1A4BC3A-4E9D-442E-B728-8A0652462DE6}"/>
              </a:ext>
            </a:extLst>
          </p:cNvPr>
          <p:cNvSpPr>
            <a:spLocks noGrp="1"/>
          </p:cNvSpPr>
          <p:nvPr>
            <p:ph type="sldNum" sz="quarter" idx="12"/>
          </p:nvPr>
        </p:nvSpPr>
        <p:spPr/>
        <p:txBody>
          <a:bodyPr/>
          <a:lstStyle/>
          <a:p>
            <a:fld id="{F53D25CD-D9E2-4489-9E0B-F82671DD5676}" type="slidenum">
              <a:rPr lang="en-US" smtClean="0"/>
              <a:pPr/>
              <a:t>9</a:t>
            </a:fld>
            <a:endParaRPr lang="en-US"/>
          </a:p>
        </p:txBody>
      </p:sp>
    </p:spTree>
    <p:extLst>
      <p:ext uri="{BB962C8B-B14F-4D97-AF65-F5344CB8AC3E}">
        <p14:creationId xmlns:p14="http://schemas.microsoft.com/office/powerpoint/2010/main" val="213743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1034143" y="2087335"/>
            <a:ext cx="1577340" cy="729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Wave 4</a:t>
            </a:r>
          </a:p>
          <a:p>
            <a:pPr algn="ctr"/>
            <a:r>
              <a:rPr lang="en-US" sz="1350" dirty="0"/>
              <a:t>11</a:t>
            </a:r>
            <a:r>
              <a:rPr lang="en-US" sz="1350" baseline="30000" dirty="0"/>
              <a:t>th</a:t>
            </a:r>
            <a:r>
              <a:rPr lang="en-US" sz="1350" dirty="0"/>
              <a:t> Grade</a:t>
            </a:r>
          </a:p>
          <a:p>
            <a:pPr algn="ctr"/>
            <a:r>
              <a:rPr lang="en-US" sz="1350" dirty="0"/>
              <a:t>(~17 yrs old)</a:t>
            </a:r>
          </a:p>
        </p:txBody>
      </p:sp>
      <p:sp>
        <p:nvSpPr>
          <p:cNvPr id="5" name="Rectangle: Rounded Corners 4"/>
          <p:cNvSpPr/>
          <p:nvPr/>
        </p:nvSpPr>
        <p:spPr>
          <a:xfrm>
            <a:off x="2827646" y="2087335"/>
            <a:ext cx="1577340" cy="729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Wave 5</a:t>
            </a:r>
          </a:p>
          <a:p>
            <a:pPr algn="ctr"/>
            <a:r>
              <a:rPr lang="en-US" sz="1350" dirty="0"/>
              <a:t>1 year post HS</a:t>
            </a:r>
          </a:p>
          <a:p>
            <a:pPr algn="ctr"/>
            <a:r>
              <a:rPr lang="en-US" sz="1350" dirty="0"/>
              <a:t>(~19 yrs old)</a:t>
            </a:r>
          </a:p>
        </p:txBody>
      </p:sp>
      <p:sp>
        <p:nvSpPr>
          <p:cNvPr id="6" name="Rectangle: Rounded Corners 5"/>
          <p:cNvSpPr/>
          <p:nvPr/>
        </p:nvSpPr>
        <p:spPr>
          <a:xfrm>
            <a:off x="4599382" y="2087335"/>
            <a:ext cx="1577340" cy="729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Wave 6</a:t>
            </a:r>
          </a:p>
          <a:p>
            <a:pPr algn="ctr"/>
            <a:r>
              <a:rPr lang="en-US" sz="1350" dirty="0"/>
              <a:t>3 years post HS</a:t>
            </a:r>
          </a:p>
          <a:p>
            <a:pPr algn="ctr"/>
            <a:r>
              <a:rPr lang="en-US" sz="1350" dirty="0"/>
              <a:t>(~21 yrs old)</a:t>
            </a:r>
          </a:p>
        </p:txBody>
      </p:sp>
      <p:sp>
        <p:nvSpPr>
          <p:cNvPr id="7" name="Rectangle: Rounded Corners 6"/>
          <p:cNvSpPr/>
          <p:nvPr/>
        </p:nvSpPr>
        <p:spPr>
          <a:xfrm>
            <a:off x="6327576" y="2087335"/>
            <a:ext cx="1575452" cy="729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Wave 7</a:t>
            </a:r>
          </a:p>
          <a:p>
            <a:pPr algn="ctr"/>
            <a:r>
              <a:rPr lang="en-US" sz="1350" dirty="0"/>
              <a:t>11 years post HS</a:t>
            </a:r>
          </a:p>
          <a:p>
            <a:pPr algn="ctr"/>
            <a:r>
              <a:rPr lang="en-US" sz="1350" dirty="0"/>
              <a:t>(~29 yrs old)</a:t>
            </a:r>
          </a:p>
        </p:txBody>
      </p:sp>
      <p:sp>
        <p:nvSpPr>
          <p:cNvPr id="8" name="TextBox 7"/>
          <p:cNvSpPr txBox="1"/>
          <p:nvPr/>
        </p:nvSpPr>
        <p:spPr>
          <a:xfrm>
            <a:off x="1034143" y="3035011"/>
            <a:ext cx="5142579" cy="300082"/>
          </a:xfrm>
          <a:prstGeom prst="rect">
            <a:avLst/>
          </a:prstGeom>
          <a:noFill/>
          <a:ln>
            <a:solidFill>
              <a:schemeClr val="accent1">
                <a:shade val="50000"/>
              </a:schemeClr>
            </a:solidFill>
          </a:ln>
        </p:spPr>
        <p:txBody>
          <a:bodyPr wrap="square" rtlCol="0">
            <a:spAutoFit/>
          </a:bodyPr>
          <a:lstStyle/>
          <a:p>
            <a:pPr algn="ctr"/>
            <a:r>
              <a:rPr lang="en-US" sz="1350" dirty="0"/>
              <a:t>Career Expectancies</a:t>
            </a:r>
          </a:p>
        </p:txBody>
      </p:sp>
      <p:sp>
        <p:nvSpPr>
          <p:cNvPr id="10" name="TextBox 9"/>
          <p:cNvSpPr txBox="1"/>
          <p:nvPr/>
        </p:nvSpPr>
        <p:spPr>
          <a:xfrm>
            <a:off x="2871188" y="3530342"/>
            <a:ext cx="3305534" cy="300082"/>
          </a:xfrm>
          <a:prstGeom prst="rect">
            <a:avLst/>
          </a:prstGeom>
          <a:noFill/>
          <a:ln>
            <a:solidFill>
              <a:schemeClr val="accent1">
                <a:shade val="50000"/>
              </a:schemeClr>
            </a:solidFill>
          </a:ln>
        </p:spPr>
        <p:txBody>
          <a:bodyPr wrap="square" rtlCol="0">
            <a:spAutoFit/>
          </a:bodyPr>
          <a:lstStyle/>
          <a:p>
            <a:pPr algn="ctr"/>
            <a:r>
              <a:rPr lang="en-US" sz="1350" dirty="0"/>
              <a:t>Critical Action</a:t>
            </a:r>
          </a:p>
        </p:txBody>
      </p:sp>
      <p:sp>
        <p:nvSpPr>
          <p:cNvPr id="11" name="TextBox 10"/>
          <p:cNvSpPr txBox="1"/>
          <p:nvPr/>
        </p:nvSpPr>
        <p:spPr>
          <a:xfrm>
            <a:off x="6327576" y="4025674"/>
            <a:ext cx="1575452" cy="507831"/>
          </a:xfrm>
          <a:prstGeom prst="rect">
            <a:avLst/>
          </a:prstGeom>
          <a:noFill/>
          <a:ln>
            <a:solidFill>
              <a:schemeClr val="accent1">
                <a:shade val="50000"/>
              </a:schemeClr>
            </a:solidFill>
          </a:ln>
        </p:spPr>
        <p:txBody>
          <a:bodyPr wrap="square" rtlCol="0">
            <a:spAutoFit/>
          </a:bodyPr>
          <a:lstStyle/>
          <a:p>
            <a:pPr algn="ctr"/>
            <a:r>
              <a:rPr lang="en-US" sz="1350" dirty="0"/>
              <a:t>Occupational Attainment</a:t>
            </a:r>
          </a:p>
        </p:txBody>
      </p:sp>
      <p:sp>
        <p:nvSpPr>
          <p:cNvPr id="2" name="Title 1">
            <a:extLst>
              <a:ext uri="{FF2B5EF4-FFF2-40B4-BE49-F238E27FC236}">
                <a16:creationId xmlns:a16="http://schemas.microsoft.com/office/drawing/2014/main" id="{21E4770D-D660-4973-A0BE-9A8D31E51AFA}"/>
              </a:ext>
            </a:extLst>
          </p:cNvPr>
          <p:cNvSpPr>
            <a:spLocks noGrp="1"/>
          </p:cNvSpPr>
          <p:nvPr>
            <p:ph type="title"/>
          </p:nvPr>
        </p:nvSpPr>
        <p:spPr>
          <a:xfrm>
            <a:off x="457200" y="274638"/>
            <a:ext cx="8229600" cy="868362"/>
          </a:xfrm>
        </p:spPr>
        <p:txBody>
          <a:bodyPr/>
          <a:lstStyle/>
          <a:p>
            <a:pPr algn="ctr"/>
            <a:r>
              <a:rPr lang="en-US" dirty="0"/>
              <a:t>MADICS Overview</a:t>
            </a:r>
          </a:p>
        </p:txBody>
      </p:sp>
      <p:sp>
        <p:nvSpPr>
          <p:cNvPr id="3" name="Slide Number Placeholder 2">
            <a:extLst>
              <a:ext uri="{FF2B5EF4-FFF2-40B4-BE49-F238E27FC236}">
                <a16:creationId xmlns:a16="http://schemas.microsoft.com/office/drawing/2014/main" id="{309810C7-B576-4FF2-8A9C-D5FC6453DE73}"/>
              </a:ext>
            </a:extLst>
          </p:cNvPr>
          <p:cNvSpPr>
            <a:spLocks noGrp="1"/>
          </p:cNvSpPr>
          <p:nvPr>
            <p:ph type="sldNum" sz="quarter" idx="12"/>
          </p:nvPr>
        </p:nvSpPr>
        <p:spPr/>
        <p:txBody>
          <a:bodyPr/>
          <a:lstStyle/>
          <a:p>
            <a:fld id="{F53D25CD-D9E2-4489-9E0B-F82671DD5676}" type="slidenum">
              <a:rPr lang="en-US" smtClean="0"/>
              <a:pPr/>
              <a:t>10</a:t>
            </a:fld>
            <a:endParaRPr lang="en-US"/>
          </a:p>
        </p:txBody>
      </p:sp>
    </p:spTree>
    <p:extLst>
      <p:ext uri="{BB962C8B-B14F-4D97-AF65-F5344CB8AC3E}">
        <p14:creationId xmlns:p14="http://schemas.microsoft.com/office/powerpoint/2010/main" val="40599942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8017F-3FC7-4ABC-A124-36BB9401F12C}"/>
              </a:ext>
            </a:extLst>
          </p:cNvPr>
          <p:cNvSpPr>
            <a:spLocks noGrp="1"/>
          </p:cNvSpPr>
          <p:nvPr>
            <p:ph type="title"/>
          </p:nvPr>
        </p:nvSpPr>
        <p:spPr>
          <a:xfrm>
            <a:off x="457200" y="180467"/>
            <a:ext cx="8229600" cy="886333"/>
          </a:xfrm>
        </p:spPr>
        <p:txBody>
          <a:bodyPr>
            <a:normAutofit/>
          </a:bodyPr>
          <a:lstStyle/>
          <a:p>
            <a:pPr algn="ctr"/>
            <a:r>
              <a:rPr lang="en-US" dirty="0"/>
              <a:t>Conceptual Model</a:t>
            </a:r>
          </a:p>
        </p:txBody>
      </p:sp>
      <p:pic>
        <p:nvPicPr>
          <p:cNvPr id="6" name="Content Placeholder 5">
            <a:extLst>
              <a:ext uri="{FF2B5EF4-FFF2-40B4-BE49-F238E27FC236}">
                <a16:creationId xmlns:a16="http://schemas.microsoft.com/office/drawing/2014/main" id="{14AEA5A3-7DF0-4B37-BAF9-B60A186D00FA}"/>
              </a:ext>
            </a:extLst>
          </p:cNvPr>
          <p:cNvPicPr>
            <a:picLocks noGrp="1" noChangeAspect="1"/>
          </p:cNvPicPr>
          <p:nvPr>
            <p:ph idx="1"/>
          </p:nvPr>
        </p:nvPicPr>
        <p:blipFill rotWithShape="1">
          <a:blip r:embed="rId2">
            <a:grayscl/>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rcRect l="11111" b="16548"/>
          <a:stretch/>
        </p:blipFill>
        <p:spPr>
          <a:xfrm>
            <a:off x="914400" y="1594388"/>
            <a:ext cx="7315200" cy="3669224"/>
          </a:xfrm>
          <a:blipFill>
            <a:blip r:embed="rId4">
              <a:grayscl/>
            </a:blip>
            <a:tile tx="0" ty="0" sx="100000" sy="100000" flip="none" algn="tl"/>
          </a:blipFill>
          <a:ln>
            <a:solidFill>
              <a:schemeClr val="accent6"/>
            </a:solidFill>
          </a:ln>
        </p:spPr>
      </p:pic>
      <p:sp>
        <p:nvSpPr>
          <p:cNvPr id="4" name="Slide Number Placeholder 3">
            <a:extLst>
              <a:ext uri="{FF2B5EF4-FFF2-40B4-BE49-F238E27FC236}">
                <a16:creationId xmlns:a16="http://schemas.microsoft.com/office/drawing/2014/main" id="{84C6C21F-0FF0-4A17-B4CD-EC25FA7398F4}"/>
              </a:ext>
            </a:extLst>
          </p:cNvPr>
          <p:cNvSpPr>
            <a:spLocks noGrp="1"/>
          </p:cNvSpPr>
          <p:nvPr>
            <p:ph type="sldNum" sz="quarter" idx="12"/>
          </p:nvPr>
        </p:nvSpPr>
        <p:spPr/>
        <p:txBody>
          <a:bodyPr/>
          <a:lstStyle/>
          <a:p>
            <a:fld id="{F53D25CD-D9E2-4489-9E0B-F82671DD5676}" type="slidenum">
              <a:rPr lang="en-US" smtClean="0"/>
              <a:pPr/>
              <a:t>11</a:t>
            </a:fld>
            <a:endParaRPr lang="en-US"/>
          </a:p>
        </p:txBody>
      </p:sp>
      <p:sp>
        <p:nvSpPr>
          <p:cNvPr id="3" name="Rectangle: Rounded Corners 2">
            <a:extLst>
              <a:ext uri="{FF2B5EF4-FFF2-40B4-BE49-F238E27FC236}">
                <a16:creationId xmlns:a16="http://schemas.microsoft.com/office/drawing/2014/main" id="{701244D4-AE8F-A621-8AA2-3626D851CADF}"/>
              </a:ext>
            </a:extLst>
          </p:cNvPr>
          <p:cNvSpPr/>
          <p:nvPr/>
        </p:nvSpPr>
        <p:spPr>
          <a:xfrm>
            <a:off x="609600" y="5583064"/>
            <a:ext cx="1577340" cy="729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Wave 4</a:t>
            </a:r>
          </a:p>
          <a:p>
            <a:pPr algn="ctr"/>
            <a:r>
              <a:rPr lang="en-US" sz="1350" dirty="0"/>
              <a:t>11</a:t>
            </a:r>
            <a:r>
              <a:rPr lang="en-US" sz="1350" baseline="30000" dirty="0"/>
              <a:t>th</a:t>
            </a:r>
            <a:r>
              <a:rPr lang="en-US" sz="1350" dirty="0"/>
              <a:t> Grade</a:t>
            </a:r>
          </a:p>
          <a:p>
            <a:pPr algn="ctr"/>
            <a:r>
              <a:rPr lang="en-US" sz="1350" dirty="0"/>
              <a:t>(~17 yrs old)</a:t>
            </a:r>
          </a:p>
        </p:txBody>
      </p:sp>
      <p:sp>
        <p:nvSpPr>
          <p:cNvPr id="5" name="Rectangle: Rounded Corners 4">
            <a:extLst>
              <a:ext uri="{FF2B5EF4-FFF2-40B4-BE49-F238E27FC236}">
                <a16:creationId xmlns:a16="http://schemas.microsoft.com/office/drawing/2014/main" id="{9DA2D5C7-731E-3F51-5F1B-D683CAF9FF1A}"/>
              </a:ext>
            </a:extLst>
          </p:cNvPr>
          <p:cNvSpPr/>
          <p:nvPr/>
        </p:nvSpPr>
        <p:spPr>
          <a:xfrm>
            <a:off x="2850385" y="5583064"/>
            <a:ext cx="1577340" cy="729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Wave 5</a:t>
            </a:r>
          </a:p>
          <a:p>
            <a:pPr algn="ctr"/>
            <a:r>
              <a:rPr lang="en-US" sz="1350" dirty="0"/>
              <a:t>1 year post HS</a:t>
            </a:r>
          </a:p>
          <a:p>
            <a:pPr algn="ctr"/>
            <a:r>
              <a:rPr lang="en-US" sz="1350" dirty="0"/>
              <a:t>(~19 yrs old)</a:t>
            </a:r>
          </a:p>
        </p:txBody>
      </p:sp>
      <p:sp>
        <p:nvSpPr>
          <p:cNvPr id="7" name="Rectangle: Rounded Corners 6">
            <a:extLst>
              <a:ext uri="{FF2B5EF4-FFF2-40B4-BE49-F238E27FC236}">
                <a16:creationId xmlns:a16="http://schemas.microsoft.com/office/drawing/2014/main" id="{B6681A6B-1405-766C-1D83-CFF47BC39453}"/>
              </a:ext>
            </a:extLst>
          </p:cNvPr>
          <p:cNvSpPr/>
          <p:nvPr/>
        </p:nvSpPr>
        <p:spPr>
          <a:xfrm>
            <a:off x="4769222" y="5583064"/>
            <a:ext cx="1577340" cy="729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Wave 6</a:t>
            </a:r>
          </a:p>
          <a:p>
            <a:pPr algn="ctr"/>
            <a:r>
              <a:rPr lang="en-US" sz="1350" dirty="0"/>
              <a:t>3 years post HS</a:t>
            </a:r>
          </a:p>
          <a:p>
            <a:pPr algn="ctr"/>
            <a:r>
              <a:rPr lang="en-US" sz="1350" dirty="0"/>
              <a:t>(~21 yrs old)</a:t>
            </a:r>
          </a:p>
        </p:txBody>
      </p:sp>
      <p:sp>
        <p:nvSpPr>
          <p:cNvPr id="8" name="Rectangle: Rounded Corners 7">
            <a:extLst>
              <a:ext uri="{FF2B5EF4-FFF2-40B4-BE49-F238E27FC236}">
                <a16:creationId xmlns:a16="http://schemas.microsoft.com/office/drawing/2014/main" id="{DA898C25-96DC-3753-4F16-1DAE021F6366}"/>
              </a:ext>
            </a:extLst>
          </p:cNvPr>
          <p:cNvSpPr/>
          <p:nvPr/>
        </p:nvSpPr>
        <p:spPr>
          <a:xfrm>
            <a:off x="6562725" y="5583064"/>
            <a:ext cx="1575452" cy="729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Wave 7</a:t>
            </a:r>
          </a:p>
          <a:p>
            <a:pPr algn="ctr"/>
            <a:r>
              <a:rPr lang="en-US" sz="1350" dirty="0"/>
              <a:t>11 years post HS</a:t>
            </a:r>
          </a:p>
          <a:p>
            <a:pPr algn="ctr"/>
            <a:r>
              <a:rPr lang="en-US" sz="1350" dirty="0"/>
              <a:t>(~29 yrs old)</a:t>
            </a:r>
          </a:p>
        </p:txBody>
      </p:sp>
    </p:spTree>
    <p:extLst>
      <p:ext uri="{BB962C8B-B14F-4D97-AF65-F5344CB8AC3E}">
        <p14:creationId xmlns:p14="http://schemas.microsoft.com/office/powerpoint/2010/main" val="510568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ctr"/>
            <a:r>
              <a:rPr lang="en-US" dirty="0"/>
              <a:t>Measures</a:t>
            </a:r>
          </a:p>
        </p:txBody>
      </p:sp>
      <p:sp>
        <p:nvSpPr>
          <p:cNvPr id="3" name="Content Placeholder 2"/>
          <p:cNvSpPr>
            <a:spLocks noGrp="1"/>
          </p:cNvSpPr>
          <p:nvPr>
            <p:ph idx="1"/>
          </p:nvPr>
        </p:nvSpPr>
        <p:spPr/>
        <p:txBody>
          <a:bodyPr>
            <a:normAutofit/>
          </a:bodyPr>
          <a:lstStyle/>
          <a:p>
            <a:r>
              <a:rPr lang="en-US" dirty="0"/>
              <a:t>Career Expectancies (2 items, repeated in waves 4, 5, and 6)</a:t>
            </a:r>
          </a:p>
          <a:p>
            <a:pPr lvl="1"/>
            <a:r>
              <a:rPr lang="en-US" dirty="0"/>
              <a:t>“What kind of job would you most like to have when you are 25/30?”</a:t>
            </a:r>
          </a:p>
          <a:p>
            <a:pPr lvl="1"/>
            <a:r>
              <a:rPr lang="en-US" dirty="0"/>
              <a:t>“What kind of job do you think you will really have when you are grown up?”</a:t>
            </a:r>
          </a:p>
          <a:p>
            <a:pPr lvl="2"/>
            <a:r>
              <a:rPr lang="en-US" dirty="0"/>
              <a:t>280 nominal categories </a:t>
            </a:r>
            <a:r>
              <a:rPr lang="en-US" dirty="0">
                <a:sym typeface="Wingdings" panose="05000000000000000000" pitchFamily="2" charset="2"/>
              </a:rPr>
              <a:t> socioeconomic index of occupational prestige (Nakao &amp; </a:t>
            </a:r>
            <a:r>
              <a:rPr lang="en-US" dirty="0" err="1">
                <a:sym typeface="Wingdings" panose="05000000000000000000" pitchFamily="2" charset="2"/>
              </a:rPr>
              <a:t>Treas</a:t>
            </a:r>
            <a:r>
              <a:rPr lang="en-US" dirty="0">
                <a:sym typeface="Wingdings" panose="05000000000000000000" pitchFamily="2" charset="2"/>
              </a:rPr>
              <a:t>, 1994)</a:t>
            </a:r>
            <a:endParaRPr lang="en-US" dirty="0"/>
          </a:p>
        </p:txBody>
      </p:sp>
      <p:sp>
        <p:nvSpPr>
          <p:cNvPr id="4" name="Slide Number Placeholder 3">
            <a:extLst>
              <a:ext uri="{FF2B5EF4-FFF2-40B4-BE49-F238E27FC236}">
                <a16:creationId xmlns:a16="http://schemas.microsoft.com/office/drawing/2014/main" id="{526F70EF-2185-483F-BE55-2561C48CE46D}"/>
              </a:ext>
            </a:extLst>
          </p:cNvPr>
          <p:cNvSpPr>
            <a:spLocks noGrp="1"/>
          </p:cNvSpPr>
          <p:nvPr>
            <p:ph type="sldNum" sz="quarter" idx="12"/>
          </p:nvPr>
        </p:nvSpPr>
        <p:spPr/>
        <p:txBody>
          <a:bodyPr/>
          <a:lstStyle/>
          <a:p>
            <a:fld id="{F53D25CD-D9E2-4489-9E0B-F82671DD5676}" type="slidenum">
              <a:rPr lang="en-US" smtClean="0"/>
              <a:pPr/>
              <a:t>12</a:t>
            </a:fld>
            <a:endParaRPr lang="en-US"/>
          </a:p>
        </p:txBody>
      </p:sp>
    </p:spTree>
    <p:extLst>
      <p:ext uri="{BB962C8B-B14F-4D97-AF65-F5344CB8AC3E}">
        <p14:creationId xmlns:p14="http://schemas.microsoft.com/office/powerpoint/2010/main" val="301303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algn="ctr"/>
            <a:r>
              <a:rPr lang="en-US" dirty="0"/>
              <a:t>Measures</a:t>
            </a:r>
          </a:p>
        </p:txBody>
      </p:sp>
      <p:sp>
        <p:nvSpPr>
          <p:cNvPr id="3" name="Content Placeholder 2"/>
          <p:cNvSpPr>
            <a:spLocks noGrp="1"/>
          </p:cNvSpPr>
          <p:nvPr>
            <p:ph idx="1"/>
          </p:nvPr>
        </p:nvSpPr>
        <p:spPr/>
        <p:txBody>
          <a:bodyPr>
            <a:normAutofit/>
          </a:bodyPr>
          <a:lstStyle/>
          <a:p>
            <a:r>
              <a:rPr lang="en-US" dirty="0"/>
              <a:t>Critical Action (5 items; repeated in waves 5 &amp; 6)</a:t>
            </a:r>
          </a:p>
          <a:p>
            <a:pPr lvl="1"/>
            <a:r>
              <a:rPr lang="en-US" dirty="0"/>
              <a:t>In the last 2 years, how often have you:</a:t>
            </a:r>
          </a:p>
          <a:p>
            <a:pPr lvl="2"/>
            <a:r>
              <a:rPr lang="en-US" dirty="0"/>
              <a:t>Joined in a protest march, meeting, or demonstration?</a:t>
            </a:r>
          </a:p>
          <a:p>
            <a:pPr lvl="2"/>
            <a:r>
              <a:rPr lang="en-US" dirty="0"/>
              <a:t>Given money to social or political action groups?</a:t>
            </a:r>
          </a:p>
          <a:p>
            <a:pPr lvl="2"/>
            <a:r>
              <a:rPr lang="en-US" dirty="0"/>
              <a:t>Participated in a civil rights group or activity?</a:t>
            </a:r>
          </a:p>
          <a:p>
            <a:pPr lvl="2"/>
            <a:r>
              <a:rPr lang="en-US" dirty="0"/>
              <a:t>Participated in a women’s rights group or activity?</a:t>
            </a:r>
          </a:p>
          <a:p>
            <a:pPr lvl="2"/>
            <a:r>
              <a:rPr lang="en-US" dirty="0"/>
              <a:t>Participated in a political party, club, or organization?</a:t>
            </a:r>
          </a:p>
        </p:txBody>
      </p:sp>
      <p:sp>
        <p:nvSpPr>
          <p:cNvPr id="4" name="Slide Number Placeholder 3">
            <a:extLst>
              <a:ext uri="{FF2B5EF4-FFF2-40B4-BE49-F238E27FC236}">
                <a16:creationId xmlns:a16="http://schemas.microsoft.com/office/drawing/2014/main" id="{E6E01882-6F20-45D8-AAD3-E7138BE75C6F}"/>
              </a:ext>
            </a:extLst>
          </p:cNvPr>
          <p:cNvSpPr>
            <a:spLocks noGrp="1"/>
          </p:cNvSpPr>
          <p:nvPr>
            <p:ph type="sldNum" sz="quarter" idx="12"/>
          </p:nvPr>
        </p:nvSpPr>
        <p:spPr/>
        <p:txBody>
          <a:bodyPr/>
          <a:lstStyle/>
          <a:p>
            <a:fld id="{F53D25CD-D9E2-4489-9E0B-F82671DD5676}" type="slidenum">
              <a:rPr lang="en-US" smtClean="0"/>
              <a:pPr/>
              <a:t>13</a:t>
            </a:fld>
            <a:endParaRPr lang="en-US"/>
          </a:p>
        </p:txBody>
      </p:sp>
    </p:spTree>
    <p:extLst>
      <p:ext uri="{BB962C8B-B14F-4D97-AF65-F5344CB8AC3E}">
        <p14:creationId xmlns:p14="http://schemas.microsoft.com/office/powerpoint/2010/main" val="22355412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lstStyle/>
          <a:p>
            <a:pPr algn="ctr"/>
            <a:r>
              <a:rPr lang="en-US" dirty="0"/>
              <a:t>Measures</a:t>
            </a:r>
          </a:p>
        </p:txBody>
      </p:sp>
      <p:sp>
        <p:nvSpPr>
          <p:cNvPr id="3" name="Content Placeholder 2"/>
          <p:cNvSpPr>
            <a:spLocks noGrp="1"/>
          </p:cNvSpPr>
          <p:nvPr>
            <p:ph idx="1"/>
          </p:nvPr>
        </p:nvSpPr>
        <p:spPr/>
        <p:txBody>
          <a:bodyPr>
            <a:normAutofit/>
          </a:bodyPr>
          <a:lstStyle/>
          <a:p>
            <a:r>
              <a:rPr lang="en-US" dirty="0"/>
              <a:t>Occupational Attainment (wave 7)</a:t>
            </a:r>
          </a:p>
          <a:p>
            <a:pPr lvl="1"/>
            <a:r>
              <a:rPr lang="en-US" dirty="0"/>
              <a:t>Occupation at age 29</a:t>
            </a:r>
          </a:p>
          <a:p>
            <a:pPr lvl="2"/>
            <a:r>
              <a:rPr lang="en-US" dirty="0"/>
              <a:t>As with Career Expectancies, nominal categories </a:t>
            </a:r>
            <a:r>
              <a:rPr lang="en-US" dirty="0">
                <a:sym typeface="Wingdings" panose="05000000000000000000" pitchFamily="2" charset="2"/>
              </a:rPr>
              <a:t> socioeconomic index of occupational prestige (Nakao &amp; </a:t>
            </a:r>
            <a:r>
              <a:rPr lang="en-US" dirty="0" err="1">
                <a:sym typeface="Wingdings" panose="05000000000000000000" pitchFamily="2" charset="2"/>
              </a:rPr>
              <a:t>Treas</a:t>
            </a:r>
            <a:r>
              <a:rPr lang="en-US" dirty="0">
                <a:sym typeface="Wingdings" panose="05000000000000000000" pitchFamily="2" charset="2"/>
              </a:rPr>
              <a:t>, 1994)</a:t>
            </a:r>
            <a:endParaRPr lang="en-US" dirty="0"/>
          </a:p>
          <a:p>
            <a:pPr lvl="1"/>
            <a:endParaRPr lang="en-US" dirty="0"/>
          </a:p>
          <a:p>
            <a:r>
              <a:rPr lang="en-US" dirty="0"/>
              <a:t>Lagged controls: Gender; Lagged Academic Achievement (Wave 4 GPA); Lagged Career Expectancies (Wave 4)</a:t>
            </a:r>
          </a:p>
        </p:txBody>
      </p:sp>
      <p:sp>
        <p:nvSpPr>
          <p:cNvPr id="4" name="Slide Number Placeholder 3">
            <a:extLst>
              <a:ext uri="{FF2B5EF4-FFF2-40B4-BE49-F238E27FC236}">
                <a16:creationId xmlns:a16="http://schemas.microsoft.com/office/drawing/2014/main" id="{64B6258C-B781-46F5-BAF3-FBDB5DDBDB2E}"/>
              </a:ext>
            </a:extLst>
          </p:cNvPr>
          <p:cNvSpPr>
            <a:spLocks noGrp="1"/>
          </p:cNvSpPr>
          <p:nvPr>
            <p:ph type="sldNum" sz="quarter" idx="12"/>
          </p:nvPr>
        </p:nvSpPr>
        <p:spPr/>
        <p:txBody>
          <a:bodyPr/>
          <a:lstStyle/>
          <a:p>
            <a:fld id="{F53D25CD-D9E2-4489-9E0B-F82671DD5676}" type="slidenum">
              <a:rPr lang="en-US" smtClean="0"/>
              <a:pPr/>
              <a:t>14</a:t>
            </a:fld>
            <a:endParaRPr lang="en-US"/>
          </a:p>
        </p:txBody>
      </p:sp>
    </p:spTree>
    <p:extLst>
      <p:ext uri="{BB962C8B-B14F-4D97-AF65-F5344CB8AC3E}">
        <p14:creationId xmlns:p14="http://schemas.microsoft.com/office/powerpoint/2010/main" val="15205902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70772" y="307159"/>
            <a:ext cx="7202456" cy="686733"/>
          </a:xfrm>
          <a:prstGeom prst="rect">
            <a:avLst/>
          </a:prstGeom>
        </p:spPr>
        <p:txBody>
          <a:bodyPr/>
          <a:lst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pPr algn="ctr"/>
            <a:r>
              <a:rPr lang="en-US" dirty="0"/>
              <a:t>Measurement: Strong fit &amp; item loadings</a:t>
            </a:r>
            <a:endParaRPr lang="en-US" sz="2400" dirty="0"/>
          </a:p>
        </p:txBody>
      </p:sp>
      <p:sp>
        <p:nvSpPr>
          <p:cNvPr id="8" name="TextBox 7"/>
          <p:cNvSpPr txBox="1"/>
          <p:nvPr/>
        </p:nvSpPr>
        <p:spPr>
          <a:xfrm>
            <a:off x="2590800" y="6381563"/>
            <a:ext cx="4671472" cy="338554"/>
          </a:xfrm>
          <a:prstGeom prst="rect">
            <a:avLst/>
          </a:prstGeom>
          <a:noFill/>
        </p:spPr>
        <p:txBody>
          <a:bodyPr wrap="none" rtlCol="0">
            <a:spAutoFit/>
          </a:bodyPr>
          <a:lstStyle/>
          <a:p>
            <a:r>
              <a:rPr lang="en-US" sz="1600" dirty="0"/>
              <a:t>RMSEA: .04 (90% CI = [.01, .06]); CFI = .96; TLI = .94</a:t>
            </a:r>
          </a:p>
        </p:txBody>
      </p:sp>
      <p:pic>
        <p:nvPicPr>
          <p:cNvPr id="6" name="Picture 5">
            <a:extLst>
              <a:ext uri="{FF2B5EF4-FFF2-40B4-BE49-F238E27FC236}">
                <a16:creationId xmlns:a16="http://schemas.microsoft.com/office/drawing/2014/main" id="{6487987B-1E4A-42CD-8B3D-A611E12222BF}"/>
              </a:ext>
            </a:extLst>
          </p:cNvPr>
          <p:cNvPicPr>
            <a:picLocks noChangeAspect="1"/>
          </p:cNvPicPr>
          <p:nvPr/>
        </p:nvPicPr>
        <p:blipFill rotWithShape="1">
          <a:blip r:embed="rId3">
            <a:extLst>
              <a:ext uri="{28A0092B-C50C-407E-A947-70E740481C1C}">
                <a14:useLocalDpi xmlns:a14="http://schemas.microsoft.com/office/drawing/2010/main" val="0"/>
              </a:ext>
            </a:extLst>
          </a:blip>
          <a:srcRect l="3448" r="6033"/>
          <a:stretch/>
        </p:blipFill>
        <p:spPr>
          <a:xfrm>
            <a:off x="164552" y="837303"/>
            <a:ext cx="8814896" cy="5515685"/>
          </a:xfrm>
          <a:prstGeom prst="rect">
            <a:avLst/>
          </a:prstGeom>
        </p:spPr>
      </p:pic>
      <p:sp>
        <p:nvSpPr>
          <p:cNvPr id="2" name="Slide Number Placeholder 1">
            <a:extLst>
              <a:ext uri="{FF2B5EF4-FFF2-40B4-BE49-F238E27FC236}">
                <a16:creationId xmlns:a16="http://schemas.microsoft.com/office/drawing/2014/main" id="{88B760A1-26C4-4BDE-AB0D-903F513BA0D0}"/>
              </a:ext>
            </a:extLst>
          </p:cNvPr>
          <p:cNvSpPr>
            <a:spLocks noGrp="1"/>
          </p:cNvSpPr>
          <p:nvPr>
            <p:ph type="sldNum" sz="quarter" idx="12"/>
          </p:nvPr>
        </p:nvSpPr>
        <p:spPr/>
        <p:txBody>
          <a:bodyPr/>
          <a:lstStyle/>
          <a:p>
            <a:fld id="{F53D25CD-D9E2-4489-9E0B-F82671DD5676}" type="slidenum">
              <a:rPr lang="en-US" smtClean="0"/>
              <a:pPr/>
              <a:t>15</a:t>
            </a:fld>
            <a:endParaRPr lang="en-US"/>
          </a:p>
        </p:txBody>
      </p:sp>
    </p:spTree>
    <p:extLst>
      <p:ext uri="{BB962C8B-B14F-4D97-AF65-F5344CB8AC3E}">
        <p14:creationId xmlns:p14="http://schemas.microsoft.com/office/powerpoint/2010/main" val="5803892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221670"/>
            <a:ext cx="7202456" cy="786926"/>
          </a:xfrm>
          <a:prstGeom prst="rect">
            <a:avLst/>
          </a:prstGeom>
        </p:spPr>
        <p:txBody>
          <a:bodyPr/>
          <a:lst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pPr algn="ctr"/>
            <a:r>
              <a:rPr lang="en-US" sz="2400" dirty="0"/>
              <a:t>Results</a:t>
            </a:r>
          </a:p>
        </p:txBody>
      </p:sp>
      <p:pic>
        <p:nvPicPr>
          <p:cNvPr id="6" name="Picture 5">
            <a:extLst>
              <a:ext uri="{FF2B5EF4-FFF2-40B4-BE49-F238E27FC236}">
                <a16:creationId xmlns:a16="http://schemas.microsoft.com/office/drawing/2014/main" id="{A63C5F0E-0225-4B84-9A8D-959945D027D8}"/>
              </a:ext>
            </a:extLst>
          </p:cNvPr>
          <p:cNvPicPr>
            <a:picLocks noChangeAspect="1"/>
          </p:cNvPicPr>
          <p:nvPr/>
        </p:nvPicPr>
        <p:blipFill rotWithShape="1">
          <a:blip r:embed="rId3">
            <a:extLst>
              <a:ext uri="{28A0092B-C50C-407E-A947-70E740481C1C}">
                <a14:useLocalDpi xmlns:a14="http://schemas.microsoft.com/office/drawing/2010/main" val="0"/>
              </a:ext>
            </a:extLst>
          </a:blip>
          <a:srcRect l="9961" r="7127" b="6339"/>
          <a:stretch/>
        </p:blipFill>
        <p:spPr>
          <a:xfrm>
            <a:off x="914400" y="758320"/>
            <a:ext cx="7202456" cy="4575680"/>
          </a:xfrm>
          <a:prstGeom prst="rect">
            <a:avLst/>
          </a:prstGeom>
        </p:spPr>
      </p:pic>
      <p:sp>
        <p:nvSpPr>
          <p:cNvPr id="7" name="TextBox 6">
            <a:extLst>
              <a:ext uri="{FF2B5EF4-FFF2-40B4-BE49-F238E27FC236}">
                <a16:creationId xmlns:a16="http://schemas.microsoft.com/office/drawing/2014/main" id="{4D0319BA-7719-4A9F-BF43-455FE1A2B8AD}"/>
              </a:ext>
            </a:extLst>
          </p:cNvPr>
          <p:cNvSpPr txBox="1"/>
          <p:nvPr/>
        </p:nvSpPr>
        <p:spPr>
          <a:xfrm>
            <a:off x="190500" y="5867400"/>
            <a:ext cx="8763000" cy="923330"/>
          </a:xfrm>
          <a:prstGeom prst="rect">
            <a:avLst/>
          </a:prstGeom>
          <a:noFill/>
        </p:spPr>
        <p:txBody>
          <a:bodyPr wrap="square" rtlCol="0">
            <a:spAutoFit/>
          </a:bodyPr>
          <a:lstStyle/>
          <a:p>
            <a:pPr algn="ctr"/>
            <a:r>
              <a:rPr lang="en-US" sz="1800" dirty="0"/>
              <a:t>Significant mediated or “indirect effects” from W5 critical action to W7 occupational attainment via W5 &amp; W6 career expectancies (ß = .08, </a:t>
            </a:r>
            <a:r>
              <a:rPr lang="en-US" sz="1800" i="1" dirty="0"/>
              <a:t>p</a:t>
            </a:r>
            <a:r>
              <a:rPr lang="en-US" sz="1800" dirty="0"/>
              <a:t> = .03). </a:t>
            </a:r>
          </a:p>
          <a:p>
            <a:endParaRPr lang="en-US" dirty="0"/>
          </a:p>
        </p:txBody>
      </p:sp>
      <p:sp>
        <p:nvSpPr>
          <p:cNvPr id="3" name="TextBox 2"/>
          <p:cNvSpPr txBox="1"/>
          <p:nvPr/>
        </p:nvSpPr>
        <p:spPr>
          <a:xfrm>
            <a:off x="914400" y="1647551"/>
            <a:ext cx="2630848" cy="507831"/>
          </a:xfrm>
          <a:prstGeom prst="rect">
            <a:avLst/>
          </a:prstGeom>
          <a:noFill/>
        </p:spPr>
        <p:txBody>
          <a:bodyPr wrap="none" rtlCol="0">
            <a:spAutoFit/>
          </a:bodyPr>
          <a:lstStyle/>
          <a:p>
            <a:r>
              <a:rPr lang="en-US" sz="1350" dirty="0">
                <a:solidFill>
                  <a:schemeClr val="bg1"/>
                </a:solidFill>
              </a:rPr>
              <a:t>RMSEA: .03 (90% CI = [.01, .05]);</a:t>
            </a:r>
          </a:p>
          <a:p>
            <a:r>
              <a:rPr lang="en-US" sz="1350" dirty="0">
                <a:solidFill>
                  <a:schemeClr val="bg1"/>
                </a:solidFill>
              </a:rPr>
              <a:t>CFI = .95; TLI = .94</a:t>
            </a:r>
          </a:p>
        </p:txBody>
      </p:sp>
      <p:sp>
        <p:nvSpPr>
          <p:cNvPr id="8" name="Rectangle 7">
            <a:extLst>
              <a:ext uri="{FF2B5EF4-FFF2-40B4-BE49-F238E27FC236}">
                <a16:creationId xmlns:a16="http://schemas.microsoft.com/office/drawing/2014/main" id="{BA020568-8406-4300-87E3-6FE0E24DE674}"/>
              </a:ext>
            </a:extLst>
          </p:cNvPr>
          <p:cNvSpPr/>
          <p:nvPr/>
        </p:nvSpPr>
        <p:spPr>
          <a:xfrm>
            <a:off x="7848600" y="5105400"/>
            <a:ext cx="268256" cy="2286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595C97ED-4CAE-447F-A3CA-5AAB82B432A6}"/>
              </a:ext>
            </a:extLst>
          </p:cNvPr>
          <p:cNvSpPr>
            <a:spLocks noGrp="1"/>
          </p:cNvSpPr>
          <p:nvPr>
            <p:ph type="sldNum" sz="quarter" idx="12"/>
          </p:nvPr>
        </p:nvSpPr>
        <p:spPr/>
        <p:txBody>
          <a:bodyPr/>
          <a:lstStyle/>
          <a:p>
            <a:fld id="{F53D25CD-D9E2-4489-9E0B-F82671DD5676}" type="slidenum">
              <a:rPr lang="en-US" smtClean="0"/>
              <a:pPr/>
              <a:t>16</a:t>
            </a:fld>
            <a:endParaRPr lang="en-US"/>
          </a:p>
        </p:txBody>
      </p:sp>
    </p:spTree>
    <p:extLst>
      <p:ext uri="{BB962C8B-B14F-4D97-AF65-F5344CB8AC3E}">
        <p14:creationId xmlns:p14="http://schemas.microsoft.com/office/powerpoint/2010/main" val="2666694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703785" y="2736056"/>
            <a:ext cx="5736431" cy="1385888"/>
          </a:xfrm>
          <a:prstGeom prst="rect">
            <a:avLst/>
          </a:prstGeom>
        </p:spPr>
      </p:pic>
      <p:sp>
        <p:nvSpPr>
          <p:cNvPr id="6" name="TextBox 5"/>
          <p:cNvSpPr txBox="1"/>
          <p:nvPr/>
        </p:nvSpPr>
        <p:spPr>
          <a:xfrm>
            <a:off x="847703" y="4400977"/>
            <a:ext cx="7202456" cy="507831"/>
          </a:xfrm>
          <a:prstGeom prst="rect">
            <a:avLst/>
          </a:prstGeom>
          <a:noFill/>
        </p:spPr>
        <p:txBody>
          <a:bodyPr wrap="square" rtlCol="0">
            <a:spAutoFit/>
          </a:bodyPr>
          <a:lstStyle/>
          <a:p>
            <a:pPr marL="214313" indent="-214313">
              <a:buFont typeface="Arial" panose="020B0604020202020204" pitchFamily="34" charset="0"/>
              <a:buChar char="•"/>
            </a:pPr>
            <a:r>
              <a:rPr lang="en-US" sz="1350" dirty="0"/>
              <a:t>Mediated or “indirect effects” from W5 activist identity to W7 occupational attainment were significant via W5 &amp; W6 career expectancies (ß = .08, </a:t>
            </a:r>
            <a:r>
              <a:rPr lang="en-US" sz="1350" i="1" dirty="0"/>
              <a:t>p</a:t>
            </a:r>
            <a:r>
              <a:rPr lang="en-US" sz="1350" dirty="0"/>
              <a:t> = .03). </a:t>
            </a:r>
          </a:p>
        </p:txBody>
      </p:sp>
      <p:sp>
        <p:nvSpPr>
          <p:cNvPr id="5" name="Slide Number Placeholder 4">
            <a:extLst>
              <a:ext uri="{FF2B5EF4-FFF2-40B4-BE49-F238E27FC236}">
                <a16:creationId xmlns:a16="http://schemas.microsoft.com/office/drawing/2014/main" id="{26C560B1-F894-4DFF-811C-CD8C0447FDEF}"/>
              </a:ext>
            </a:extLst>
          </p:cNvPr>
          <p:cNvSpPr>
            <a:spLocks noGrp="1"/>
          </p:cNvSpPr>
          <p:nvPr>
            <p:ph type="sldNum" sz="quarter" idx="12"/>
          </p:nvPr>
        </p:nvSpPr>
        <p:spPr/>
        <p:txBody>
          <a:bodyPr/>
          <a:lstStyle/>
          <a:p>
            <a:fld id="{F53D25CD-D9E2-4489-9E0B-F82671DD5676}" type="slidenum">
              <a:rPr lang="en-US" smtClean="0"/>
              <a:pPr/>
              <a:t>17</a:t>
            </a:fld>
            <a:endParaRPr lang="en-US"/>
          </a:p>
        </p:txBody>
      </p:sp>
    </p:spTree>
    <p:extLst>
      <p:ext uri="{BB962C8B-B14F-4D97-AF65-F5344CB8AC3E}">
        <p14:creationId xmlns:p14="http://schemas.microsoft.com/office/powerpoint/2010/main" val="24669095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pPr algn="ctr"/>
            <a:r>
              <a:rPr lang="en-US" dirty="0"/>
              <a:t>Discussion</a:t>
            </a:r>
          </a:p>
        </p:txBody>
      </p:sp>
      <p:sp>
        <p:nvSpPr>
          <p:cNvPr id="3" name="Content Placeholder 2"/>
          <p:cNvSpPr>
            <a:spLocks noGrp="1"/>
          </p:cNvSpPr>
          <p:nvPr>
            <p:ph idx="1"/>
          </p:nvPr>
        </p:nvSpPr>
        <p:spPr>
          <a:xfrm>
            <a:off x="228600" y="1066800"/>
            <a:ext cx="8686800" cy="5410200"/>
          </a:xfrm>
        </p:spPr>
        <p:txBody>
          <a:bodyPr>
            <a:normAutofit lnSpcReduction="10000"/>
          </a:bodyPr>
          <a:lstStyle/>
          <a:p>
            <a:r>
              <a:rPr lang="en-US" dirty="0"/>
              <a:t>Critical action during adolescence plays a significant role in fostering career expectancies, which in turn fosters occupational attainment among poor/working class Black youth</a:t>
            </a:r>
          </a:p>
          <a:p>
            <a:pPr lvl="1"/>
            <a:r>
              <a:rPr lang="en-US" dirty="0"/>
              <a:t>Supports broader theoretical arguments that CC helps more marginalized people negotiate structural constraints</a:t>
            </a:r>
          </a:p>
          <a:p>
            <a:pPr lvl="2"/>
            <a:r>
              <a:rPr lang="en-US" dirty="0"/>
              <a:t>Somewhat paradoxically, “achievement as resistance”</a:t>
            </a:r>
          </a:p>
          <a:p>
            <a:pPr lvl="1"/>
            <a:r>
              <a:rPr lang="en-US" dirty="0"/>
              <a:t>Replicates only prior study linking critical consciousness in adolescence to career attainment in adulthood (Diemer, 2009)</a:t>
            </a:r>
          </a:p>
          <a:p>
            <a:pPr lvl="1"/>
            <a:endParaRPr lang="en-US" dirty="0"/>
          </a:p>
          <a:p>
            <a:r>
              <a:rPr lang="en-US" dirty="0"/>
              <a:t>“…many activities, including education, become difficult undertakings for students constrained by severe social injustices. When these injustices are engaged and critiqued, students begin to clear intellectual and emotional space for education. They become further engaged in learning when their education becomes a means by which to challenge oppressive forces within their social context.” </a:t>
            </a:r>
            <a:r>
              <a:rPr lang="en-US" baseline="30000" dirty="0"/>
              <a:t> </a:t>
            </a:r>
            <a:r>
              <a:rPr lang="en-US" dirty="0"/>
              <a:t>(pg. 95, </a:t>
            </a:r>
            <a:r>
              <a:rPr lang="en-US" dirty="0" err="1"/>
              <a:t>Cammarota</a:t>
            </a:r>
            <a:r>
              <a:rPr lang="en-US" dirty="0"/>
              <a:t>, 2007)</a:t>
            </a:r>
          </a:p>
          <a:p>
            <a:pPr lvl="1"/>
            <a:endParaRPr lang="en-US" dirty="0"/>
          </a:p>
        </p:txBody>
      </p:sp>
      <p:sp>
        <p:nvSpPr>
          <p:cNvPr id="4" name="Slide Number Placeholder 3">
            <a:extLst>
              <a:ext uri="{FF2B5EF4-FFF2-40B4-BE49-F238E27FC236}">
                <a16:creationId xmlns:a16="http://schemas.microsoft.com/office/drawing/2014/main" id="{A2F0360B-D688-487D-82C0-B543EB430DF6}"/>
              </a:ext>
            </a:extLst>
          </p:cNvPr>
          <p:cNvSpPr>
            <a:spLocks noGrp="1"/>
          </p:cNvSpPr>
          <p:nvPr>
            <p:ph type="sldNum" sz="quarter" idx="12"/>
          </p:nvPr>
        </p:nvSpPr>
        <p:spPr/>
        <p:txBody>
          <a:bodyPr/>
          <a:lstStyle/>
          <a:p>
            <a:fld id="{F53D25CD-D9E2-4489-9E0B-F82671DD5676}" type="slidenum">
              <a:rPr lang="en-US" smtClean="0"/>
              <a:pPr/>
              <a:t>18</a:t>
            </a:fld>
            <a:endParaRPr lang="en-US"/>
          </a:p>
        </p:txBody>
      </p:sp>
    </p:spTree>
    <p:extLst>
      <p:ext uri="{BB962C8B-B14F-4D97-AF65-F5344CB8AC3E}">
        <p14:creationId xmlns:p14="http://schemas.microsoft.com/office/powerpoint/2010/main" val="2616902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D18CB-6012-431F-0ED6-77EDB44EAEAB}"/>
              </a:ext>
            </a:extLst>
          </p:cNvPr>
          <p:cNvSpPr>
            <a:spLocks noGrp="1"/>
          </p:cNvSpPr>
          <p:nvPr>
            <p:ph type="title"/>
          </p:nvPr>
        </p:nvSpPr>
        <p:spPr>
          <a:xfrm>
            <a:off x="457200" y="274638"/>
            <a:ext cx="8229600" cy="715962"/>
          </a:xfrm>
        </p:spPr>
        <p:txBody>
          <a:bodyPr/>
          <a:lstStyle/>
          <a:p>
            <a:pPr algn="ctr"/>
            <a:r>
              <a:rPr lang="en-US" dirty="0"/>
              <a:t>Policy/Practice Implications</a:t>
            </a:r>
          </a:p>
        </p:txBody>
      </p:sp>
      <p:sp>
        <p:nvSpPr>
          <p:cNvPr id="3" name="Content Placeholder 2">
            <a:extLst>
              <a:ext uri="{FF2B5EF4-FFF2-40B4-BE49-F238E27FC236}">
                <a16:creationId xmlns:a16="http://schemas.microsoft.com/office/drawing/2014/main" id="{B06622A1-535C-04F9-E88F-4EC37D107434}"/>
              </a:ext>
            </a:extLst>
          </p:cNvPr>
          <p:cNvSpPr>
            <a:spLocks noGrp="1"/>
          </p:cNvSpPr>
          <p:nvPr>
            <p:ph idx="1"/>
          </p:nvPr>
        </p:nvSpPr>
        <p:spPr>
          <a:xfrm>
            <a:off x="304800" y="1143000"/>
            <a:ext cx="8610600" cy="5257800"/>
          </a:xfrm>
        </p:spPr>
        <p:txBody>
          <a:bodyPr>
            <a:normAutofit fontScale="92500" lnSpcReduction="20000"/>
          </a:bodyPr>
          <a:lstStyle/>
          <a:p>
            <a:r>
              <a:rPr lang="en-US" dirty="0"/>
              <a:t>Young people who are marginalized benefit from discussion about inequalities in their lives, and how to challenge inequality</a:t>
            </a:r>
          </a:p>
          <a:p>
            <a:pPr lvl="1"/>
            <a:r>
              <a:rPr lang="en-US" dirty="0"/>
              <a:t>Instead of avoiding inequality for fear of ‘discouraging’ students</a:t>
            </a:r>
          </a:p>
          <a:p>
            <a:pPr lvl="1"/>
            <a:r>
              <a:rPr lang="en-US" dirty="0"/>
              <a:t>Not “telling” students how they are oppressed, but open-ended discussion</a:t>
            </a:r>
          </a:p>
          <a:p>
            <a:pPr lvl="1"/>
            <a:r>
              <a:rPr lang="en-US" dirty="0"/>
              <a:t>McWhirter &amp; Chronister (2006): RCT where survivors of DV benefited more from vocational interventions with CC elements</a:t>
            </a:r>
          </a:p>
          <a:p>
            <a:pPr lvl="1"/>
            <a:endParaRPr lang="en-US" dirty="0"/>
          </a:p>
          <a:p>
            <a:r>
              <a:rPr lang="en-US" dirty="0"/>
              <a:t>Critical schooling models, see </a:t>
            </a:r>
            <a:r>
              <a:rPr lang="en-US" dirty="0" err="1"/>
              <a:t>Seider</a:t>
            </a:r>
            <a:r>
              <a:rPr lang="en-US" dirty="0"/>
              <a:t> and Graves’ excellent book </a:t>
            </a:r>
          </a:p>
          <a:p>
            <a:pPr lvl="1"/>
            <a:r>
              <a:rPr lang="en-US" dirty="0"/>
              <a:t>“Three Is” framework: Internalized, Interpersonal, Institutional </a:t>
            </a:r>
          </a:p>
          <a:p>
            <a:pPr lvl="1"/>
            <a:endParaRPr lang="en-US" dirty="0"/>
          </a:p>
          <a:p>
            <a:r>
              <a:rPr lang="en-US" dirty="0"/>
              <a:t>Supported opportunities to be civically engaged and to challenge inequalities in one’s school and/or community</a:t>
            </a:r>
          </a:p>
          <a:p>
            <a:pPr lvl="1"/>
            <a:r>
              <a:rPr lang="en-US" dirty="0"/>
              <a:t>Youth-adult partnerships one such model</a:t>
            </a:r>
          </a:p>
          <a:p>
            <a:endParaRPr lang="en-US" dirty="0"/>
          </a:p>
          <a:p>
            <a:r>
              <a:rPr lang="en-US" dirty="0"/>
              <a:t>Ethnic studies curricula &amp; opportunities to learn about ethnic/racial histories (see: CRT, </a:t>
            </a:r>
            <a:r>
              <a:rPr lang="en-US" dirty="0" err="1"/>
              <a:t>yPAR</a:t>
            </a:r>
            <a:r>
              <a:rPr lang="en-US" dirty="0"/>
              <a:t>, youth organizing)</a:t>
            </a:r>
          </a:p>
          <a:p>
            <a:pPr lvl="1"/>
            <a:r>
              <a:rPr lang="en-US" dirty="0"/>
              <a:t>Note: U.S. states of California, Minnesota, others now require Ethnic Studies </a:t>
            </a:r>
          </a:p>
        </p:txBody>
      </p:sp>
      <p:sp>
        <p:nvSpPr>
          <p:cNvPr id="4" name="Slide Number Placeholder 3">
            <a:extLst>
              <a:ext uri="{FF2B5EF4-FFF2-40B4-BE49-F238E27FC236}">
                <a16:creationId xmlns:a16="http://schemas.microsoft.com/office/drawing/2014/main" id="{5894BDB7-B21F-2D46-B650-E017819842BC}"/>
              </a:ext>
            </a:extLst>
          </p:cNvPr>
          <p:cNvSpPr>
            <a:spLocks noGrp="1"/>
          </p:cNvSpPr>
          <p:nvPr>
            <p:ph type="sldNum" sz="quarter" idx="12"/>
          </p:nvPr>
        </p:nvSpPr>
        <p:spPr/>
        <p:txBody>
          <a:bodyPr/>
          <a:lstStyle/>
          <a:p>
            <a:fld id="{F53D25CD-D9E2-4489-9E0B-F82671DD5676}" type="slidenum">
              <a:rPr lang="en-US" smtClean="0"/>
              <a:pPr/>
              <a:t>19</a:t>
            </a:fld>
            <a:endParaRPr lang="en-US"/>
          </a:p>
        </p:txBody>
      </p:sp>
    </p:spTree>
    <p:extLst>
      <p:ext uri="{BB962C8B-B14F-4D97-AF65-F5344CB8AC3E}">
        <p14:creationId xmlns:p14="http://schemas.microsoft.com/office/powerpoint/2010/main" val="3186537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38200"/>
          </a:xfrm>
        </p:spPr>
        <p:txBody>
          <a:bodyPr/>
          <a:lstStyle/>
          <a:p>
            <a:pPr algn="ctr"/>
            <a:r>
              <a:rPr lang="en-US" sz="4800" dirty="0">
                <a:effectLst/>
              </a:rPr>
              <a:t>Thank you</a:t>
            </a:r>
          </a:p>
        </p:txBody>
      </p:sp>
      <p:sp>
        <p:nvSpPr>
          <p:cNvPr id="3" name="Content Placeholder 2"/>
          <p:cNvSpPr>
            <a:spLocks noGrp="1"/>
          </p:cNvSpPr>
          <p:nvPr>
            <p:ph idx="1"/>
          </p:nvPr>
        </p:nvSpPr>
        <p:spPr>
          <a:xfrm>
            <a:off x="457200" y="1524000"/>
            <a:ext cx="8229600" cy="4788408"/>
          </a:xfrm>
        </p:spPr>
        <p:txBody>
          <a:bodyPr>
            <a:normAutofit lnSpcReduction="10000"/>
          </a:bodyPr>
          <a:lstStyle/>
          <a:p>
            <a:r>
              <a:rPr lang="en-US" dirty="0"/>
              <a:t>Collaborators, youth organizations, schools &amp; youth who shared their time, energy, and ideas in partnership</a:t>
            </a:r>
          </a:p>
          <a:p>
            <a:endParaRPr lang="en-US" sz="2400" dirty="0">
              <a:effectLst/>
            </a:endParaRPr>
          </a:p>
          <a:p>
            <a:pPr marL="0" indent="0">
              <a:buNone/>
            </a:pPr>
            <a:endParaRPr lang="en-US" sz="2400" dirty="0">
              <a:effectLst/>
            </a:endParaRPr>
          </a:p>
          <a:p>
            <a:r>
              <a:rPr lang="en-US" sz="2400" dirty="0">
                <a:effectLst/>
              </a:rPr>
              <a:t>Funding sources for this body of work: </a:t>
            </a:r>
          </a:p>
          <a:p>
            <a:pPr lvl="1"/>
            <a:r>
              <a:rPr lang="en-US" dirty="0"/>
              <a:t>Institute for Educational Sciences, #R305A170639</a:t>
            </a:r>
          </a:p>
          <a:p>
            <a:pPr lvl="1"/>
            <a:r>
              <a:rPr lang="en-US" dirty="0"/>
              <a:t>William T. Grant Foundation, </a:t>
            </a:r>
            <a:r>
              <a:rPr lang="en-US" sz="2400" dirty="0"/>
              <a:t>#186645</a:t>
            </a:r>
            <a:endParaRPr lang="en-US" dirty="0"/>
          </a:p>
          <a:p>
            <a:pPr lvl="1"/>
            <a:r>
              <a:rPr lang="en-US" dirty="0"/>
              <a:t>Spencer Foundation, #200000806</a:t>
            </a:r>
          </a:p>
          <a:p>
            <a:pPr lvl="1"/>
            <a:r>
              <a:rPr lang="en-US" sz="2000" dirty="0">
                <a:effectLst/>
              </a:rPr>
              <a:t>Spencer Foundation/National Academy of Education Postdoctoral Fellowship</a:t>
            </a:r>
          </a:p>
          <a:p>
            <a:pPr lvl="1"/>
            <a:r>
              <a:rPr lang="en-US" sz="2000" dirty="0">
                <a:effectLst/>
              </a:rPr>
              <a:t>Corporation for National &amp; Community Service</a:t>
            </a:r>
          </a:p>
          <a:p>
            <a:pPr lvl="1"/>
            <a:r>
              <a:rPr lang="en-US" sz="2000" dirty="0">
                <a:effectLst/>
              </a:rPr>
              <a:t>American Educational Research Association</a:t>
            </a:r>
          </a:p>
          <a:p>
            <a:pPr lvl="1"/>
            <a:r>
              <a:rPr lang="en-US" sz="2000" dirty="0">
                <a:effectLst/>
              </a:rPr>
              <a:t>SPSSI ‘Grants in Aid’ program</a:t>
            </a:r>
          </a:p>
        </p:txBody>
      </p:sp>
      <p:sp>
        <p:nvSpPr>
          <p:cNvPr id="4" name="Slide Number Placeholder 3"/>
          <p:cNvSpPr>
            <a:spLocks noGrp="1"/>
          </p:cNvSpPr>
          <p:nvPr>
            <p:ph type="sldNum" sz="quarter" idx="12"/>
          </p:nvPr>
        </p:nvSpPr>
        <p:spPr/>
        <p:txBody>
          <a:bodyPr/>
          <a:lstStyle/>
          <a:p>
            <a:fld id="{19D93A7D-DCF4-4323-866F-23076CA70154}" type="slidenum">
              <a:rPr lang="en-US" smtClean="0"/>
              <a:pPr/>
              <a:t>20</a:t>
            </a:fld>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6 - &amp;quot;Agenda&amp;quot;&quot;/&gt;&lt;property id=&quot;20307&quot; value=&quot;256&quot;/&gt;&lt;/object&gt;&lt;object type=&quot;3&quot; unique_id=&quot;10042&quot;&gt;&lt;property id=&quot;20148&quot; value=&quot;5&quot;/&gt;&lt;property id=&quot;20300&quot; value=&quot;Slide 5 - &amp;quot;Objectives&amp;quot;&quot;/&gt;&lt;property id=&quot;20307&quot; value=&quot;258&quot;/&gt;&lt;/object&gt;&lt;object type=&quot;3&quot; unique_id=&quot;10158&quot;&gt;&lt;property id=&quot;20148&quot; value=&quot;5&quot;/&gt;&lt;property id=&quot;20300&quot; value=&quot;Slide 8&quot;/&gt;&lt;property id=&quot;20307&quot; value=&quot;261&quot;/&gt;&lt;/object&gt;&lt;object type=&quot;3&quot; unique_id=&quot;10159&quot;&gt;&lt;property id=&quot;20148&quot; value=&quot;5&quot;/&gt;&lt;property id=&quot;20300&quot; value=&quot;Slide 12&quot;/&gt;&lt;property id=&quot;20307&quot; value=&quot;262&quot;/&gt;&lt;/object&gt;&lt;object type=&quot;3&quot; unique_id=&quot;10187&quot;&gt;&lt;property id=&quot;20148&quot; value=&quot;5&quot;/&gt;&lt;property id=&quot;20300&quot; value=&quot;Slide 9&quot;/&gt;&lt;property id=&quot;20307&quot; value=&quot;263&quot;/&gt;&lt;/object&gt;&lt;object type=&quot;3&quot; unique_id=&quot;10218&quot;&gt;&lt;property id=&quot;20148&quot; value=&quot;5&quot;/&gt;&lt;property id=&quot;20300&quot; value=&quot;Slide 15&quot;/&gt;&lt;property id=&quot;20307&quot; value=&quot;264&quot;/&gt;&lt;/object&gt;&lt;object type=&quot;3&quot; unique_id=&quot;10252&quot;&gt;&lt;property id=&quot;20148&quot; value=&quot;5&quot;/&gt;&lt;property id=&quot;20300&quot; value=&quot;Slide 16&quot;/&gt;&lt;property id=&quot;20307&quot; value=&quot;265&quot;/&gt;&lt;/object&gt;&lt;object type=&quot;3&quot; unique_id=&quot;25690&quot;&gt;&lt;property id=&quot;20148&quot; value=&quot;5&quot;/&gt;&lt;property id=&quot;20300&quot; value=&quot;Slide 2 - &amp;quot;Who am I? Why I am here?&amp;quot;&quot;/&gt;&lt;property id=&quot;20307&quot; value=&quot;318&quot;/&gt;&lt;/object&gt;&lt;object type=&quot;3&quot; unique_id=&quot;26257&quot;&gt;&lt;property id=&quot;20148&quot; value=&quot;5&quot;/&gt;&lt;property id=&quot;20300&quot; value=&quot;Slide 7 - &amp;quot;SEM depicted&amp;quot;&quot;/&gt;&lt;property id=&quot;20307&quot; value=&quot;319&quot;/&gt;&lt;/object&gt;&lt;object type=&quot;3&quot; unique_id=&quot;26360&quot;&gt;&lt;property id=&quot;20148&quot; value=&quot;5&quot;/&gt;&lt;property id=&quot;20300&quot; value=&quot;Slide 17 - &amp;quot;Alternative Models&amp;quot;&quot;/&gt;&lt;property id=&quot;20307&quot; value=&quot;320&quot;/&gt;&lt;/object&gt;&lt;object type=&quot;3&quot; unique_id=&quot;26675&quot;&gt;&lt;property id=&quot;20148&quot; value=&quot;5&quot;/&gt;&lt;property id=&quot;20300&quot; value=&quot;Slide 10 - &amp;quot;Covariates&amp;quot;&quot;/&gt;&lt;property id=&quot;20307&quot; value=&quot;322&quot;/&gt;&lt;/object&gt;&lt;object type=&quot;3&quot; unique_id=&quot;26962&quot;&gt;&lt;property id=&quot;20148&quot; value=&quot;5&quot;/&gt;&lt;property id=&quot;20300&quot; value=&quot;Slide 11 - &amp;quot;Rough Covariate Decision Tree&amp;quot;&quot;/&gt;&lt;property id=&quot;20307&quot; value=&quot;323&quot;/&gt;&lt;/object&gt;&lt;object type=&quot;3&quot; unique_id=&quot;27791&quot;&gt;&lt;property id=&quot;20148&quot; value=&quot;5&quot;/&gt;&lt;property id=&quot;20300&quot; value=&quot;Slide 14 - &amp;quot;Control Variables&amp;quot;&quot;/&gt;&lt;property id=&quot;20307&quot; value=&quot;324&quot;/&gt;&lt;/object&gt;&lt;object type=&quot;3&quot; unique_id=&quot;27792&quot;&gt;&lt;property id=&quot;20148&quot; value=&quot;5&quot;/&gt;&lt;property id=&quot;20300&quot; value=&quot;Slide 31 - &amp;quot;Suggestions for Future Reading&amp;quot;&quot;/&gt;&lt;property id=&quot;20307&quot; value=&quot;325&quot;/&gt;&lt;/object&gt;&lt;object type=&quot;3&quot; unique_id=&quot;28499&quot;&gt;&lt;property id=&quot;20148&quot; value=&quot;5&quot;/&gt;&lt;property id=&quot;20300&quot; value=&quot;Slide 13&quot;/&gt;&lt;property id=&quot;20307&quot; value=&quot;326&quot;/&gt;&lt;/object&gt;&lt;object type=&quot;3&quot; unique_id=&quot;29046&quot;&gt;&lt;property id=&quot;20148&quot; value=&quot;5&quot;/&gt;&lt;property id=&quot;20300&quot; value=&quot;Slide 19&quot;/&gt;&lt;property id=&quot;20307&quot; value=&quot;327&quot;/&gt;&lt;/object&gt;&lt;object type=&quot;3&quot; unique_id=&quot;29213&quot;&gt;&lt;property id=&quot;20148&quot; value=&quot;5&quot;/&gt;&lt;property id=&quot;20300&quot; value=&quot;Slide 20 - &amp;quot;Sample cross-lagged model&amp;quot;&quot;/&gt;&lt;property id=&quot;20307&quot; value=&quot;329&quot;/&gt;&lt;/object&gt;&lt;object type=&quot;3&quot; unique_id=&quot;29649&quot;&gt;&lt;property id=&quot;20148&quot; value=&quot;5&quot;/&gt;&lt;property id=&quot;20300&quot; value=&quot;Slide 22 - &amp;quot;Reverse Causality&amp;quot;&quot;/&gt;&lt;property id=&quot;20307&quot; value=&quot;330&quot;/&gt;&lt;/object&gt;&lt;object type=&quot;3&quot; unique_id=&quot;29770&quot;&gt;&lt;property id=&quot;20148&quot; value=&quot;5&quot;/&gt;&lt;property id=&quot;20300&quot; value=&quot;Slide 24&quot;/&gt;&lt;property id=&quot;20307&quot; value=&quot;331&quot;/&gt;&lt;/object&gt;&lt;object type=&quot;3&quot; unique_id=&quot;30019&quot;&gt;&lt;property id=&quot;20148&quot; value=&quot;5&quot;/&gt;&lt;property id=&quot;20300&quot; value=&quot;Slide 23&quot;/&gt;&lt;property id=&quot;20307&quot; value=&quot;332&quot;/&gt;&lt;/object&gt;&lt;object type=&quot;3&quot; unique_id=&quot;30116&quot;&gt;&lt;property id=&quot;20148&quot; value=&quot;5&quot;/&gt;&lt;property id=&quot;20300&quot; value=&quot;Slide 25 - &amp;quot;Model Comparison&amp;quot;&quot;/&gt;&lt;property id=&quot;20307&quot; value=&quot;333&quot;/&gt;&lt;/object&gt;&lt;object type=&quot;3&quot; unique_id=&quot;30386&quot;&gt;&lt;property id=&quot;20148&quot; value=&quot;5&quot;/&gt;&lt;property id=&quot;20300&quot; value=&quot;Slide 21&quot;/&gt;&lt;property id=&quot;20307&quot; value=&quot;334&quot;/&gt;&lt;/object&gt;&lt;object type=&quot;3&quot; unique_id=&quot;31101&quot;&gt;&lt;property id=&quot;20148&quot; value=&quot;5&quot;/&gt;&lt;property id=&quot;20300&quot; value=&quot;Slide 26 - &amp;quot;Reverse Causality (continued)&amp;quot;&quot;/&gt;&lt;property id=&quot;20307&quot; value=&quot;335&quot;/&gt;&lt;/object&gt;&lt;object type=&quot;3&quot; unique_id=&quot;31310&quot;&gt;&lt;property id=&quot;20148&quot; value=&quot;5&quot;/&gt;&lt;property id=&quot;20300&quot; value=&quot;Slide 27&quot;/&gt;&lt;property id=&quot;20307&quot; value=&quot;336&quot;/&gt;&lt;/object&gt;&lt;object type=&quot;3&quot; unique_id=&quot;31311&quot;&gt;&lt;property id=&quot;20148&quot; value=&quot;5&quot;/&gt;&lt;property id=&quot;20300&quot; value=&quot;Slide 28&quot;/&gt;&lt;property id=&quot;20307&quot; value=&quot;337&quot;/&gt;&lt;/object&gt;&lt;object type=&quot;3&quot; unique_id=&quot;31424&quot;&gt;&lt;property id=&quot;20148&quot; value=&quot;5&quot;/&gt;&lt;property id=&quot;20300&quot; value=&quot;Slide 29 - &amp;quot;Model Comparison&amp;quot;&quot;/&gt;&lt;property id=&quot;20307&quot; value=&quot;338&quot;/&gt;&lt;/object&gt;&lt;object type=&quot;3&quot; unique_id=&quot;31889&quot;&gt;&lt;property id=&quot;20148&quot; value=&quot;5&quot;/&gt;&lt;property id=&quot;20300&quot; value=&quot;Slide 3 - &amp;quot;Three “fails” in applied SEM&amp;quot;&quot;/&gt;&lt;property id=&quot;20307&quot; value=&quot;339&quot;/&gt;&lt;/object&gt;&lt;object type=&quot;3&quot; unique_id=&quot;32190&quot;&gt;&lt;property id=&quot;20148&quot; value=&quot;5&quot;/&gt;&lt;property id=&quot;20300&quot; value=&quot;Slide 4 - &amp;quot;Explaining the three “fails”&amp;quot;&quot;/&gt;&lt;property id=&quot;20307&quot; value=&quot;340&quot;/&gt;&lt;/object&gt;&lt;object type=&quot;3&quot; unique_id=&quot;32191&quot;&gt;&lt;property id=&quot;20148&quot; value=&quot;5&quot;/&gt;&lt;property id=&quot;20300&quot; value=&quot;Slide 18 - &amp;quot;Alternative Models in SEM: Design Considerations&amp;quot;&quot;/&gt;&lt;property id=&quot;20307&quot; value=&quot;341&quot;/&gt;&lt;/object&gt;&lt;object type=&quot;3&quot; unique_id=&quot;34464&quot;&gt;&lt;property id=&quot;20148&quot; value=&quot;5&quot;/&gt;&lt;property id=&quot;20300&quot; value=&quot;Slide 30 - &amp;quot;Summary &amp;amp; Conclusions&amp;quot;&quot;/&gt;&lt;property id=&quot;20307&quot; value=&quot;342&quot;/&gt;&lt;/object&gt;&lt;/object&gt;&lt;/object&gt;&lt;/database&gt;"/>
  <p:tag name="SECTOMILLISECCONVERTED" val="1"/>
</p:tagLst>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6650</TotalTime>
  <Words>1636</Words>
  <Application>Microsoft Office PowerPoint</Application>
  <PresentationFormat>On-screen Show (4:3)</PresentationFormat>
  <Paragraphs>180</Paragraphs>
  <Slides>20</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Times New Roman</vt:lpstr>
      <vt:lpstr>Tw Cen MT</vt:lpstr>
      <vt:lpstr>Thatch</vt:lpstr>
      <vt:lpstr>Critiquing and Combatting Inequality: Critical Consciousness &amp; Career Outcomes among  Marginalized Youth</vt:lpstr>
      <vt:lpstr>Defining CC</vt:lpstr>
      <vt:lpstr>CC: Foundation</vt:lpstr>
      <vt:lpstr>Previous CC - Career Research</vt:lpstr>
      <vt:lpstr>Theoretical Explanation</vt:lpstr>
      <vt:lpstr>Empirical Example</vt:lpstr>
      <vt:lpstr>Study Motivation</vt:lpstr>
      <vt:lpstr>Prior work: Diemer (2009) full model</vt:lpstr>
      <vt:lpstr>Sample</vt:lpstr>
      <vt:lpstr>MADICS Overview</vt:lpstr>
      <vt:lpstr>Conceptual Model</vt:lpstr>
      <vt:lpstr>Measures</vt:lpstr>
      <vt:lpstr>Measures</vt:lpstr>
      <vt:lpstr>Measures</vt:lpstr>
      <vt:lpstr>PowerPoint Presentation</vt:lpstr>
      <vt:lpstr>PowerPoint Presentation</vt:lpstr>
      <vt:lpstr>Results</vt:lpstr>
      <vt:lpstr>Discussion</vt:lpstr>
      <vt:lpstr>Policy/Practice Implications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Diemerm</dc:creator>
  <cp:lastModifiedBy>Diemer, Matt</cp:lastModifiedBy>
  <cp:revision>718</cp:revision>
  <dcterms:created xsi:type="dcterms:W3CDTF">2011-11-17T19:39:08Z</dcterms:created>
  <dcterms:modified xsi:type="dcterms:W3CDTF">2023-08-17T12:25:52Z</dcterms:modified>
</cp:coreProperties>
</file>