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991" r:id="rId3"/>
    <p:sldId id="981" r:id="rId4"/>
    <p:sldId id="982" r:id="rId5"/>
    <p:sldId id="983" r:id="rId6"/>
    <p:sldId id="984" r:id="rId7"/>
    <p:sldId id="985" r:id="rId8"/>
    <p:sldId id="986" r:id="rId9"/>
    <p:sldId id="987" r:id="rId10"/>
    <p:sldId id="99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A84DA-EA78-48CC-BB1D-7171C9628F00}" v="384" dt="2022-03-27T19:50:18.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7881" autoAdjust="0"/>
  </p:normalViewPr>
  <p:slideViewPr>
    <p:cSldViewPr snapToGrid="0">
      <p:cViewPr varScale="1">
        <p:scale>
          <a:sx n="45" d="100"/>
          <a:sy n="45" d="100"/>
        </p:scale>
        <p:origin x="1496" y="4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x, Andrea" userId="4d1068d1-3471-4dd9-bbd7-921120052c49" providerId="ADAL" clId="{7B0A84DA-EA78-48CC-BB1D-7171C9628F00}"/>
    <pc:docChg chg="undo redo custSel addSld delSld modSld sldOrd">
      <pc:chgData name="Cox, Andrea" userId="4d1068d1-3471-4dd9-bbd7-921120052c49" providerId="ADAL" clId="{7B0A84DA-EA78-48CC-BB1D-7171C9628F00}" dt="2022-03-31T08:41:11.156" v="4045" actId="47"/>
      <pc:docMkLst>
        <pc:docMk/>
      </pc:docMkLst>
      <pc:sldChg chg="modSp mod">
        <pc:chgData name="Cox, Andrea" userId="4d1068d1-3471-4dd9-bbd7-921120052c49" providerId="ADAL" clId="{7B0A84DA-EA78-48CC-BB1D-7171C9628F00}" dt="2022-03-26T10:26:40.120" v="3293" actId="20577"/>
        <pc:sldMkLst>
          <pc:docMk/>
          <pc:sldMk cId="3427127712" sldId="257"/>
        </pc:sldMkLst>
        <pc:spChg chg="mod">
          <ac:chgData name="Cox, Andrea" userId="4d1068d1-3471-4dd9-bbd7-921120052c49" providerId="ADAL" clId="{7B0A84DA-EA78-48CC-BB1D-7171C9628F00}" dt="2022-03-26T10:26:40.120" v="3293" actId="20577"/>
          <ac:spMkLst>
            <pc:docMk/>
            <pc:sldMk cId="3427127712" sldId="257"/>
            <ac:spMk id="2" creationId="{D0E162F7-CBC6-4CAE-9FCF-73CCCB0B6423}"/>
          </ac:spMkLst>
        </pc:spChg>
        <pc:spChg chg="mod">
          <ac:chgData name="Cox, Andrea" userId="4d1068d1-3471-4dd9-bbd7-921120052c49" providerId="ADAL" clId="{7B0A84DA-EA78-48CC-BB1D-7171C9628F00}" dt="2022-03-24T11:39:53.656" v="1976" actId="1076"/>
          <ac:spMkLst>
            <pc:docMk/>
            <pc:sldMk cId="3427127712" sldId="257"/>
            <ac:spMk id="3" creationId="{BA46C99E-18E7-4B77-A2CB-E08F961CC273}"/>
          </ac:spMkLst>
        </pc:spChg>
      </pc:sldChg>
      <pc:sldChg chg="modNotesTx">
        <pc:chgData name="Cox, Andrea" userId="4d1068d1-3471-4dd9-bbd7-921120052c49" providerId="ADAL" clId="{7B0A84DA-EA78-48CC-BB1D-7171C9628F00}" dt="2022-03-31T08:38:28.368" v="3972" actId="20577"/>
        <pc:sldMkLst>
          <pc:docMk/>
          <pc:sldMk cId="2915471126" sldId="981"/>
        </pc:sldMkLst>
      </pc:sldChg>
      <pc:sldChg chg="modNotesTx">
        <pc:chgData name="Cox, Andrea" userId="4d1068d1-3471-4dd9-bbd7-921120052c49" providerId="ADAL" clId="{7B0A84DA-EA78-48CC-BB1D-7171C9628F00}" dt="2022-03-24T11:35:20.431" v="1462" actId="20577"/>
        <pc:sldMkLst>
          <pc:docMk/>
          <pc:sldMk cId="1287120636" sldId="982"/>
        </pc:sldMkLst>
      </pc:sldChg>
      <pc:sldChg chg="modSp mod">
        <pc:chgData name="Cox, Andrea" userId="4d1068d1-3471-4dd9-bbd7-921120052c49" providerId="ADAL" clId="{7B0A84DA-EA78-48CC-BB1D-7171C9628F00}" dt="2022-03-21T10:14:07.703" v="72" actId="20577"/>
        <pc:sldMkLst>
          <pc:docMk/>
          <pc:sldMk cId="2653952381" sldId="984"/>
        </pc:sldMkLst>
        <pc:spChg chg="mod">
          <ac:chgData name="Cox, Andrea" userId="4d1068d1-3471-4dd9-bbd7-921120052c49" providerId="ADAL" clId="{7B0A84DA-EA78-48CC-BB1D-7171C9628F00}" dt="2022-03-21T10:14:07.703" v="72" actId="20577"/>
          <ac:spMkLst>
            <pc:docMk/>
            <pc:sldMk cId="2653952381" sldId="984"/>
            <ac:spMk id="3" creationId="{AC7D3B53-DA73-45B1-8BA9-4256EFD3B35C}"/>
          </ac:spMkLst>
        </pc:spChg>
      </pc:sldChg>
      <pc:sldChg chg="modNotesTx">
        <pc:chgData name="Cox, Andrea" userId="4d1068d1-3471-4dd9-bbd7-921120052c49" providerId="ADAL" clId="{7B0A84DA-EA78-48CC-BB1D-7171C9628F00}" dt="2022-03-27T19:50:09.346" v="3838" actId="20577"/>
        <pc:sldMkLst>
          <pc:docMk/>
          <pc:sldMk cId="729015679" sldId="985"/>
        </pc:sldMkLst>
      </pc:sldChg>
      <pc:sldChg chg="addSp modSp mod modNotesTx">
        <pc:chgData name="Cox, Andrea" userId="4d1068d1-3471-4dd9-bbd7-921120052c49" providerId="ADAL" clId="{7B0A84DA-EA78-48CC-BB1D-7171C9628F00}" dt="2022-03-31T08:40:03.822" v="3978"/>
        <pc:sldMkLst>
          <pc:docMk/>
          <pc:sldMk cId="2660593143" sldId="986"/>
        </pc:sldMkLst>
        <pc:spChg chg="add mod">
          <ac:chgData name="Cox, Andrea" userId="4d1068d1-3471-4dd9-bbd7-921120052c49" providerId="ADAL" clId="{7B0A84DA-EA78-48CC-BB1D-7171C9628F00}" dt="2022-03-26T10:20:37.912" v="2795" actId="1076"/>
          <ac:spMkLst>
            <pc:docMk/>
            <pc:sldMk cId="2660593143" sldId="986"/>
            <ac:spMk id="11" creationId="{C9B774DC-56BE-49A6-BCFE-1F238D7A9C11}"/>
          </ac:spMkLst>
        </pc:spChg>
        <pc:spChg chg="mod">
          <ac:chgData name="Cox, Andrea" userId="4d1068d1-3471-4dd9-bbd7-921120052c49" providerId="ADAL" clId="{7B0A84DA-EA78-48CC-BB1D-7171C9628F00}" dt="2022-03-26T10:20:15.152" v="2790" actId="1076"/>
          <ac:spMkLst>
            <pc:docMk/>
            <pc:sldMk cId="2660593143" sldId="986"/>
            <ac:spMk id="17" creationId="{3BE2884A-3449-4AE5-BC78-84BE27F32D4A}"/>
          </ac:spMkLst>
        </pc:spChg>
      </pc:sldChg>
      <pc:sldChg chg="addSp delSp modSp mod modAnim modNotesTx">
        <pc:chgData name="Cox, Andrea" userId="4d1068d1-3471-4dd9-bbd7-921120052c49" providerId="ADAL" clId="{7B0A84DA-EA78-48CC-BB1D-7171C9628F00}" dt="2022-03-31T08:40:47.938" v="4042" actId="20577"/>
        <pc:sldMkLst>
          <pc:docMk/>
          <pc:sldMk cId="4206662711" sldId="987"/>
        </pc:sldMkLst>
        <pc:spChg chg="del">
          <ac:chgData name="Cox, Andrea" userId="4d1068d1-3471-4dd9-bbd7-921120052c49" providerId="ADAL" clId="{7B0A84DA-EA78-48CC-BB1D-7171C9628F00}" dt="2022-03-26T10:22:08.622" v="2951" actId="478"/>
          <ac:spMkLst>
            <pc:docMk/>
            <pc:sldMk cId="4206662711" sldId="987"/>
            <ac:spMk id="2" creationId="{E42940AF-625D-43C4-BAFB-30017A986A86}"/>
          </ac:spMkLst>
        </pc:spChg>
        <pc:spChg chg="mod">
          <ac:chgData name="Cox, Andrea" userId="4d1068d1-3471-4dd9-bbd7-921120052c49" providerId="ADAL" clId="{7B0A84DA-EA78-48CC-BB1D-7171C9628F00}" dt="2022-03-26T10:26:05.773" v="3285" actId="1076"/>
          <ac:spMkLst>
            <pc:docMk/>
            <pc:sldMk cId="4206662711" sldId="987"/>
            <ac:spMk id="4" creationId="{ED3914A8-D804-4FAF-8C6D-285C991E1F86}"/>
          </ac:spMkLst>
        </pc:spChg>
        <pc:spChg chg="del">
          <ac:chgData name="Cox, Andrea" userId="4d1068d1-3471-4dd9-bbd7-921120052c49" providerId="ADAL" clId="{7B0A84DA-EA78-48CC-BB1D-7171C9628F00}" dt="2022-03-21T10:29:36.463" v="259" actId="478"/>
          <ac:spMkLst>
            <pc:docMk/>
            <pc:sldMk cId="4206662711" sldId="987"/>
            <ac:spMk id="5" creationId="{05BA48E4-0A49-4F27-8AEC-83D4D7D8619F}"/>
          </ac:spMkLst>
        </pc:spChg>
        <pc:spChg chg="del">
          <ac:chgData name="Cox, Andrea" userId="4d1068d1-3471-4dd9-bbd7-921120052c49" providerId="ADAL" clId="{7B0A84DA-EA78-48CC-BB1D-7171C9628F00}" dt="2022-03-21T10:29:32.874" v="258" actId="478"/>
          <ac:spMkLst>
            <pc:docMk/>
            <pc:sldMk cId="4206662711" sldId="987"/>
            <ac:spMk id="6" creationId="{05690180-CD27-4BC0-BA02-95076CE02788}"/>
          </ac:spMkLst>
        </pc:spChg>
        <pc:spChg chg="add mod">
          <ac:chgData name="Cox, Andrea" userId="4d1068d1-3471-4dd9-bbd7-921120052c49" providerId="ADAL" clId="{7B0A84DA-EA78-48CC-BB1D-7171C9628F00}" dt="2022-03-26T10:26:21.631" v="3289" actId="1076"/>
          <ac:spMkLst>
            <pc:docMk/>
            <pc:sldMk cId="4206662711" sldId="987"/>
            <ac:spMk id="8" creationId="{6D6C4676-2C81-41F1-AC5C-19F862844FE7}"/>
          </ac:spMkLst>
        </pc:spChg>
        <pc:spChg chg="add mod">
          <ac:chgData name="Cox, Andrea" userId="4d1068d1-3471-4dd9-bbd7-921120052c49" providerId="ADAL" clId="{7B0A84DA-EA78-48CC-BB1D-7171C9628F00}" dt="2022-03-26T10:26:14.518" v="3287" actId="1076"/>
          <ac:spMkLst>
            <pc:docMk/>
            <pc:sldMk cId="4206662711" sldId="987"/>
            <ac:spMk id="9" creationId="{FCF5B0B4-6992-4916-9787-F2D396916108}"/>
          </ac:spMkLst>
        </pc:spChg>
        <pc:spChg chg="add del mod">
          <ac:chgData name="Cox, Andrea" userId="4d1068d1-3471-4dd9-bbd7-921120052c49" providerId="ADAL" clId="{7B0A84DA-EA78-48CC-BB1D-7171C9628F00}" dt="2022-03-26T10:22:57.651" v="2974" actId="21"/>
          <ac:spMkLst>
            <pc:docMk/>
            <pc:sldMk cId="4206662711" sldId="987"/>
            <ac:spMk id="10" creationId="{781E75AC-BEAC-4184-B74D-A9183781CAEC}"/>
          </ac:spMkLst>
        </pc:spChg>
        <pc:spChg chg="add del mod">
          <ac:chgData name="Cox, Andrea" userId="4d1068d1-3471-4dd9-bbd7-921120052c49" providerId="ADAL" clId="{7B0A84DA-EA78-48CC-BB1D-7171C9628F00}" dt="2022-03-26T10:22:57.651" v="2974" actId="21"/>
          <ac:spMkLst>
            <pc:docMk/>
            <pc:sldMk cId="4206662711" sldId="987"/>
            <ac:spMk id="12" creationId="{770EA14B-AB17-49E8-92E9-600E63A3AD77}"/>
          </ac:spMkLst>
        </pc:spChg>
        <pc:spChg chg="add mod">
          <ac:chgData name="Cox, Andrea" userId="4d1068d1-3471-4dd9-bbd7-921120052c49" providerId="ADAL" clId="{7B0A84DA-EA78-48CC-BB1D-7171C9628F00}" dt="2022-03-27T19:04:18.624" v="3301" actId="20577"/>
          <ac:spMkLst>
            <pc:docMk/>
            <pc:sldMk cId="4206662711" sldId="987"/>
            <ac:spMk id="13" creationId="{5195E3A5-BB2E-4E4C-B2CE-5223AC3A002A}"/>
          </ac:spMkLst>
        </pc:spChg>
        <pc:picChg chg="mod">
          <ac:chgData name="Cox, Andrea" userId="4d1068d1-3471-4dd9-bbd7-921120052c49" providerId="ADAL" clId="{7B0A84DA-EA78-48CC-BB1D-7171C9628F00}" dt="2022-03-26T10:26:01.320" v="3284" actId="1076"/>
          <ac:picMkLst>
            <pc:docMk/>
            <pc:sldMk cId="4206662711" sldId="987"/>
            <ac:picMk id="7" creationId="{861EE904-D11A-4B52-8E96-015F4EE2FD38}"/>
          </ac:picMkLst>
        </pc:picChg>
        <pc:picChg chg="del mod">
          <ac:chgData name="Cox, Andrea" userId="4d1068d1-3471-4dd9-bbd7-921120052c49" providerId="ADAL" clId="{7B0A84DA-EA78-48CC-BB1D-7171C9628F00}" dt="2022-03-26T10:22:57.651" v="2974" actId="21"/>
          <ac:picMkLst>
            <pc:docMk/>
            <pc:sldMk cId="4206662711" sldId="987"/>
            <ac:picMk id="2050" creationId="{2840C486-5734-4D9B-A348-6B307A3C1C30}"/>
          </ac:picMkLst>
        </pc:picChg>
      </pc:sldChg>
      <pc:sldChg chg="modSp del mod ord modShow modNotesTx">
        <pc:chgData name="Cox, Andrea" userId="4d1068d1-3471-4dd9-bbd7-921120052c49" providerId="ADAL" clId="{7B0A84DA-EA78-48CC-BB1D-7171C9628F00}" dt="2022-03-27T19:53:08.267" v="3969" actId="47"/>
        <pc:sldMkLst>
          <pc:docMk/>
          <pc:sldMk cId="1544174718" sldId="988"/>
        </pc:sldMkLst>
        <pc:spChg chg="mod">
          <ac:chgData name="Cox, Andrea" userId="4d1068d1-3471-4dd9-bbd7-921120052c49" providerId="ADAL" clId="{7B0A84DA-EA78-48CC-BB1D-7171C9628F00}" dt="2022-03-26T10:24:46.890" v="3257" actId="5793"/>
          <ac:spMkLst>
            <pc:docMk/>
            <pc:sldMk cId="1544174718" sldId="988"/>
            <ac:spMk id="2" creationId="{5FC49259-9FDA-444B-8BE7-86DDE0457F02}"/>
          </ac:spMkLst>
        </pc:spChg>
        <pc:picChg chg="mod">
          <ac:chgData name="Cox, Andrea" userId="4d1068d1-3471-4dd9-bbd7-921120052c49" providerId="ADAL" clId="{7B0A84DA-EA78-48CC-BB1D-7171C9628F00}" dt="2022-03-26T10:24:50.660" v="3258" actId="1076"/>
          <ac:picMkLst>
            <pc:docMk/>
            <pc:sldMk cId="1544174718" sldId="988"/>
            <ac:picMk id="7" creationId="{31D033C7-3064-4E44-8D27-CFBA139881F8}"/>
          </ac:picMkLst>
        </pc:picChg>
      </pc:sldChg>
      <pc:sldChg chg="addSp delSp modSp new mod setBg modClrScheme setClrOvrMap chgLayout">
        <pc:chgData name="Cox, Andrea" userId="4d1068d1-3471-4dd9-bbd7-921120052c49" providerId="ADAL" clId="{7B0A84DA-EA78-48CC-BB1D-7171C9628F00}" dt="2022-03-31T08:41:07.074" v="4044" actId="1076"/>
        <pc:sldMkLst>
          <pc:docMk/>
          <pc:sldMk cId="945450536" sldId="992"/>
        </pc:sldMkLst>
        <pc:spChg chg="mod ord">
          <ac:chgData name="Cox, Andrea" userId="4d1068d1-3471-4dd9-bbd7-921120052c49" providerId="ADAL" clId="{7B0A84DA-EA78-48CC-BB1D-7171C9628F00}" dt="2022-03-21T10:35:43.132" v="663" actId="26606"/>
          <ac:spMkLst>
            <pc:docMk/>
            <pc:sldMk cId="945450536" sldId="992"/>
            <ac:spMk id="2" creationId="{44DBA4B8-397C-4390-8A6E-2B855715641E}"/>
          </ac:spMkLst>
        </pc:spChg>
        <pc:spChg chg="del">
          <ac:chgData name="Cox, Andrea" userId="4d1068d1-3471-4dd9-bbd7-921120052c49" providerId="ADAL" clId="{7B0A84DA-EA78-48CC-BB1D-7171C9628F00}" dt="2022-03-21T10:34:24.345" v="384" actId="700"/>
          <ac:spMkLst>
            <pc:docMk/>
            <pc:sldMk cId="945450536" sldId="992"/>
            <ac:spMk id="3" creationId="{A18563CF-FE2F-4316-8185-37B3EAE62B2D}"/>
          </ac:spMkLst>
        </pc:spChg>
        <pc:spChg chg="del">
          <ac:chgData name="Cox, Andrea" userId="4d1068d1-3471-4dd9-bbd7-921120052c49" providerId="ADAL" clId="{7B0A84DA-EA78-48CC-BB1D-7171C9628F00}" dt="2022-03-21T10:34:24.345" v="384" actId="700"/>
          <ac:spMkLst>
            <pc:docMk/>
            <pc:sldMk cId="945450536" sldId="992"/>
            <ac:spMk id="4" creationId="{9F15D348-7BDF-4806-B6CC-98422DAAF56C}"/>
          </ac:spMkLst>
        </pc:spChg>
        <pc:spChg chg="del">
          <ac:chgData name="Cox, Andrea" userId="4d1068d1-3471-4dd9-bbd7-921120052c49" providerId="ADAL" clId="{7B0A84DA-EA78-48CC-BB1D-7171C9628F00}" dt="2022-03-21T10:34:24.345" v="384" actId="700"/>
          <ac:spMkLst>
            <pc:docMk/>
            <pc:sldMk cId="945450536" sldId="992"/>
            <ac:spMk id="5" creationId="{6F0A9F6E-ACE8-4BEE-B588-B3E7C4AFD3FF}"/>
          </ac:spMkLst>
        </pc:spChg>
        <pc:spChg chg="del">
          <ac:chgData name="Cox, Andrea" userId="4d1068d1-3471-4dd9-bbd7-921120052c49" providerId="ADAL" clId="{7B0A84DA-EA78-48CC-BB1D-7171C9628F00}" dt="2022-03-21T10:34:24.345" v="384" actId="700"/>
          <ac:spMkLst>
            <pc:docMk/>
            <pc:sldMk cId="945450536" sldId="992"/>
            <ac:spMk id="6" creationId="{75F4C982-5CC4-4967-BDF2-92720630F854}"/>
          </ac:spMkLst>
        </pc:spChg>
        <pc:spChg chg="add mod">
          <ac:chgData name="Cox, Andrea" userId="4d1068d1-3471-4dd9-bbd7-921120052c49" providerId="ADAL" clId="{7B0A84DA-EA78-48CC-BB1D-7171C9628F00}" dt="2022-03-31T08:41:07.074" v="4044" actId="1076"/>
          <ac:spMkLst>
            <pc:docMk/>
            <pc:sldMk cId="945450536" sldId="992"/>
            <ac:spMk id="7" creationId="{82AEB652-20B3-4CAA-B619-847C20615116}"/>
          </ac:spMkLst>
        </pc:spChg>
        <pc:spChg chg="add del">
          <ac:chgData name="Cox, Andrea" userId="4d1068d1-3471-4dd9-bbd7-921120052c49" providerId="ADAL" clId="{7B0A84DA-EA78-48CC-BB1D-7171C9628F00}" dt="2022-03-21T10:35:43.132" v="663" actId="26606"/>
          <ac:spMkLst>
            <pc:docMk/>
            <pc:sldMk cId="945450536" sldId="992"/>
            <ac:spMk id="13" creationId="{C5E6CFF1-2F42-4E10-9A97-F116F46F53FE}"/>
          </ac:spMkLst>
        </pc:spChg>
        <pc:spChg chg="add del">
          <ac:chgData name="Cox, Andrea" userId="4d1068d1-3471-4dd9-bbd7-921120052c49" providerId="ADAL" clId="{7B0A84DA-EA78-48CC-BB1D-7171C9628F00}" dt="2022-03-21T10:35:39.957" v="659" actId="26606"/>
          <ac:spMkLst>
            <pc:docMk/>
            <pc:sldMk cId="945450536" sldId="992"/>
            <ac:spMk id="20" creationId="{6B5E2835-4E47-45B3-9CFE-732FF7B05472}"/>
          </ac:spMkLst>
        </pc:spChg>
        <pc:spChg chg="add del">
          <ac:chgData name="Cox, Andrea" userId="4d1068d1-3471-4dd9-bbd7-921120052c49" providerId="ADAL" clId="{7B0A84DA-EA78-48CC-BB1D-7171C9628F00}" dt="2022-03-21T10:35:39.957" v="659" actId="26606"/>
          <ac:spMkLst>
            <pc:docMk/>
            <pc:sldMk cId="945450536" sldId="992"/>
            <ac:spMk id="22" creationId="{5B45AD5D-AA52-4F7B-9362-576A39AD9E09}"/>
          </ac:spMkLst>
        </pc:spChg>
        <pc:spChg chg="add del">
          <ac:chgData name="Cox, Andrea" userId="4d1068d1-3471-4dd9-bbd7-921120052c49" providerId="ADAL" clId="{7B0A84DA-EA78-48CC-BB1D-7171C9628F00}" dt="2022-03-21T10:35:39.957" v="659" actId="26606"/>
          <ac:spMkLst>
            <pc:docMk/>
            <pc:sldMk cId="945450536" sldId="992"/>
            <ac:spMk id="24" creationId="{AEDD7960-4866-4399-BEF6-DD1431AB4E34}"/>
          </ac:spMkLst>
        </pc:spChg>
        <pc:spChg chg="add del">
          <ac:chgData name="Cox, Andrea" userId="4d1068d1-3471-4dd9-bbd7-921120052c49" providerId="ADAL" clId="{7B0A84DA-EA78-48CC-BB1D-7171C9628F00}" dt="2022-03-21T10:35:39.957" v="659" actId="26606"/>
          <ac:spMkLst>
            <pc:docMk/>
            <pc:sldMk cId="945450536" sldId="992"/>
            <ac:spMk id="26" creationId="{55D4142C-5077-457F-A6AD-3FECFDB39685}"/>
          </ac:spMkLst>
        </pc:spChg>
        <pc:spChg chg="add del">
          <ac:chgData name="Cox, Andrea" userId="4d1068d1-3471-4dd9-bbd7-921120052c49" providerId="ADAL" clId="{7B0A84DA-EA78-48CC-BB1D-7171C9628F00}" dt="2022-03-21T10:35:39.957" v="659" actId="26606"/>
          <ac:spMkLst>
            <pc:docMk/>
            <pc:sldMk cId="945450536" sldId="992"/>
            <ac:spMk id="28" creationId="{7A5F0580-5EE9-419F-96EE-B6529EF6E7D0}"/>
          </ac:spMkLst>
        </pc:spChg>
        <pc:spChg chg="add del">
          <ac:chgData name="Cox, Andrea" userId="4d1068d1-3471-4dd9-bbd7-921120052c49" providerId="ADAL" clId="{7B0A84DA-EA78-48CC-BB1D-7171C9628F00}" dt="2022-03-21T10:35:42.357" v="661" actId="26606"/>
          <ac:spMkLst>
            <pc:docMk/>
            <pc:sldMk cId="945450536" sldId="992"/>
            <ac:spMk id="30" creationId="{F13C74B1-5B17-4795-BED0-7140497B445A}"/>
          </ac:spMkLst>
        </pc:spChg>
        <pc:spChg chg="add del">
          <ac:chgData name="Cox, Andrea" userId="4d1068d1-3471-4dd9-bbd7-921120052c49" providerId="ADAL" clId="{7B0A84DA-EA78-48CC-BB1D-7171C9628F00}" dt="2022-03-21T10:35:42.357" v="661" actId="26606"/>
          <ac:spMkLst>
            <pc:docMk/>
            <pc:sldMk cId="945450536" sldId="992"/>
            <ac:spMk id="31" creationId="{D4974D33-8DC5-464E-8C6D-BE58F0669C17}"/>
          </ac:spMkLst>
        </pc:spChg>
        <pc:spChg chg="add del">
          <ac:chgData name="Cox, Andrea" userId="4d1068d1-3471-4dd9-bbd7-921120052c49" providerId="ADAL" clId="{7B0A84DA-EA78-48CC-BB1D-7171C9628F00}" dt="2022-03-21T10:35:43.132" v="663" actId="26606"/>
          <ac:spMkLst>
            <pc:docMk/>
            <pc:sldMk cId="945450536" sldId="992"/>
            <ac:spMk id="33" creationId="{3CD9DF72-87A3-404E-A828-84CBF11A8303}"/>
          </ac:spMkLst>
        </pc:spChg>
        <pc:picChg chg="add mod ord">
          <ac:chgData name="Cox, Andrea" userId="4d1068d1-3471-4dd9-bbd7-921120052c49" providerId="ADAL" clId="{7B0A84DA-EA78-48CC-BB1D-7171C9628F00}" dt="2022-03-21T10:35:43.132" v="663" actId="26606"/>
          <ac:picMkLst>
            <pc:docMk/>
            <pc:sldMk cId="945450536" sldId="992"/>
            <ac:picMk id="9" creationId="{6958C9A7-491B-072B-7E42-F595B978529C}"/>
          </ac:picMkLst>
        </pc:picChg>
        <pc:picChg chg="add mod">
          <ac:chgData name="Cox, Andrea" userId="4d1068d1-3471-4dd9-bbd7-921120052c49" providerId="ADAL" clId="{7B0A84DA-EA78-48CC-BB1D-7171C9628F00}" dt="2022-03-21T10:36:01.801" v="669" actId="207"/>
          <ac:picMkLst>
            <pc:docMk/>
            <pc:sldMk cId="945450536" sldId="992"/>
            <ac:picMk id="21" creationId="{9336DED2-5F22-48F1-AA19-C75CF55273F3}"/>
          </ac:picMkLst>
        </pc:picChg>
        <pc:cxnChg chg="add del">
          <ac:chgData name="Cox, Andrea" userId="4d1068d1-3471-4dd9-bbd7-921120052c49" providerId="ADAL" clId="{7B0A84DA-EA78-48CC-BB1D-7171C9628F00}" dt="2022-03-21T10:35:43.132" v="663" actId="26606"/>
          <ac:cxnSpMkLst>
            <pc:docMk/>
            <pc:sldMk cId="945450536" sldId="992"/>
            <ac:cxnSpMk id="15" creationId="{67182200-4859-4C8D-BCBB-55B245C28BA3}"/>
          </ac:cxnSpMkLst>
        </pc:cxnChg>
        <pc:cxnChg chg="add del">
          <ac:chgData name="Cox, Andrea" userId="4d1068d1-3471-4dd9-bbd7-921120052c49" providerId="ADAL" clId="{7B0A84DA-EA78-48CC-BB1D-7171C9628F00}" dt="2022-03-21T10:35:43.132" v="663" actId="26606"/>
          <ac:cxnSpMkLst>
            <pc:docMk/>
            <pc:sldMk cId="945450536" sldId="992"/>
            <ac:cxnSpMk id="34" creationId="{20E3A342-4D61-4E3F-AF90-1AB42AEB96CC}"/>
          </ac:cxnSpMkLst>
        </pc:cxnChg>
      </pc:sldChg>
      <pc:sldChg chg="addSp modSp new del mod ord modAnim modShow">
        <pc:chgData name="Cox, Andrea" userId="4d1068d1-3471-4dd9-bbd7-921120052c49" providerId="ADAL" clId="{7B0A84DA-EA78-48CC-BB1D-7171C9628F00}" dt="2022-03-31T08:41:11.156" v="4045" actId="47"/>
        <pc:sldMkLst>
          <pc:docMk/>
          <pc:sldMk cId="764061666" sldId="993"/>
        </pc:sldMkLst>
        <pc:spChg chg="add mod">
          <ac:chgData name="Cox, Andrea" userId="4d1068d1-3471-4dd9-bbd7-921120052c49" providerId="ADAL" clId="{7B0A84DA-EA78-48CC-BB1D-7171C9628F00}" dt="2022-03-26T10:23:03.580" v="2976"/>
          <ac:spMkLst>
            <pc:docMk/>
            <pc:sldMk cId="764061666" sldId="993"/>
            <ac:spMk id="8" creationId="{41E2606E-1491-4998-866E-1B42A6B22ACE}"/>
          </ac:spMkLst>
        </pc:spChg>
        <pc:spChg chg="add mod">
          <ac:chgData name="Cox, Andrea" userId="4d1068d1-3471-4dd9-bbd7-921120052c49" providerId="ADAL" clId="{7B0A84DA-EA78-48CC-BB1D-7171C9628F00}" dt="2022-03-26T10:23:03.580" v="2976"/>
          <ac:spMkLst>
            <pc:docMk/>
            <pc:sldMk cId="764061666" sldId="993"/>
            <ac:spMk id="9" creationId="{D83C71D9-8BC6-4887-BB52-C19666243B9F}"/>
          </ac:spMkLst>
        </pc:spChg>
        <pc:picChg chg="add mod">
          <ac:chgData name="Cox, Andrea" userId="4d1068d1-3471-4dd9-bbd7-921120052c49" providerId="ADAL" clId="{7B0A84DA-EA78-48CC-BB1D-7171C9628F00}" dt="2022-03-26T10:23:03.580" v="2976"/>
          <ac:picMkLst>
            <pc:docMk/>
            <pc:sldMk cId="764061666" sldId="993"/>
            <ac:picMk id="7" creationId="{F52D6D56-BE68-4B3A-A27C-A9A1D794FEE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A4856-0CED-4AAE-B5CF-8CE0C98310B8}" type="datetimeFigureOut">
              <a:rPr lang="en-GB" smtClean="0"/>
              <a:t>31/03/2022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F2492B-1427-44CD-A752-23576A5C4A27}" type="slidenum">
              <a:rPr lang="en-GB" smtClean="0"/>
              <a:t>‹#›</a:t>
            </a:fld>
            <a:endParaRPr lang="en-GB"/>
          </a:p>
        </p:txBody>
      </p:sp>
    </p:spTree>
    <p:extLst>
      <p:ext uri="{BB962C8B-B14F-4D97-AF65-F5344CB8AC3E}">
        <p14:creationId xmlns:p14="http://schemas.microsoft.com/office/powerpoint/2010/main" val="1432127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gender-decoder.katmatfield.com/static/documents/Gaucher-Friesen-Kay-JPSP-Gendered-Wording-in-Job-ads.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huffingtonpost.co.uk/curt-rice/how-mckinseys-story-became-sheryl-sandbergs-statistic---and-why-it-didnt-deserve-to_b_5198744.html?guce_referrer=aHR0cHM6Ly93d3cuZ29vZ2xlLmNvbS8&amp;guce_referrer_sig=AQAAAJ4BfyBCOz1CMcpRBTbA45LxMTbi0Yq-In6EjNuUH-d7fRatlRcNmELW5XC_J_Jgr8ZmWYFZFs8CUTEVPCjVKUPV5JgrAVX_HTKlhQ3xlOgX9tGGg7OcKwst6fs_oiGQ-ibOoLry-GGfUkC1DZlw4WavVnR86g51bL0Ez0kxkKht&amp;guccounter=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https://hbr.org/2018/09/how-to-get-better-at-reading-people-from-different-cultures</a:t>
            </a:r>
          </a:p>
          <a:p>
            <a:endParaRPr lang="en-GB" dirty="0"/>
          </a:p>
        </p:txBody>
      </p:sp>
      <p:sp>
        <p:nvSpPr>
          <p:cNvPr id="4" name="Slide Number Placeholder 3"/>
          <p:cNvSpPr>
            <a:spLocks noGrp="1"/>
          </p:cNvSpPr>
          <p:nvPr>
            <p:ph type="sldNum" sz="quarter" idx="5"/>
          </p:nvPr>
        </p:nvSpPr>
        <p:spPr/>
        <p:txBody>
          <a:bodyPr/>
          <a:lstStyle/>
          <a:p>
            <a:fld id="{823C8469-2783-49F5-AE45-84F6659DC229}" type="slidenum">
              <a:rPr lang="en-GB" smtClean="0"/>
              <a:t>1</a:t>
            </a:fld>
            <a:endParaRPr lang="en-GB"/>
          </a:p>
        </p:txBody>
      </p:sp>
    </p:spTree>
    <p:extLst>
      <p:ext uri="{BB962C8B-B14F-4D97-AF65-F5344CB8AC3E}">
        <p14:creationId xmlns:p14="http://schemas.microsoft.com/office/powerpoint/2010/main" val="297176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 to mental imagery work done in week 2 teaching</a:t>
            </a:r>
          </a:p>
          <a:p>
            <a:r>
              <a:rPr lang="en-GB" dirty="0"/>
              <a:t>Elicit if there are: </a:t>
            </a:r>
          </a:p>
          <a:p>
            <a:pPr marL="171450" indent="-171450">
              <a:buFontTx/>
              <a:buChar char="-"/>
            </a:pPr>
            <a:r>
              <a:rPr lang="en-GB" dirty="0"/>
              <a:t>Embodied responses (heart rate, feelings of excitement/stress)</a:t>
            </a:r>
          </a:p>
          <a:p>
            <a:pPr marL="171450" indent="-171450">
              <a:buFontTx/>
              <a:buChar char="-"/>
            </a:pPr>
            <a:r>
              <a:rPr lang="en-GB" dirty="0"/>
              <a:t>Thoughts / Mental narrative </a:t>
            </a:r>
          </a:p>
          <a:p>
            <a:pPr marL="0" indent="0">
              <a:buFontTx/>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Explain rationale for the question – We start to generate responses to texts like this in the first few seconds of reading. Our psychosomatic experiences may affect our response to the text – whether we apply or not, mindset for writing an application, reinforce positive/negative beliefs</a:t>
            </a:r>
          </a:p>
          <a:p>
            <a:pPr marL="0" indent="0">
              <a:buFontTx/>
              <a:buNone/>
            </a:pPr>
            <a:endParaRPr lang="en-GB" dirty="0"/>
          </a:p>
        </p:txBody>
      </p:sp>
      <p:sp>
        <p:nvSpPr>
          <p:cNvPr id="4" name="Slide Number Placeholder 3"/>
          <p:cNvSpPr>
            <a:spLocks noGrp="1"/>
          </p:cNvSpPr>
          <p:nvPr>
            <p:ph type="sldNum" sz="quarter" idx="5"/>
          </p:nvPr>
        </p:nvSpPr>
        <p:spPr/>
        <p:txBody>
          <a:bodyPr/>
          <a:lstStyle/>
          <a:p>
            <a:fld id="{823C8469-2783-49F5-AE45-84F6659DC229}" type="slidenum">
              <a:rPr lang="en-GB" smtClean="0"/>
              <a:t>3</a:t>
            </a:fld>
            <a:endParaRPr lang="en-GB"/>
          </a:p>
        </p:txBody>
      </p:sp>
    </p:spTree>
    <p:extLst>
      <p:ext uri="{BB962C8B-B14F-4D97-AF65-F5344CB8AC3E}">
        <p14:creationId xmlns:p14="http://schemas.microsoft.com/office/powerpoint/2010/main" val="2956702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Initially give students 30 seconds for each job description</a:t>
            </a:r>
          </a:p>
        </p:txBody>
      </p:sp>
      <p:sp>
        <p:nvSpPr>
          <p:cNvPr id="4" name="Slide Number Placeholder 3"/>
          <p:cNvSpPr>
            <a:spLocks noGrp="1"/>
          </p:cNvSpPr>
          <p:nvPr>
            <p:ph type="sldNum" sz="quarter" idx="5"/>
          </p:nvPr>
        </p:nvSpPr>
        <p:spPr/>
        <p:txBody>
          <a:bodyPr/>
          <a:lstStyle/>
          <a:p>
            <a:fld id="{C2F2492B-1427-44CD-A752-23576A5C4A27}" type="slidenum">
              <a:rPr lang="en-GB" smtClean="0"/>
              <a:t>4</a:t>
            </a:fld>
            <a:endParaRPr lang="en-GB"/>
          </a:p>
        </p:txBody>
      </p:sp>
    </p:spTree>
    <p:extLst>
      <p:ext uri="{BB962C8B-B14F-4D97-AF65-F5344CB8AC3E}">
        <p14:creationId xmlns:p14="http://schemas.microsoft.com/office/powerpoint/2010/main" val="3864437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group discussion: </a:t>
            </a:r>
          </a:p>
          <a:p>
            <a:endParaRPr lang="en-GB" dirty="0"/>
          </a:p>
          <a:p>
            <a:r>
              <a:rPr lang="en-GB" dirty="0"/>
              <a:t>Get students to vote (anonymously) if they would apply to A, B, both or neither</a:t>
            </a:r>
          </a:p>
          <a:p>
            <a:endParaRPr lang="en-GB" dirty="0"/>
          </a:p>
          <a:p>
            <a:r>
              <a:rPr lang="en-GB" dirty="0"/>
              <a:t>For internship A what is appealing / off-putting – idea of ‘learning’, mentoring, lack of salary information (what does this mean?), degree being an advantage but not necessary, response?</a:t>
            </a:r>
          </a:p>
          <a:p>
            <a:endParaRPr lang="en-GB" dirty="0"/>
          </a:p>
          <a:p>
            <a:r>
              <a:rPr lang="en-GB" dirty="0"/>
              <a:t>For internship B what is appealing / off-putting – explore salary, international travel, concepts of ‘data’, how to assess showing ‘interest in current affairs + healthcare’ (what does interest mean? Can we develop interest? Would we want to?). Does Comparative Literature qualify you to do this job? </a:t>
            </a:r>
          </a:p>
        </p:txBody>
      </p:sp>
      <p:sp>
        <p:nvSpPr>
          <p:cNvPr id="4" name="Slide Number Placeholder 3"/>
          <p:cNvSpPr>
            <a:spLocks noGrp="1"/>
          </p:cNvSpPr>
          <p:nvPr>
            <p:ph type="sldNum" sz="quarter" idx="5"/>
          </p:nvPr>
        </p:nvSpPr>
        <p:spPr/>
        <p:txBody>
          <a:bodyPr/>
          <a:lstStyle/>
          <a:p>
            <a:fld id="{823C8469-2783-49F5-AE45-84F6659DC229}" type="slidenum">
              <a:rPr lang="en-GB" smtClean="0"/>
              <a:t>7</a:t>
            </a:fld>
            <a:endParaRPr lang="en-GB"/>
          </a:p>
        </p:txBody>
      </p:sp>
    </p:spTree>
    <p:extLst>
      <p:ext uri="{BB962C8B-B14F-4D97-AF65-F5344CB8AC3E}">
        <p14:creationId xmlns:p14="http://schemas.microsoft.com/office/powerpoint/2010/main" val="1731941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4A4A4A"/>
              </a:solidFill>
              <a:effectLst/>
              <a:latin typeface="Lato" panose="020F0502020204030203"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paper on which the tool is based demonstrates that men and women find different types of language appealing but that masculine-coded language affected influenced how mu</a:t>
            </a:r>
            <a:r>
              <a:rPr lang="en-GB" sz="1200" dirty="0">
                <a:solidFill>
                  <a:srgbClr val="4A4A4A"/>
                </a:solidFill>
                <a:effectLst/>
                <a:latin typeface="Lato" panose="020F0502020204030203" pitchFamily="34" charset="0"/>
                <a:ea typeface="Calibri" panose="020F0502020204030204" pitchFamily="34" charset="0"/>
                <a:cs typeface="Times New Roman" panose="02020603050405020304" pitchFamily="18" charset="0"/>
              </a:rPr>
              <a:t>ch women they felt they 'belonged' in that occupation. </a:t>
            </a:r>
            <a:r>
              <a:rPr lang="en-GB" sz="1200" dirty="0">
                <a:effectLst/>
                <a:latin typeface="Calibri" panose="020F0502020204030204" pitchFamily="34" charset="0"/>
                <a:ea typeface="Calibri" panose="020F0502020204030204" pitchFamily="34" charset="0"/>
                <a:cs typeface="Times New Roman" panose="02020603050405020304" pitchFamily="18" charset="0"/>
              </a:rPr>
              <a:t>Non-binary people were not included in the study.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A4A4A"/>
                </a:solidFill>
                <a:effectLst/>
                <a:latin typeface="Lato" panose="020F0502020204030203" pitchFamily="34" charset="0"/>
              </a:rPr>
              <a:t>Danielle Gaucher, Justin Friesen, and Aaron C. Kay, </a:t>
            </a:r>
            <a:r>
              <a:rPr lang="en-GB" sz="1200" b="1" u="sng" dirty="0">
                <a:solidFill>
                  <a:srgbClr val="706482"/>
                </a:solidFill>
                <a:effectLst/>
                <a:latin typeface="Lato" panose="020F0502020204030203" pitchFamily="34" charset="0"/>
                <a:ea typeface="Calibri" panose="020F0502020204030204" pitchFamily="34" charset="0"/>
                <a:cs typeface="Times New Roman" panose="02020603050405020304" pitchFamily="18" charset="0"/>
                <a:hlinkClick r:id="rId3"/>
              </a:rPr>
              <a:t>Evidence That Gendered Wording in Job Advertisements Exists and Sustains Gender Inequality</a:t>
            </a:r>
            <a:r>
              <a:rPr lang="en-GB" sz="1200" dirty="0">
                <a:solidFill>
                  <a:srgbClr val="4A4A4A"/>
                </a:solidFill>
                <a:effectLst/>
                <a:latin typeface="Lato" panose="020F0502020204030203" pitchFamily="34" charset="0"/>
                <a:ea typeface="Calibri" panose="020F0502020204030204" pitchFamily="34" charset="0"/>
                <a:cs typeface="Times New Roman" panose="02020603050405020304" pitchFamily="18" charset="0"/>
              </a:rPr>
              <a:t> (Journal of Personality and Social Psychology, July 2011, Vol 101(1), p109-28).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2492B-1427-44CD-A752-23576A5C4A27}" type="slidenum">
              <a:rPr lang="en-GB" smtClean="0"/>
              <a:t>8</a:t>
            </a:fld>
            <a:endParaRPr lang="en-GB"/>
          </a:p>
        </p:txBody>
      </p:sp>
    </p:spTree>
    <p:extLst>
      <p:ext uri="{BB962C8B-B14F-4D97-AF65-F5344CB8AC3E}">
        <p14:creationId xmlns:p14="http://schemas.microsoft.com/office/powerpoint/2010/main" val="2526237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D2A26"/>
                </a:solidFill>
                <a:effectLst/>
                <a:latin typeface="Futura PT W01 Book"/>
                <a:hlinkClick r:id="rId3"/>
              </a:rPr>
              <a:t>Journalists </a:t>
            </a:r>
            <a:r>
              <a:rPr lang="en-GB" b="0" i="0" u="sng" dirty="0">
                <a:solidFill>
                  <a:srgbClr val="0098DB"/>
                </a:solidFill>
                <a:effectLst/>
                <a:latin typeface="inherit"/>
                <a:hlinkClick r:id="rId3"/>
              </a:rPr>
              <a:t>reveal</a:t>
            </a:r>
            <a:r>
              <a:rPr lang="en-GB" b="0" i="0" u="sng" dirty="0">
                <a:solidFill>
                  <a:srgbClr val="0098DB"/>
                </a:solidFill>
                <a:effectLst/>
                <a:latin typeface="inherit"/>
              </a:rPr>
              <a:t>ed</a:t>
            </a:r>
            <a:r>
              <a:rPr lang="en-GB" b="0" i="0" dirty="0">
                <a:solidFill>
                  <a:srgbClr val="2D2A26"/>
                </a:solidFill>
                <a:effectLst/>
                <a:latin typeface="Futura PT W01 Book"/>
              </a:rPr>
              <a:t> that this claim was only based on a speculative comment made by a senior executive at Hewlett Packard in an interview –  no quantitative data was used to generate this “fact”. </a:t>
            </a:r>
            <a:r>
              <a:rPr lang="en-GB" dirty="0"/>
              <a:t>https://www.forbes.com/sites/womensmedia/2014/04/28/act-now-to-shrink-the-confidence-gap/. </a:t>
            </a:r>
          </a:p>
          <a:p>
            <a:endParaRPr lang="en-GB" dirty="0"/>
          </a:p>
          <a:p>
            <a:r>
              <a:rPr lang="en-GB" dirty="0"/>
              <a:t>Additional research by Tara Mohr:  Survey of 1,000 </a:t>
            </a:r>
            <a:r>
              <a:rPr lang="en-GB" b="0" i="0" dirty="0">
                <a:solidFill>
                  <a:srgbClr val="282828"/>
                </a:solidFill>
                <a:effectLst/>
                <a:latin typeface="Tiempos Text"/>
              </a:rPr>
              <a:t>American professionals, and asked them, “If you decided not to apply for a job because you didn’t meet all the qualifications, why didn’t you apply?” Men and women also gave the same most common reason for not applying, and it was by far the most popular, twice as common as any of the others, with 41% of women and 46% of men indicating it was their top reason: “I didn’t think they would hire me since I didn’t meet the qualifications, and I didn’t want to waste my time and energy.” In other words, people who weren’t applying believed they needed the qualifications not to do the job well, but to be hired in the first place. They thought that the required qualifications were…well, required qualifications. </a:t>
            </a:r>
            <a:r>
              <a:rPr lang="en-GB" b="1" i="0" dirty="0">
                <a:solidFill>
                  <a:srgbClr val="282828"/>
                </a:solidFill>
                <a:effectLst/>
                <a:latin typeface="Tiempos Text"/>
              </a:rPr>
              <a:t>They didn’t see the hiring process as one where advocacy, relationships, or a creative approach to framing one’s expertise could overcome not having the skills and experiences outlined in the job qualifications. What held them back from applying was not a mistaken perception about themselves, but a mistaken perception about the hiring process. </a:t>
            </a:r>
            <a:r>
              <a:rPr lang="en-GB" b="0" i="0" dirty="0">
                <a:solidFill>
                  <a:srgbClr val="282828"/>
                </a:solidFill>
                <a:effectLst/>
                <a:latin typeface="Tiempos Text"/>
              </a:rPr>
              <a:t>This is critical, because it suggests that if the HP finding speaks to a larger trend, women don’t need to try and find that elusive quality, “confidence,” they just need better information about how hiring processes really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https://hbr.org/2014/08/why-women-dont-apply-for-jobs-unless-theyre-100-qualified. </a:t>
            </a:r>
          </a:p>
          <a:p>
            <a:endParaRPr lang="en-GB" dirty="0"/>
          </a:p>
        </p:txBody>
      </p:sp>
      <p:sp>
        <p:nvSpPr>
          <p:cNvPr id="4" name="Slide Number Placeholder 3"/>
          <p:cNvSpPr>
            <a:spLocks noGrp="1"/>
          </p:cNvSpPr>
          <p:nvPr>
            <p:ph type="sldNum" sz="quarter" idx="5"/>
          </p:nvPr>
        </p:nvSpPr>
        <p:spPr/>
        <p:txBody>
          <a:bodyPr/>
          <a:lstStyle/>
          <a:p>
            <a:fld id="{823C8469-2783-49F5-AE45-84F6659DC229}" type="slidenum">
              <a:rPr lang="en-GB" smtClean="0"/>
              <a:t>9</a:t>
            </a:fld>
            <a:endParaRPr lang="en-GB"/>
          </a:p>
        </p:txBody>
      </p:sp>
    </p:spTree>
    <p:extLst>
      <p:ext uri="{BB962C8B-B14F-4D97-AF65-F5344CB8AC3E}">
        <p14:creationId xmlns:p14="http://schemas.microsoft.com/office/powerpoint/2010/main" val="1126741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2492B-1427-44CD-A752-23576A5C4A27}" type="slidenum">
              <a:rPr lang="en-GB" smtClean="0"/>
              <a:t>10</a:t>
            </a:fld>
            <a:endParaRPr lang="en-GB"/>
          </a:p>
        </p:txBody>
      </p:sp>
    </p:spTree>
    <p:extLst>
      <p:ext uri="{BB962C8B-B14F-4D97-AF65-F5344CB8AC3E}">
        <p14:creationId xmlns:p14="http://schemas.microsoft.com/office/powerpoint/2010/main" val="271986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9871-2142-4A64-99C8-6972C19B6E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6B079E4-1E5B-47BC-B61C-3036D9F4A4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F5B70E-D554-4C43-BD32-987A9C1991B1}"/>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5" name="Footer Placeholder 4">
            <a:extLst>
              <a:ext uri="{FF2B5EF4-FFF2-40B4-BE49-F238E27FC236}">
                <a16:creationId xmlns:a16="http://schemas.microsoft.com/office/drawing/2014/main" id="{1D3C20B5-BAEB-450F-B22E-BD101CB0C7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7890B8-23FE-46A8-9F44-0C6E5195D4CC}"/>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296902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505E-8CA0-4C41-8958-FE1B116788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EF86E6-18BF-453D-99F1-2F2A998C37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EB749A-083F-4668-86DD-9CB0C9A541BF}"/>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5" name="Footer Placeholder 4">
            <a:extLst>
              <a:ext uri="{FF2B5EF4-FFF2-40B4-BE49-F238E27FC236}">
                <a16:creationId xmlns:a16="http://schemas.microsoft.com/office/drawing/2014/main" id="{7B4B1E16-B555-4AF1-A1B1-B40248BC56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329B15-4185-4E63-99BB-C5CA4882A410}"/>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798655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8E798-79D5-4D78-B496-9B38470BE8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D1C6296-6A06-416C-AAE3-DC02AF311B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683136-88DD-4593-947B-CAE161ED4E43}"/>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5" name="Footer Placeholder 4">
            <a:extLst>
              <a:ext uri="{FF2B5EF4-FFF2-40B4-BE49-F238E27FC236}">
                <a16:creationId xmlns:a16="http://schemas.microsoft.com/office/drawing/2014/main" id="{63D2F66E-D1C4-47E7-B323-4D3925C881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82028E-B505-43D0-82A5-030E3E718ABB}"/>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2948838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955B-2A9C-4310-A796-750CFCEC3C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E099644-C75F-4998-8178-4A658C402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5116763-F8B4-4423-AC07-88486E36C9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BD9C632-7570-48A4-B5CD-BA0CC7B3620B}"/>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6" name="Footer Placeholder 5">
            <a:extLst>
              <a:ext uri="{FF2B5EF4-FFF2-40B4-BE49-F238E27FC236}">
                <a16:creationId xmlns:a16="http://schemas.microsoft.com/office/drawing/2014/main" id="{E3D700BC-BB46-4BE4-9A02-A2B257A5D3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6D9A97-9680-4A8F-BA21-097CB8AE16A6}"/>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21913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D8AF-257A-491C-84A5-DDDB3CDDD97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CB3558-D86C-4155-8640-80D42AA29A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29F3CF-986E-4E3D-A65A-FBB2F43D2E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895F6BF-986D-4A35-8E49-1414E59CF5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C314F5-6E17-4C81-8B0C-46F0B8E92C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C8A948-2943-406D-8AB1-2F476161FC4A}"/>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8" name="Footer Placeholder 7">
            <a:extLst>
              <a:ext uri="{FF2B5EF4-FFF2-40B4-BE49-F238E27FC236}">
                <a16:creationId xmlns:a16="http://schemas.microsoft.com/office/drawing/2014/main" id="{49A000C7-FE56-4093-9B16-557FCE8F1C1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CDAC6B-A086-4AB0-8464-8169575FA7B4}"/>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533109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3899-72C2-4BE1-8124-FDF456821AD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FF70624-5718-4F05-9FB8-E5161DF47C57}"/>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4" name="Footer Placeholder 3">
            <a:extLst>
              <a:ext uri="{FF2B5EF4-FFF2-40B4-BE49-F238E27FC236}">
                <a16:creationId xmlns:a16="http://schemas.microsoft.com/office/drawing/2014/main" id="{494D39F2-FC2E-4A93-A32B-224E6F36BF9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B534B34-E904-4824-BC8F-D9786BD751C8}"/>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182805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A0FFC-DAFC-4813-9818-A41ACECEA4FB}"/>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3" name="Footer Placeholder 2">
            <a:extLst>
              <a:ext uri="{FF2B5EF4-FFF2-40B4-BE49-F238E27FC236}">
                <a16:creationId xmlns:a16="http://schemas.microsoft.com/office/drawing/2014/main" id="{329EB408-C941-4838-A41F-8255919FD90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E1DD2EF-3C76-4D71-BD67-951F8D53AC1D}"/>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3915394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6F598-DCF7-40B9-AC6F-8722FF56F2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3B3714-5766-43A5-9DF6-A420374AF7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4FD4640-8786-444E-97E9-ACF081017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2194E6-D71E-4719-96D6-8F65801B122E}"/>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6" name="Footer Placeholder 5">
            <a:extLst>
              <a:ext uri="{FF2B5EF4-FFF2-40B4-BE49-F238E27FC236}">
                <a16:creationId xmlns:a16="http://schemas.microsoft.com/office/drawing/2014/main" id="{B27161A1-647B-4F58-923D-9B30858054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538A61-669E-4410-BB4D-83E8897EEFB6}"/>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1263721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36A2-5C7E-471E-BB3B-A2437259BE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5091D2-19E3-4541-88E2-B8727CD535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6B3B1D3-C141-4671-ADCF-4480A0BB9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06BD6A-E6FC-46D2-832E-CBF643CBBED4}"/>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6" name="Footer Placeholder 5">
            <a:extLst>
              <a:ext uri="{FF2B5EF4-FFF2-40B4-BE49-F238E27FC236}">
                <a16:creationId xmlns:a16="http://schemas.microsoft.com/office/drawing/2014/main" id="{6D44EAB5-DF6D-4D53-8BCD-B31A323ABA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CE79C0-DD10-4E7C-91AF-65C388AE50FB}"/>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1713806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B18B7-E168-4E98-A639-7B744ADF821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762EAF-04D9-4ACC-AFBB-4954D65FE5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93B18C-1499-4846-A9D0-C77FD8529BE7}"/>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5" name="Footer Placeholder 4">
            <a:extLst>
              <a:ext uri="{FF2B5EF4-FFF2-40B4-BE49-F238E27FC236}">
                <a16:creationId xmlns:a16="http://schemas.microsoft.com/office/drawing/2014/main" id="{498E5086-1A6B-4782-889B-AA3B75E8C7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AB1D0B-8825-40FC-98F6-A16B18FBA104}"/>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3061302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F972BE-8BAF-44D1-8921-B617B0383F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701BA9-E15B-4B09-8A11-CC2CE6A649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B9E893-4D0D-44B6-8D3B-F3E11897A4BB}"/>
              </a:ext>
            </a:extLst>
          </p:cNvPr>
          <p:cNvSpPr>
            <a:spLocks noGrp="1"/>
          </p:cNvSpPr>
          <p:nvPr>
            <p:ph type="dt" sz="half" idx="10"/>
          </p:nvPr>
        </p:nvSpPr>
        <p:spPr/>
        <p:txBody>
          <a:bodyPr/>
          <a:lstStyle/>
          <a:p>
            <a:fld id="{37CE190E-9AE7-4B8D-9402-0AAD3D770128}" type="datetimeFigureOut">
              <a:rPr lang="en-GB" smtClean="0"/>
              <a:t>31/03/2022</a:t>
            </a:fld>
            <a:endParaRPr lang="en-GB"/>
          </a:p>
        </p:txBody>
      </p:sp>
      <p:sp>
        <p:nvSpPr>
          <p:cNvPr id="5" name="Footer Placeholder 4">
            <a:extLst>
              <a:ext uri="{FF2B5EF4-FFF2-40B4-BE49-F238E27FC236}">
                <a16:creationId xmlns:a16="http://schemas.microsoft.com/office/drawing/2014/main" id="{69FDC8AA-0EBD-45CE-BB7D-561AF78723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52CDE-558F-49D6-AD84-B314FFB34A13}"/>
              </a:ext>
            </a:extLst>
          </p:cNvPr>
          <p:cNvSpPr>
            <a:spLocks noGrp="1"/>
          </p:cNvSpPr>
          <p:nvPr>
            <p:ph type="sldNum" sz="quarter" idx="12"/>
          </p:nvPr>
        </p:nvSpPr>
        <p:spPr/>
        <p:txBody>
          <a:bodyPr/>
          <a:lstStyle/>
          <a:p>
            <a:fld id="{97D402D5-DC5B-41B8-8C3C-A62E9FB73A07}" type="slidenum">
              <a:rPr lang="en-GB" smtClean="0"/>
              <a:t>‹#›</a:t>
            </a:fld>
            <a:endParaRPr lang="en-GB"/>
          </a:p>
        </p:txBody>
      </p:sp>
    </p:spTree>
    <p:extLst>
      <p:ext uri="{BB962C8B-B14F-4D97-AF65-F5344CB8AC3E}">
        <p14:creationId xmlns:p14="http://schemas.microsoft.com/office/powerpoint/2010/main" val="105635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7B0BF1-029D-4BEC-9A3C-51DC3EF671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33AB3A-C5E8-4813-AEFC-334201A8E0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B5BA4A-E3F1-4CAD-B412-649E88B09A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E190E-9AE7-4B8D-9402-0AAD3D770128}" type="datetimeFigureOut">
              <a:rPr lang="en-GB" smtClean="0"/>
              <a:t>31/03/2022</a:t>
            </a:fld>
            <a:endParaRPr lang="en-GB"/>
          </a:p>
        </p:txBody>
      </p:sp>
      <p:sp>
        <p:nvSpPr>
          <p:cNvPr id="5" name="Footer Placeholder 4">
            <a:extLst>
              <a:ext uri="{FF2B5EF4-FFF2-40B4-BE49-F238E27FC236}">
                <a16:creationId xmlns:a16="http://schemas.microsoft.com/office/drawing/2014/main" id="{F332F4E6-C890-4E70-958F-AA375BC794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0A51DB8-53E9-40A9-92F2-6AB7887515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D402D5-DC5B-41B8-8C3C-A62E9FB73A07}" type="slidenum">
              <a:rPr lang="en-GB" smtClean="0"/>
              <a:t>‹#›</a:t>
            </a:fld>
            <a:endParaRPr lang="en-GB"/>
          </a:p>
        </p:txBody>
      </p:sp>
    </p:spTree>
    <p:extLst>
      <p:ext uri="{BB962C8B-B14F-4D97-AF65-F5344CB8AC3E}">
        <p14:creationId xmlns:p14="http://schemas.microsoft.com/office/powerpoint/2010/main" val="463158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2" Type="http://schemas.openxmlformats.org/officeDocument/2006/relationships/hyperlink" Target="https://www.liverpooluniversitypress.co.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hyperlink" Target="https://gender-decoder.katmatfield.com/static/documents/Gaucher-Friesen-Kay-JPSP-Gendered-Wording-in-Job-ads.pdf"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1.sv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162F7-CBC6-4CAE-9FCF-73CCCB0B6423}"/>
              </a:ext>
            </a:extLst>
          </p:cNvPr>
          <p:cNvSpPr>
            <a:spLocks noGrp="1"/>
          </p:cNvSpPr>
          <p:nvPr>
            <p:ph type="ctrTitle"/>
          </p:nvPr>
        </p:nvSpPr>
        <p:spPr>
          <a:xfrm>
            <a:off x="7649668" y="2417618"/>
            <a:ext cx="3802505" cy="2387600"/>
          </a:xfrm>
        </p:spPr>
        <p:txBody>
          <a:bodyPr>
            <a:noAutofit/>
          </a:bodyPr>
          <a:lstStyle/>
          <a:p>
            <a:r>
              <a:rPr lang="en-GB" sz="5500" dirty="0"/>
              <a:t>‘Reading’ </a:t>
            </a:r>
            <a:br>
              <a:rPr lang="en-GB" sz="5500" dirty="0"/>
            </a:br>
            <a:r>
              <a:rPr lang="en-GB" sz="5500" dirty="0"/>
              <a:t>a job application</a:t>
            </a:r>
            <a:br>
              <a:rPr lang="en-GB" sz="5500" dirty="0"/>
            </a:br>
            <a:endParaRPr lang="en-GB" sz="5500" dirty="0"/>
          </a:p>
        </p:txBody>
      </p:sp>
      <p:sp>
        <p:nvSpPr>
          <p:cNvPr id="3" name="Subtitle 2">
            <a:extLst>
              <a:ext uri="{FF2B5EF4-FFF2-40B4-BE49-F238E27FC236}">
                <a16:creationId xmlns:a16="http://schemas.microsoft.com/office/drawing/2014/main" id="{BA46C99E-18E7-4B77-A2CB-E08F961CC273}"/>
              </a:ext>
            </a:extLst>
          </p:cNvPr>
          <p:cNvSpPr>
            <a:spLocks noGrp="1"/>
          </p:cNvSpPr>
          <p:nvPr>
            <p:ph type="subTitle" idx="1"/>
          </p:nvPr>
        </p:nvSpPr>
        <p:spPr>
          <a:xfrm>
            <a:off x="1524000" y="5387733"/>
            <a:ext cx="9144000" cy="1655762"/>
          </a:xfrm>
        </p:spPr>
        <p:txBody>
          <a:bodyPr>
            <a:normAutofit/>
          </a:bodyPr>
          <a:lstStyle/>
          <a:p>
            <a:r>
              <a:rPr lang="en-GB" sz="2800" dirty="0"/>
              <a:t>Andrea Cox, Careers Consultant for SLLF</a:t>
            </a:r>
          </a:p>
          <a:p>
            <a:r>
              <a:rPr lang="en-GB" sz="2800" dirty="0"/>
              <a:t>Queen Mary University of London </a:t>
            </a:r>
          </a:p>
        </p:txBody>
      </p:sp>
      <p:pic>
        <p:nvPicPr>
          <p:cNvPr id="1026" name="Picture 2">
            <a:extLst>
              <a:ext uri="{FF2B5EF4-FFF2-40B4-BE49-F238E27FC236}">
                <a16:creationId xmlns:a16="http://schemas.microsoft.com/office/drawing/2014/main" id="{A3A65E55-FC91-42BA-B566-BE77C5FD6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827" y="1470267"/>
            <a:ext cx="6470442" cy="3623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12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F7FF1-7A9D-43D0-AB2D-4264FE0F07B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A7FC704-CF4F-4569-B31A-235F456991D5}"/>
              </a:ext>
            </a:extLst>
          </p:cNvPr>
          <p:cNvSpPr>
            <a:spLocks noGrp="1"/>
          </p:cNvSpPr>
          <p:nvPr>
            <p:ph idx="1"/>
          </p:nvPr>
        </p:nvSpPr>
        <p:spPr/>
        <p:txBody>
          <a:bodyPr/>
          <a:lstStyle/>
          <a:p>
            <a:endParaRPr lang="en-GB" dirty="0"/>
          </a:p>
        </p:txBody>
      </p:sp>
      <p:sp>
        <p:nvSpPr>
          <p:cNvPr id="5" name="TextBox 4">
            <a:extLst>
              <a:ext uri="{FF2B5EF4-FFF2-40B4-BE49-F238E27FC236}">
                <a16:creationId xmlns:a16="http://schemas.microsoft.com/office/drawing/2014/main" id="{D68EDFEC-44B2-4AF5-AF88-7355C49A2233}"/>
              </a:ext>
            </a:extLst>
          </p:cNvPr>
          <p:cNvSpPr txBox="1"/>
          <p:nvPr/>
        </p:nvSpPr>
        <p:spPr>
          <a:xfrm>
            <a:off x="1735808" y="288608"/>
            <a:ext cx="8988072" cy="6247864"/>
          </a:xfrm>
          <a:prstGeom prst="rect">
            <a:avLst/>
          </a:prstGeom>
          <a:noFill/>
          <a:ln w="28575">
            <a:solidFill>
              <a:schemeClr val="accent1"/>
            </a:solidFill>
          </a:ln>
        </p:spPr>
        <p:txBody>
          <a:bodyPr wrap="square" rtlCol="0">
            <a:spAutoFit/>
          </a:bodyPr>
          <a:lstStyle/>
          <a:p>
            <a:endParaRPr lang="en-GB" sz="4000" dirty="0"/>
          </a:p>
          <a:p>
            <a:r>
              <a:rPr lang="en-GB" sz="4000" dirty="0"/>
              <a:t>Symbolises a writing exercise</a:t>
            </a:r>
          </a:p>
          <a:p>
            <a:endParaRPr lang="en-GB" sz="4000" dirty="0"/>
          </a:p>
          <a:p>
            <a:r>
              <a:rPr lang="en-GB" sz="4000" dirty="0"/>
              <a:t>Symbolises a discussion using microphone or </a:t>
            </a:r>
            <a:r>
              <a:rPr lang="en-GB" sz="4000" dirty="0" err="1"/>
              <a:t>chatbox</a:t>
            </a:r>
            <a:endParaRPr lang="en-GB" sz="4000" dirty="0"/>
          </a:p>
          <a:p>
            <a:endParaRPr lang="en-GB" sz="4000" dirty="0"/>
          </a:p>
          <a:p>
            <a:r>
              <a:rPr lang="en-GB" sz="4000" dirty="0"/>
              <a:t>Feel free to write comments/questions in the </a:t>
            </a:r>
            <a:r>
              <a:rPr lang="en-GB" sz="4000" dirty="0" err="1"/>
              <a:t>chatbox</a:t>
            </a:r>
            <a:r>
              <a:rPr lang="en-GB" sz="4000" dirty="0"/>
              <a:t> as we go along</a:t>
            </a:r>
          </a:p>
          <a:p>
            <a:endParaRPr lang="en-GB" sz="4000" dirty="0"/>
          </a:p>
          <a:p>
            <a:r>
              <a:rPr lang="en-GB" sz="4000" dirty="0"/>
              <a:t>You will need a pen and paper</a:t>
            </a:r>
          </a:p>
        </p:txBody>
      </p:sp>
      <p:pic>
        <p:nvPicPr>
          <p:cNvPr id="6" name="Graphic 5" descr="Pencil">
            <a:extLst>
              <a:ext uri="{FF2B5EF4-FFF2-40B4-BE49-F238E27FC236}">
                <a16:creationId xmlns:a16="http://schemas.microsoft.com/office/drawing/2014/main" id="{12965406-7AAE-4DA1-8771-4C81427CB2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8407" y="452916"/>
            <a:ext cx="1116665" cy="1116665"/>
          </a:xfrm>
          <a:prstGeom prst="rect">
            <a:avLst/>
          </a:prstGeom>
        </p:spPr>
      </p:pic>
      <p:pic>
        <p:nvPicPr>
          <p:cNvPr id="7" name="Graphic 6" descr="Meeting">
            <a:extLst>
              <a:ext uri="{FF2B5EF4-FFF2-40B4-BE49-F238E27FC236}">
                <a16:creationId xmlns:a16="http://schemas.microsoft.com/office/drawing/2014/main" id="{62697173-831C-4BFC-B480-66E3615C184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63843" y="2550231"/>
            <a:ext cx="1116665" cy="1116665"/>
          </a:xfrm>
          <a:prstGeom prst="rect">
            <a:avLst/>
          </a:prstGeom>
        </p:spPr>
      </p:pic>
    </p:spTree>
    <p:extLst>
      <p:ext uri="{BB962C8B-B14F-4D97-AF65-F5344CB8AC3E}">
        <p14:creationId xmlns:p14="http://schemas.microsoft.com/office/powerpoint/2010/main" val="891701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12EDF-09F4-4AC9-BDBF-7AD3134C5771}"/>
              </a:ext>
            </a:extLst>
          </p:cNvPr>
          <p:cNvSpPr>
            <a:spLocks noGrp="1"/>
          </p:cNvSpPr>
          <p:nvPr>
            <p:ph type="title"/>
          </p:nvPr>
        </p:nvSpPr>
        <p:spPr>
          <a:xfrm>
            <a:off x="838200" y="1879131"/>
            <a:ext cx="10515600" cy="1325563"/>
          </a:xfrm>
        </p:spPr>
        <p:txBody>
          <a:bodyPr>
            <a:noAutofit/>
          </a:bodyPr>
          <a:lstStyle/>
          <a:p>
            <a:pPr algn="ctr"/>
            <a:r>
              <a:rPr lang="en-GB" sz="5000" dirty="0">
                <a:latin typeface="+mn-lt"/>
              </a:rPr>
              <a:t>What are the kinds of feelings you can have when reading a job description?</a:t>
            </a:r>
          </a:p>
        </p:txBody>
      </p:sp>
      <p:sp>
        <p:nvSpPr>
          <p:cNvPr id="3" name="Content Placeholder 2">
            <a:extLst>
              <a:ext uri="{FF2B5EF4-FFF2-40B4-BE49-F238E27FC236}">
                <a16:creationId xmlns:a16="http://schemas.microsoft.com/office/drawing/2014/main" id="{1E1C815F-A644-4D62-9348-3EA4A25E46FA}"/>
              </a:ext>
            </a:extLst>
          </p:cNvPr>
          <p:cNvSpPr>
            <a:spLocks noGrp="1"/>
          </p:cNvSpPr>
          <p:nvPr>
            <p:ph idx="1"/>
          </p:nvPr>
        </p:nvSpPr>
        <p:spPr>
          <a:xfrm>
            <a:off x="2006183" y="4224051"/>
            <a:ext cx="8831705" cy="4351338"/>
          </a:xfrm>
        </p:spPr>
        <p:txBody>
          <a:bodyPr>
            <a:normAutofit/>
          </a:bodyPr>
          <a:lstStyle/>
          <a:p>
            <a:pPr marL="0" indent="0">
              <a:buNone/>
            </a:pPr>
            <a:r>
              <a:rPr lang="en-GB" sz="3500" dirty="0"/>
              <a:t>Write a word or an emoji into the </a:t>
            </a:r>
            <a:r>
              <a:rPr lang="en-GB" sz="3500" dirty="0" err="1"/>
              <a:t>chatbox</a:t>
            </a:r>
            <a:endParaRPr lang="en-GB" sz="3500" dirty="0"/>
          </a:p>
        </p:txBody>
      </p:sp>
      <p:pic>
        <p:nvPicPr>
          <p:cNvPr id="4" name="Graphic 3" descr="Pencil">
            <a:extLst>
              <a:ext uri="{FF2B5EF4-FFF2-40B4-BE49-F238E27FC236}">
                <a16:creationId xmlns:a16="http://schemas.microsoft.com/office/drawing/2014/main" id="{D23A3F78-9D1A-4B18-B240-2C3FCFF118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54207" y="252787"/>
            <a:ext cx="1116665" cy="1116665"/>
          </a:xfrm>
          <a:prstGeom prst="rect">
            <a:avLst/>
          </a:prstGeom>
        </p:spPr>
      </p:pic>
    </p:spTree>
    <p:extLst>
      <p:ext uri="{BB962C8B-B14F-4D97-AF65-F5344CB8AC3E}">
        <p14:creationId xmlns:p14="http://schemas.microsoft.com/office/powerpoint/2010/main" val="2915471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E2A85-E9AC-4D72-821F-211D11B86CAC}"/>
              </a:ext>
            </a:extLst>
          </p:cNvPr>
          <p:cNvSpPr>
            <a:spLocks noGrp="1"/>
          </p:cNvSpPr>
          <p:nvPr>
            <p:ph type="title"/>
          </p:nvPr>
        </p:nvSpPr>
        <p:spPr>
          <a:xfrm>
            <a:off x="1992442" y="2553689"/>
            <a:ext cx="8500672" cy="1325563"/>
          </a:xfrm>
        </p:spPr>
        <p:txBody>
          <a:bodyPr>
            <a:normAutofit fontScale="90000"/>
          </a:bodyPr>
          <a:lstStyle/>
          <a:p>
            <a:r>
              <a:rPr lang="en-GB" dirty="0">
                <a:latin typeface="+mn-lt"/>
              </a:rPr>
              <a:t>I’m going to show you two job descriptions – on a piece of paper write down honestly how you are feeling when you read them </a:t>
            </a:r>
          </a:p>
        </p:txBody>
      </p:sp>
      <p:pic>
        <p:nvPicPr>
          <p:cNvPr id="4" name="Graphic 3" descr="Pencil">
            <a:extLst>
              <a:ext uri="{FF2B5EF4-FFF2-40B4-BE49-F238E27FC236}">
                <a16:creationId xmlns:a16="http://schemas.microsoft.com/office/drawing/2014/main" id="{DE39CFF9-4FCE-4D2A-B59B-C004500FED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93114" y="297475"/>
            <a:ext cx="1116665" cy="1116665"/>
          </a:xfrm>
          <a:prstGeom prst="rect">
            <a:avLst/>
          </a:prstGeom>
        </p:spPr>
      </p:pic>
    </p:spTree>
    <p:extLst>
      <p:ext uri="{BB962C8B-B14F-4D97-AF65-F5344CB8AC3E}">
        <p14:creationId xmlns:p14="http://schemas.microsoft.com/office/powerpoint/2010/main" val="128712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9232FA-CF88-4C01-9671-5EE76E6F88ED}"/>
              </a:ext>
            </a:extLst>
          </p:cNvPr>
          <p:cNvSpPr>
            <a:spLocks noGrp="1"/>
          </p:cNvSpPr>
          <p:nvPr>
            <p:ph idx="1"/>
          </p:nvPr>
        </p:nvSpPr>
        <p:spPr>
          <a:xfrm>
            <a:off x="204866" y="119921"/>
            <a:ext cx="11782267" cy="6618157"/>
          </a:xfrm>
        </p:spPr>
        <p:txBody>
          <a:bodyPr>
            <a:noAutofit/>
          </a:bodyPr>
          <a:lstStyle/>
          <a:p>
            <a:r>
              <a:rPr lang="en-GB" sz="2100" b="1" dirty="0"/>
              <a:t>INTERNSHIP A - Do you have a keen attention to detail, an enthusiasm for publishing, and a hunger for learning? Then apply now to join this academic publisher for a 6-month internship…</a:t>
            </a:r>
            <a:endParaRPr lang="en-GB" sz="2100" dirty="0"/>
          </a:p>
          <a:p>
            <a:r>
              <a:rPr lang="en-GB" sz="2100" u="sng" dirty="0">
                <a:hlinkClick r:id="rId2"/>
              </a:rPr>
              <a:t>Liverpool University Press</a:t>
            </a:r>
            <a:r>
              <a:rPr lang="en-GB" sz="2100" dirty="0"/>
              <a:t> is the UK’s third oldest university press, with a distinguished history of publishing exceptional research since 1899. LUP is looking for a Marketing Assistant to join them for a 6-month paid internship. The successful candidate will learn the fundamentals of marketing books, along with a set of skills that can be applied across the spectrum of the publishing industry. You will likely be working in a hybrid home/in office environment, with a line manager and mentoring provided by experienced managers with regular opportunities for discussion and feedback over the course of six months. </a:t>
            </a:r>
          </a:p>
          <a:p>
            <a:r>
              <a:rPr lang="en-GB" sz="2100" b="1" dirty="0"/>
              <a:t>Knowledge, skills, experience</a:t>
            </a:r>
            <a:endParaRPr lang="en-GB" sz="2100" dirty="0"/>
          </a:p>
          <a:p>
            <a:pPr lvl="0"/>
            <a:r>
              <a:rPr lang="en-GB" sz="2100" dirty="0"/>
              <a:t>Keen attention to detail</a:t>
            </a:r>
          </a:p>
          <a:p>
            <a:pPr lvl="0"/>
            <a:r>
              <a:rPr lang="en-GB" sz="2100" dirty="0"/>
              <a:t>Great interpersonal skills</a:t>
            </a:r>
          </a:p>
          <a:p>
            <a:pPr lvl="0"/>
            <a:r>
              <a:rPr lang="en-GB" sz="2100" dirty="0"/>
              <a:t>An enthusiasm for publishing</a:t>
            </a:r>
          </a:p>
          <a:p>
            <a:pPr lvl="0"/>
            <a:r>
              <a:rPr lang="en-GB" sz="2100" dirty="0"/>
              <a:t>A hunger for learning and a can-do attitude</a:t>
            </a:r>
          </a:p>
          <a:p>
            <a:pPr lvl="0"/>
            <a:r>
              <a:rPr lang="en-GB" sz="2100" dirty="0"/>
              <a:t>Previous experience organising events</a:t>
            </a:r>
          </a:p>
          <a:p>
            <a:pPr lvl="0"/>
            <a:r>
              <a:rPr lang="en-GB" sz="2100" dirty="0"/>
              <a:t>Ideally you will have written copy for a website or a blog or you have created marketing materials</a:t>
            </a:r>
          </a:p>
          <a:p>
            <a:r>
              <a:rPr lang="en-GB" sz="2100" b="1" dirty="0"/>
              <a:t>Academic requirements</a:t>
            </a:r>
            <a:endParaRPr lang="en-GB" sz="2100" dirty="0"/>
          </a:p>
          <a:p>
            <a:r>
              <a:rPr lang="en-GB" sz="2100" dirty="0"/>
              <a:t>A degree would be an advantage, but all candidates are welcomed who have performed strongly at A-level and can demonstrate excellent attention to detail</a:t>
            </a:r>
          </a:p>
        </p:txBody>
      </p:sp>
    </p:spTree>
    <p:extLst>
      <p:ext uri="{BB962C8B-B14F-4D97-AF65-F5344CB8AC3E}">
        <p14:creationId xmlns:p14="http://schemas.microsoft.com/office/powerpoint/2010/main" val="2939452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7D3B53-DA73-45B1-8BA9-4256EFD3B35C}"/>
              </a:ext>
            </a:extLst>
          </p:cNvPr>
          <p:cNvSpPr>
            <a:spLocks noGrp="1"/>
          </p:cNvSpPr>
          <p:nvPr>
            <p:ph idx="1"/>
          </p:nvPr>
        </p:nvSpPr>
        <p:spPr>
          <a:xfrm>
            <a:off x="219855" y="193963"/>
            <a:ext cx="11752289" cy="6858000"/>
          </a:xfrm>
        </p:spPr>
        <p:txBody>
          <a:bodyPr>
            <a:noAutofit/>
          </a:bodyPr>
          <a:lstStyle/>
          <a:p>
            <a:r>
              <a:rPr lang="en-GB" sz="2000" b="1" dirty="0"/>
              <a:t>INTERNSHIP B </a:t>
            </a:r>
            <a:r>
              <a:rPr lang="en-GB" sz="2000" dirty="0"/>
              <a:t>- TPP’s aim is to improve access to healthcare data, making sure it is available whenever and wherever it is needed. TPP’s Communications &amp; Marketing team are the voice of the company. The team manage all aspects of the company’s image, develop our product marketing strategies, foster important relationships and grow the company’s global brand. </a:t>
            </a:r>
          </a:p>
          <a:p>
            <a:r>
              <a:rPr lang="en-GB" sz="2000" dirty="0"/>
              <a:t>The is 6 month marketing internship will see you working on projects such as a complete marketing campaign for a smartphone app in China, speech-writing for an international TED conference, coordinating a government trade mission to India, and preparing digital content for events in Africa. During a typical week you might write a summary document for a health minister, promote our Artificial Intelligence technology to doctors, and work on the branding for smartphone apps used by millions of people. Skills and experience: </a:t>
            </a:r>
          </a:p>
          <a:p>
            <a:r>
              <a:rPr lang="en-GB" sz="2000" dirty="0"/>
              <a:t>We’re looking for someone who is ready to take on an exciting challenge. You’ll have a self-confident attitude and be detail-oriented. You’ll have an interest in current affairs and healthcare. You’ll be able to write easy-to-understand narrative on complex topics. You will enjoy running our social operations. You’ll work with all our teams, from the clinical advisors to the software developers. You’ll have the drive and ambition to push our brand around the world. </a:t>
            </a:r>
          </a:p>
          <a:p>
            <a:r>
              <a:rPr lang="en-GB" sz="2000" dirty="0"/>
              <a:t>TPP has been consistently recognised as an outstanding graduate employer. In both 2018 and 2019 we were awarded the “Top Company for Graduates to Work For”. We will give you an excellent starting salary of £35,000, this will be reviewed annually. You will also receive a range of benefits, including: Fantastic holiday entitlement, Regular social events, Opportunities to travel internationally, Pub Fridays</a:t>
            </a:r>
          </a:p>
          <a:p>
            <a:r>
              <a:rPr lang="en-GB" sz="2000" b="1" dirty="0"/>
              <a:t>Requirements</a:t>
            </a:r>
            <a:endParaRPr lang="en-GB" sz="2000" dirty="0"/>
          </a:p>
          <a:p>
            <a:pPr lvl="0"/>
            <a:r>
              <a:rPr lang="en-GB" sz="2000" dirty="0"/>
              <a:t>Predicted 2:1 or above at degree level</a:t>
            </a:r>
          </a:p>
          <a:p>
            <a:pPr lvl="0"/>
            <a:r>
              <a:rPr lang="en-GB" sz="2000" dirty="0"/>
              <a:t>Minimum BBB/BBC at A-level, International equivalents are accepted, see below for details.</a:t>
            </a:r>
          </a:p>
        </p:txBody>
      </p:sp>
    </p:spTree>
    <p:extLst>
      <p:ext uri="{BB962C8B-B14F-4D97-AF65-F5344CB8AC3E}">
        <p14:creationId xmlns:p14="http://schemas.microsoft.com/office/powerpoint/2010/main" val="265395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BCE1-9444-48ED-A8F3-F594191220F3}"/>
              </a:ext>
            </a:extLst>
          </p:cNvPr>
          <p:cNvSpPr>
            <a:spLocks noGrp="1"/>
          </p:cNvSpPr>
          <p:nvPr>
            <p:ph type="title"/>
          </p:nvPr>
        </p:nvSpPr>
        <p:spPr>
          <a:xfrm>
            <a:off x="838200" y="3013354"/>
            <a:ext cx="10515600" cy="1325563"/>
          </a:xfrm>
        </p:spPr>
        <p:txBody>
          <a:bodyPr>
            <a:noAutofit/>
          </a:bodyPr>
          <a:lstStyle/>
          <a:p>
            <a:r>
              <a:rPr lang="en-GB" sz="3200" dirty="0"/>
              <a:t>In breakout groups of three discuss your responses to the two job descriptions (write these questions down!)</a:t>
            </a:r>
            <a:br>
              <a:rPr lang="en-GB" sz="3200" dirty="0"/>
            </a:br>
            <a:br>
              <a:rPr lang="en-GB" sz="3200" dirty="0"/>
            </a:br>
            <a:r>
              <a:rPr lang="en-GB" sz="3200" dirty="0"/>
              <a:t>1. How did you feel reading them and why? </a:t>
            </a:r>
            <a:br>
              <a:rPr lang="en-GB" sz="3200" dirty="0"/>
            </a:br>
            <a:br>
              <a:rPr lang="en-GB" sz="3200" dirty="0"/>
            </a:br>
            <a:r>
              <a:rPr lang="en-GB" sz="3200" dirty="0"/>
              <a:t>2. Would your feelings affect whether or not you would apply? </a:t>
            </a:r>
            <a:br>
              <a:rPr lang="en-GB" sz="3200" dirty="0"/>
            </a:br>
            <a:br>
              <a:rPr lang="en-GB" sz="3200" dirty="0"/>
            </a:br>
            <a:r>
              <a:rPr lang="en-GB" sz="3200" dirty="0"/>
              <a:t>Make a note of these three questions. We will have a group discussion about your responses after 7 minutes. Please can one person from each group </a:t>
            </a:r>
            <a:r>
              <a:rPr lang="en-GB" sz="3200" b="1" dirty="0"/>
              <a:t>be ready to share one point </a:t>
            </a:r>
            <a:r>
              <a:rPr lang="en-GB" sz="3200" dirty="0"/>
              <a:t>about either of the internships </a:t>
            </a:r>
            <a:br>
              <a:rPr lang="en-GB" sz="3200" dirty="0"/>
            </a:br>
            <a:endParaRPr lang="en-GB" sz="3200" dirty="0"/>
          </a:p>
        </p:txBody>
      </p:sp>
      <p:pic>
        <p:nvPicPr>
          <p:cNvPr id="4" name="Graphic 3" descr="Meeting">
            <a:extLst>
              <a:ext uri="{FF2B5EF4-FFF2-40B4-BE49-F238E27FC236}">
                <a16:creationId xmlns:a16="http://schemas.microsoft.com/office/drawing/2014/main" id="{297C3B0D-03DC-45F4-831B-BFCB7001F1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59431" y="1614161"/>
            <a:ext cx="1116665" cy="1116665"/>
          </a:xfrm>
          <a:prstGeom prst="rect">
            <a:avLst/>
          </a:prstGeom>
        </p:spPr>
      </p:pic>
    </p:spTree>
    <p:extLst>
      <p:ext uri="{BB962C8B-B14F-4D97-AF65-F5344CB8AC3E}">
        <p14:creationId xmlns:p14="http://schemas.microsoft.com/office/powerpoint/2010/main" val="729015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3E5D1DD-EAFB-4FFC-9025-1476B883698E}"/>
              </a:ext>
            </a:extLst>
          </p:cNvPr>
          <p:cNvSpPr>
            <a:spLocks noGrp="1"/>
          </p:cNvSpPr>
          <p:nvPr>
            <p:ph type="title"/>
          </p:nvPr>
        </p:nvSpPr>
        <p:spPr>
          <a:xfrm>
            <a:off x="629851" y="45140"/>
            <a:ext cx="10515600" cy="1325563"/>
          </a:xfrm>
        </p:spPr>
        <p:txBody>
          <a:bodyPr/>
          <a:lstStyle/>
          <a:p>
            <a:r>
              <a:rPr lang="en-GB" dirty="0"/>
              <a:t>Gender decoder tool </a:t>
            </a:r>
          </a:p>
        </p:txBody>
      </p:sp>
      <p:sp>
        <p:nvSpPr>
          <p:cNvPr id="8" name="Text Placeholder 7">
            <a:extLst>
              <a:ext uri="{FF2B5EF4-FFF2-40B4-BE49-F238E27FC236}">
                <a16:creationId xmlns:a16="http://schemas.microsoft.com/office/drawing/2014/main" id="{CBE17355-EF42-49A9-95F3-6B8E26BE498A}"/>
              </a:ext>
            </a:extLst>
          </p:cNvPr>
          <p:cNvSpPr>
            <a:spLocks noGrp="1"/>
          </p:cNvSpPr>
          <p:nvPr>
            <p:ph type="body" idx="1"/>
          </p:nvPr>
        </p:nvSpPr>
        <p:spPr>
          <a:xfrm>
            <a:off x="1061422" y="1027906"/>
            <a:ext cx="5157787" cy="823912"/>
          </a:xfrm>
        </p:spPr>
        <p:txBody>
          <a:bodyPr>
            <a:normAutofit/>
          </a:bodyPr>
          <a:lstStyle/>
          <a:p>
            <a:r>
              <a:rPr lang="en-GB" sz="2800" dirty="0"/>
              <a:t>Internship A – publishing, LUP</a:t>
            </a:r>
          </a:p>
        </p:txBody>
      </p:sp>
      <p:pic>
        <p:nvPicPr>
          <p:cNvPr id="12" name="Content Placeholder 11">
            <a:extLst>
              <a:ext uri="{FF2B5EF4-FFF2-40B4-BE49-F238E27FC236}">
                <a16:creationId xmlns:a16="http://schemas.microsoft.com/office/drawing/2014/main" id="{3AA89C28-7D61-4518-B92E-9EEEE4C877B3}"/>
              </a:ext>
            </a:extLst>
          </p:cNvPr>
          <p:cNvPicPr>
            <a:picLocks noGrp="1" noChangeAspect="1"/>
          </p:cNvPicPr>
          <p:nvPr>
            <p:ph sz="half" idx="2"/>
          </p:nvPr>
        </p:nvPicPr>
        <p:blipFill>
          <a:blip r:embed="rId3"/>
          <a:stretch>
            <a:fillRect/>
          </a:stretch>
        </p:blipFill>
        <p:spPr>
          <a:xfrm>
            <a:off x="629851" y="2051234"/>
            <a:ext cx="5466149" cy="4203886"/>
          </a:xfrm>
          <a:prstGeom prst="rect">
            <a:avLst/>
          </a:prstGeom>
        </p:spPr>
      </p:pic>
      <p:sp>
        <p:nvSpPr>
          <p:cNvPr id="10" name="Text Placeholder 9">
            <a:extLst>
              <a:ext uri="{FF2B5EF4-FFF2-40B4-BE49-F238E27FC236}">
                <a16:creationId xmlns:a16="http://schemas.microsoft.com/office/drawing/2014/main" id="{D7B456E7-B29E-4EBA-9204-FB5DED3FA35B}"/>
              </a:ext>
            </a:extLst>
          </p:cNvPr>
          <p:cNvSpPr>
            <a:spLocks noGrp="1"/>
          </p:cNvSpPr>
          <p:nvPr>
            <p:ph type="body" sz="quarter" idx="3"/>
          </p:nvPr>
        </p:nvSpPr>
        <p:spPr>
          <a:xfrm>
            <a:off x="6878777" y="1027906"/>
            <a:ext cx="5183188" cy="823912"/>
          </a:xfrm>
        </p:spPr>
        <p:txBody>
          <a:bodyPr>
            <a:normAutofit/>
          </a:bodyPr>
          <a:lstStyle/>
          <a:p>
            <a:r>
              <a:rPr lang="en-GB" sz="2800" dirty="0"/>
              <a:t>Internship B – marketing, TPP</a:t>
            </a:r>
          </a:p>
        </p:txBody>
      </p:sp>
      <p:pic>
        <p:nvPicPr>
          <p:cNvPr id="14" name="Content Placeholder 13">
            <a:extLst>
              <a:ext uri="{FF2B5EF4-FFF2-40B4-BE49-F238E27FC236}">
                <a16:creationId xmlns:a16="http://schemas.microsoft.com/office/drawing/2014/main" id="{8482B5F9-BF91-4C43-9D44-D6DEF51BF9E1}"/>
              </a:ext>
            </a:extLst>
          </p:cNvPr>
          <p:cNvPicPr>
            <a:picLocks noGrp="1" noChangeAspect="1"/>
          </p:cNvPicPr>
          <p:nvPr>
            <p:ph sz="quarter" idx="4"/>
          </p:nvPr>
        </p:nvPicPr>
        <p:blipFill>
          <a:blip r:embed="rId4"/>
          <a:stretch>
            <a:fillRect/>
          </a:stretch>
        </p:blipFill>
        <p:spPr>
          <a:xfrm>
            <a:off x="6219209" y="2051233"/>
            <a:ext cx="5339615" cy="4203887"/>
          </a:xfrm>
          <a:prstGeom prst="rect">
            <a:avLst/>
          </a:prstGeom>
        </p:spPr>
      </p:pic>
      <p:sp>
        <p:nvSpPr>
          <p:cNvPr id="15" name="Oval 14">
            <a:extLst>
              <a:ext uri="{FF2B5EF4-FFF2-40B4-BE49-F238E27FC236}">
                <a16:creationId xmlns:a16="http://schemas.microsoft.com/office/drawing/2014/main" id="{E5A4FFA7-B9ED-47ED-AD5B-5D052D79AF64}"/>
              </a:ext>
            </a:extLst>
          </p:cNvPr>
          <p:cNvSpPr/>
          <p:nvPr/>
        </p:nvSpPr>
        <p:spPr>
          <a:xfrm>
            <a:off x="3392773" y="3429000"/>
            <a:ext cx="1409076" cy="483433"/>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289719F7-D1B1-486C-AEA1-AD57185A6119}"/>
              </a:ext>
            </a:extLst>
          </p:cNvPr>
          <p:cNvSpPr/>
          <p:nvPr/>
        </p:nvSpPr>
        <p:spPr>
          <a:xfrm>
            <a:off x="8645912" y="3440243"/>
            <a:ext cx="1547400" cy="62879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BE2884A-3449-4AE5-BC78-84BE27F32D4A}"/>
              </a:ext>
            </a:extLst>
          </p:cNvPr>
          <p:cNvSpPr/>
          <p:nvPr/>
        </p:nvSpPr>
        <p:spPr>
          <a:xfrm>
            <a:off x="6582966" y="602880"/>
            <a:ext cx="4521366" cy="369332"/>
          </a:xfrm>
          <a:prstGeom prst="rect">
            <a:avLst/>
          </a:prstGeom>
        </p:spPr>
        <p:txBody>
          <a:bodyPr wrap="none">
            <a:spAutoFit/>
          </a:bodyPr>
          <a:lstStyle/>
          <a:p>
            <a:r>
              <a:rPr lang="en-GB" dirty="0"/>
              <a:t>http://gender-decoder.katmatfield.com/about</a:t>
            </a:r>
          </a:p>
        </p:txBody>
      </p:sp>
      <p:sp>
        <p:nvSpPr>
          <p:cNvPr id="11" name="TextBox 10">
            <a:extLst>
              <a:ext uri="{FF2B5EF4-FFF2-40B4-BE49-F238E27FC236}">
                <a16:creationId xmlns:a16="http://schemas.microsoft.com/office/drawing/2014/main" id="{C9B774DC-56BE-49A6-BCFE-1F238D7A9C11}"/>
              </a:ext>
            </a:extLst>
          </p:cNvPr>
          <p:cNvSpPr txBox="1"/>
          <p:nvPr/>
        </p:nvSpPr>
        <p:spPr>
          <a:xfrm>
            <a:off x="534570" y="6239562"/>
            <a:ext cx="11369277" cy="573298"/>
          </a:xfrm>
          <a:prstGeom prst="rect">
            <a:avLst/>
          </a:prstGeom>
          <a:noFill/>
        </p:spPr>
        <p:txBody>
          <a:bodyPr wrap="square">
            <a:spAutoFit/>
          </a:bodyPr>
          <a:lstStyle/>
          <a:p>
            <a:pPr>
              <a:lnSpc>
                <a:spcPct val="107000"/>
              </a:lnSpc>
              <a:spcAft>
                <a:spcPts val="800"/>
              </a:spcAft>
            </a:pPr>
            <a:r>
              <a:rPr lang="en-GB" sz="1500" b="1" u="sng" dirty="0">
                <a:solidFill>
                  <a:srgbClr val="706482"/>
                </a:solidFill>
                <a:effectLst/>
                <a:latin typeface="Lato" panose="020F0502020204030203" pitchFamily="34" charset="0"/>
                <a:ea typeface="Calibri" panose="020F0502020204030204" pitchFamily="34" charset="0"/>
                <a:cs typeface="Times New Roman" panose="02020603050405020304" pitchFamily="18" charset="0"/>
                <a:hlinkClick r:id="rId5"/>
              </a:rPr>
              <a:t>Evidence That Gendered Wording in Job Advertisements Exists and Sustains Gender Inequality</a:t>
            </a:r>
            <a:r>
              <a:rPr lang="en-GB" sz="1500" dirty="0">
                <a:solidFill>
                  <a:srgbClr val="4A4A4A"/>
                </a:solidFill>
                <a:effectLst/>
                <a:latin typeface="Lato" panose="020F0502020204030203" pitchFamily="34" charset="0"/>
                <a:ea typeface="Calibri" panose="020F0502020204030204" pitchFamily="34" charset="0"/>
                <a:cs typeface="Times New Roman" panose="02020603050405020304" pitchFamily="18" charset="0"/>
              </a:rPr>
              <a:t> (Journal of Personality and Social Psychology, July 2011, Vol 101(1), p109-28).</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059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0DFB17E-D9B1-441A-93A1-BC62D7A38CC3}"/>
              </a:ext>
            </a:extLst>
          </p:cNvPr>
          <p:cNvSpPr>
            <a:spLocks noGrp="1"/>
          </p:cNvSpPr>
          <p:nvPr>
            <p:ph type="body" idx="1"/>
          </p:nvPr>
        </p:nvSpPr>
        <p:spPr/>
        <p:txBody>
          <a:bodyPr/>
          <a:lstStyle/>
          <a:p>
            <a:endParaRPr lang="en-GB"/>
          </a:p>
        </p:txBody>
      </p:sp>
      <p:sp>
        <p:nvSpPr>
          <p:cNvPr id="4" name="Content Placeholder 3">
            <a:extLst>
              <a:ext uri="{FF2B5EF4-FFF2-40B4-BE49-F238E27FC236}">
                <a16:creationId xmlns:a16="http://schemas.microsoft.com/office/drawing/2014/main" id="{ED3914A8-D804-4FAF-8C6D-285C991E1F86}"/>
              </a:ext>
            </a:extLst>
          </p:cNvPr>
          <p:cNvSpPr>
            <a:spLocks noGrp="1"/>
          </p:cNvSpPr>
          <p:nvPr>
            <p:ph sz="half" idx="2"/>
          </p:nvPr>
        </p:nvSpPr>
        <p:spPr>
          <a:xfrm>
            <a:off x="839788" y="5122990"/>
            <a:ext cx="4560887" cy="1328737"/>
          </a:xfrm>
          <a:ln w="38100">
            <a:solidFill>
              <a:srgbClr val="7030A0"/>
            </a:solidFill>
          </a:ln>
        </p:spPr>
        <p:txBody>
          <a:bodyPr>
            <a:noAutofit/>
          </a:bodyPr>
          <a:lstStyle/>
          <a:p>
            <a:pPr marL="0" indent="0">
              <a:buNone/>
            </a:pPr>
            <a:r>
              <a:rPr lang="en-GB" sz="2500" dirty="0">
                <a:solidFill>
                  <a:srgbClr val="7030A0"/>
                </a:solidFill>
              </a:rPr>
              <a:t>Are there ‘unwritten rules’ about how many skills you need to have before you apply for a job? </a:t>
            </a:r>
          </a:p>
        </p:txBody>
      </p:sp>
      <p:pic>
        <p:nvPicPr>
          <p:cNvPr id="7" name="Picture 6">
            <a:extLst>
              <a:ext uri="{FF2B5EF4-FFF2-40B4-BE49-F238E27FC236}">
                <a16:creationId xmlns:a16="http://schemas.microsoft.com/office/drawing/2014/main" id="{861EE904-D11A-4B52-8E96-015F4EE2FD38}"/>
              </a:ext>
            </a:extLst>
          </p:cNvPr>
          <p:cNvPicPr>
            <a:picLocks noChangeAspect="1"/>
          </p:cNvPicPr>
          <p:nvPr/>
        </p:nvPicPr>
        <p:blipFill>
          <a:blip r:embed="rId3"/>
          <a:stretch>
            <a:fillRect/>
          </a:stretch>
        </p:blipFill>
        <p:spPr>
          <a:xfrm>
            <a:off x="16571" y="707051"/>
            <a:ext cx="9928329" cy="3986213"/>
          </a:xfrm>
          <a:prstGeom prst="rect">
            <a:avLst/>
          </a:prstGeom>
        </p:spPr>
      </p:pic>
      <p:sp>
        <p:nvSpPr>
          <p:cNvPr id="9" name="Content Placeholder 3">
            <a:extLst>
              <a:ext uri="{FF2B5EF4-FFF2-40B4-BE49-F238E27FC236}">
                <a16:creationId xmlns:a16="http://schemas.microsoft.com/office/drawing/2014/main" id="{FCF5B0B4-6992-4916-9787-F2D396916108}"/>
              </a:ext>
            </a:extLst>
          </p:cNvPr>
          <p:cNvSpPr txBox="1">
            <a:spLocks/>
          </p:cNvSpPr>
          <p:nvPr/>
        </p:nvSpPr>
        <p:spPr>
          <a:xfrm>
            <a:off x="9912293" y="397235"/>
            <a:ext cx="2132979" cy="1874420"/>
          </a:xfrm>
          <a:prstGeom prst="rect">
            <a:avLst/>
          </a:prstGeom>
          <a:ln w="38100">
            <a:solidFill>
              <a:srgbClr val="7030A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solidFill>
                  <a:srgbClr val="7030A0"/>
                </a:solidFill>
              </a:rPr>
              <a:t>What questions do you have about this statistic? </a:t>
            </a:r>
          </a:p>
        </p:txBody>
      </p:sp>
      <p:sp>
        <p:nvSpPr>
          <p:cNvPr id="8" name="Arrow: Down 7">
            <a:extLst>
              <a:ext uri="{FF2B5EF4-FFF2-40B4-BE49-F238E27FC236}">
                <a16:creationId xmlns:a16="http://schemas.microsoft.com/office/drawing/2014/main" id="{6D6C4676-2C81-41F1-AC5C-19F862844FE7}"/>
              </a:ext>
            </a:extLst>
          </p:cNvPr>
          <p:cNvSpPr/>
          <p:nvPr/>
        </p:nvSpPr>
        <p:spPr>
          <a:xfrm rot="3574336">
            <a:off x="8694548" y="1878306"/>
            <a:ext cx="775484" cy="1545312"/>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5195E3A5-BB2E-4E4C-B2CE-5223AC3A002A}"/>
              </a:ext>
            </a:extLst>
          </p:cNvPr>
          <p:cNvSpPr txBox="1"/>
          <p:nvPr/>
        </p:nvSpPr>
        <p:spPr>
          <a:xfrm>
            <a:off x="7877135" y="3836258"/>
            <a:ext cx="4135529" cy="2785378"/>
          </a:xfrm>
          <a:prstGeom prst="rect">
            <a:avLst/>
          </a:prstGeom>
          <a:noFill/>
          <a:ln w="47625">
            <a:solidFill>
              <a:srgbClr val="7030A0"/>
            </a:solidFill>
          </a:ln>
        </p:spPr>
        <p:txBody>
          <a:bodyPr wrap="square">
            <a:spAutoFit/>
          </a:bodyPr>
          <a:lstStyle/>
          <a:p>
            <a:pPr marL="0" indent="0">
              <a:buFont typeface="Arial" panose="020B0604020202020204" pitchFamily="34" charset="0"/>
              <a:buNone/>
            </a:pPr>
            <a:r>
              <a:rPr lang="en-GB" sz="2500" dirty="0">
                <a:solidFill>
                  <a:srgbClr val="7030A0"/>
                </a:solidFill>
              </a:rPr>
              <a:t>This statement is widely quoted but is based on a senior HP manager’s perception and not based on fact! BUT it is very widely shared amongst women – why?</a:t>
            </a:r>
          </a:p>
        </p:txBody>
      </p:sp>
    </p:spTree>
    <p:extLst>
      <p:ext uri="{BB962C8B-B14F-4D97-AF65-F5344CB8AC3E}">
        <p14:creationId xmlns:p14="http://schemas.microsoft.com/office/powerpoint/2010/main" val="420666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9"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Different coloured question marks">
            <a:extLst>
              <a:ext uri="{FF2B5EF4-FFF2-40B4-BE49-F238E27FC236}">
                <a16:creationId xmlns:a16="http://schemas.microsoft.com/office/drawing/2014/main" id="{6958C9A7-491B-072B-7E42-F595B978529C}"/>
              </a:ext>
            </a:extLst>
          </p:cNvPr>
          <p:cNvPicPr>
            <a:picLocks noChangeAspect="1"/>
          </p:cNvPicPr>
          <p:nvPr/>
        </p:nvPicPr>
        <p:blipFill rotWithShape="1">
          <a:blip r:embed="rId3">
            <a:alphaModFix amt="35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44DBA4B8-397C-4390-8A6E-2B855715641E}"/>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Summarising</a:t>
            </a:r>
            <a:endParaRPr lang="en-US" sz="4000" dirty="0">
              <a:solidFill>
                <a:srgbClr val="FFFFFF"/>
              </a:solidFill>
            </a:endParaRPr>
          </a:p>
        </p:txBody>
      </p:sp>
      <p:cxnSp>
        <p:nvCxnSpPr>
          <p:cNvPr id="15" name="Straight Connector 1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82AEB652-20B3-4CAA-B619-847C20615116}"/>
              </a:ext>
            </a:extLst>
          </p:cNvPr>
          <p:cNvSpPr txBox="1">
            <a:spLocks/>
          </p:cNvSpPr>
          <p:nvPr/>
        </p:nvSpPr>
        <p:spPr>
          <a:xfrm>
            <a:off x="5168294" y="1748776"/>
            <a:ext cx="5744685" cy="47262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dirty="0">
                <a:solidFill>
                  <a:srgbClr val="FFFFFF"/>
                </a:solidFill>
                <a:latin typeface="+mn-lt"/>
                <a:ea typeface="+mn-ea"/>
                <a:cs typeface="+mn-cs"/>
              </a:rPr>
              <a:t>In the </a:t>
            </a:r>
            <a:r>
              <a:rPr lang="en-US" sz="3200" dirty="0" err="1">
                <a:solidFill>
                  <a:srgbClr val="FFFFFF"/>
                </a:solidFill>
                <a:latin typeface="+mn-lt"/>
                <a:ea typeface="+mn-ea"/>
                <a:cs typeface="+mn-cs"/>
              </a:rPr>
              <a:t>chatbox</a:t>
            </a:r>
            <a:r>
              <a:rPr lang="en-US" sz="3200" dirty="0">
                <a:solidFill>
                  <a:srgbClr val="FFFFFF"/>
                </a:solidFill>
                <a:latin typeface="+mn-lt"/>
                <a:ea typeface="+mn-ea"/>
                <a:cs typeface="+mn-cs"/>
              </a:rPr>
              <a:t>: </a:t>
            </a:r>
          </a:p>
          <a:p>
            <a:pPr>
              <a:spcAft>
                <a:spcPts val="600"/>
              </a:spcAft>
            </a:pPr>
            <a:endParaRPr lang="en-US" sz="3200" dirty="0">
              <a:solidFill>
                <a:srgbClr val="FFFFFF"/>
              </a:solidFill>
              <a:latin typeface="+mn-lt"/>
              <a:ea typeface="+mn-ea"/>
              <a:cs typeface="+mn-cs"/>
            </a:endParaRPr>
          </a:p>
          <a:p>
            <a:pPr>
              <a:spcAft>
                <a:spcPts val="600"/>
              </a:spcAft>
            </a:pPr>
            <a:r>
              <a:rPr lang="en-US" sz="3200" dirty="0">
                <a:solidFill>
                  <a:srgbClr val="FFFFFF"/>
                </a:solidFill>
                <a:latin typeface="+mn-lt"/>
                <a:ea typeface="+mn-ea"/>
                <a:cs typeface="+mn-cs"/>
              </a:rPr>
              <a:t>What have you learned from your experience of ‘reading’ the two job descriptions? </a:t>
            </a:r>
          </a:p>
          <a:p>
            <a:pPr>
              <a:spcAft>
                <a:spcPts val="600"/>
              </a:spcAft>
            </a:pPr>
            <a:endParaRPr lang="en-US" sz="3200" dirty="0">
              <a:solidFill>
                <a:srgbClr val="FFFFFF"/>
              </a:solidFill>
              <a:latin typeface="+mn-lt"/>
              <a:ea typeface="+mn-ea"/>
              <a:cs typeface="+mn-cs"/>
            </a:endParaRPr>
          </a:p>
          <a:p>
            <a:pPr>
              <a:spcAft>
                <a:spcPts val="600"/>
              </a:spcAft>
            </a:pPr>
            <a:r>
              <a:rPr lang="en-US" sz="3200" dirty="0">
                <a:solidFill>
                  <a:srgbClr val="FFFFFF"/>
                </a:solidFill>
                <a:latin typeface="+mn-lt"/>
                <a:ea typeface="+mn-ea"/>
                <a:cs typeface="+mn-cs"/>
              </a:rPr>
              <a:t>Is this experience of reading different to the types of reading you have been doing on your course? </a:t>
            </a:r>
          </a:p>
          <a:p>
            <a:pPr>
              <a:spcAft>
                <a:spcPts val="600"/>
              </a:spcAft>
            </a:pPr>
            <a:br>
              <a:rPr lang="en-US" sz="3200" dirty="0">
                <a:solidFill>
                  <a:srgbClr val="FFFFFF"/>
                </a:solidFill>
                <a:latin typeface="+mn-lt"/>
                <a:ea typeface="+mn-ea"/>
                <a:cs typeface="+mn-cs"/>
              </a:rPr>
            </a:br>
            <a:endParaRPr lang="en-US" sz="3200" dirty="0">
              <a:solidFill>
                <a:srgbClr val="FFFFFF"/>
              </a:solidFill>
              <a:latin typeface="+mn-lt"/>
              <a:ea typeface="+mn-ea"/>
              <a:cs typeface="+mn-cs"/>
            </a:endParaRPr>
          </a:p>
        </p:txBody>
      </p:sp>
      <p:pic>
        <p:nvPicPr>
          <p:cNvPr id="21" name="Graphic 20" descr="Pencil">
            <a:extLst>
              <a:ext uri="{FF2B5EF4-FFF2-40B4-BE49-F238E27FC236}">
                <a16:creationId xmlns:a16="http://schemas.microsoft.com/office/drawing/2014/main" id="{9336DED2-5F22-48F1-AA19-C75CF55273F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93114" y="297475"/>
            <a:ext cx="1116665" cy="1116665"/>
          </a:xfrm>
          <a:prstGeom prst="rect">
            <a:avLst/>
          </a:prstGeom>
        </p:spPr>
      </p:pic>
    </p:spTree>
    <p:extLst>
      <p:ext uri="{BB962C8B-B14F-4D97-AF65-F5344CB8AC3E}">
        <p14:creationId xmlns:p14="http://schemas.microsoft.com/office/powerpoint/2010/main" val="94545053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9008</TotalTime>
  <Words>1520</Words>
  <Application>Microsoft Office PowerPoint</Application>
  <PresentationFormat>Widescreen</PresentationFormat>
  <Paragraphs>78</Paragraphs>
  <Slides>10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Futura PT W01 Book</vt:lpstr>
      <vt:lpstr>inherit</vt:lpstr>
      <vt:lpstr>Lato</vt:lpstr>
      <vt:lpstr>Tiempos Text</vt:lpstr>
      <vt:lpstr>Office Theme</vt:lpstr>
      <vt:lpstr>‘Reading’  a job application </vt:lpstr>
      <vt:lpstr>PowerPoint Presentation</vt:lpstr>
      <vt:lpstr>What are the kinds of feelings you can have when reading a job description?</vt:lpstr>
      <vt:lpstr>I’m going to show you two job descriptions – on a piece of paper write down honestly how you are feeling when you read them </vt:lpstr>
      <vt:lpstr>PowerPoint Presentation</vt:lpstr>
      <vt:lpstr>PowerPoint Presentation</vt:lpstr>
      <vt:lpstr>In breakout groups of three discuss your responses to the two job descriptions (write these questions down!)  1. How did you feel reading them and why?   2. Would your feelings affect whether or not you would apply?   Make a note of these three questions. We will have a group discussion about your responses after 7 minutes. Please can one person from each group be ready to share one point about either of the internships  </vt:lpstr>
      <vt:lpstr>Gender decoder tool </vt:lpstr>
      <vt:lpstr>PowerPoint Presentation</vt:lpstr>
      <vt:lpstr>Summarising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job application +  How to ace a cover letter</dc:title>
  <dc:creator>Cox, Andrea</dc:creator>
  <cp:lastModifiedBy>Cox, Andrea</cp:lastModifiedBy>
  <cp:revision>1</cp:revision>
  <dcterms:created xsi:type="dcterms:W3CDTF">2022-03-18T14:49:06Z</dcterms:created>
  <dcterms:modified xsi:type="dcterms:W3CDTF">2022-03-31T08:41:13Z</dcterms:modified>
</cp:coreProperties>
</file>