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707" r:id="rId4"/>
    <p:sldId id="716" r:id="rId5"/>
    <p:sldId id="708" r:id="rId6"/>
    <p:sldId id="706" r:id="rId7"/>
    <p:sldId id="717" r:id="rId8"/>
    <p:sldId id="709" r:id="rId9"/>
    <p:sldId id="710" r:id="rId10"/>
    <p:sldId id="711" r:id="rId11"/>
    <p:sldId id="712" r:id="rId12"/>
    <p:sldId id="713" r:id="rId13"/>
    <p:sldId id="629" r:id="rId14"/>
    <p:sldId id="704" r:id="rId15"/>
    <p:sldId id="520" r:id="rId16"/>
    <p:sldId id="705" r:id="rId17"/>
    <p:sldId id="258" r:id="rId18"/>
    <p:sldId id="714" r:id="rId19"/>
    <p:sldId id="715" r:id="rId20"/>
    <p:sldId id="721" r:id="rId21"/>
    <p:sldId id="718" r:id="rId22"/>
    <p:sldId id="719" r:id="rId23"/>
    <p:sldId id="720" r:id="rId24"/>
    <p:sldId id="722" r:id="rId25"/>
    <p:sldId id="723" r:id="rId26"/>
    <p:sldId id="724" r:id="rId27"/>
    <p:sldId id="725" r:id="rId28"/>
    <p:sldId id="72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2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BC26FF-6775-40B4-B14C-F7AB9FDD846D}" type="doc">
      <dgm:prSet loTypeId="urn:microsoft.com/office/officeart/2008/layout/LinedLis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6871254-278A-4259-B9A8-19F093623382}">
      <dgm:prSet/>
      <dgm:spPr/>
      <dgm:t>
        <a:bodyPr/>
        <a:lstStyle/>
        <a:p>
          <a:r>
            <a:rPr lang="nb-NO" baseline="0"/>
            <a:t>Survival and power</a:t>
          </a:r>
          <a:endParaRPr lang="en-US"/>
        </a:p>
      </dgm:t>
    </dgm:pt>
    <dgm:pt modelId="{87AE385B-ED5B-4C26-B02A-AEF11E090983}" type="parTrans" cxnId="{9044A11D-1B99-4A04-9D3A-7FA356D624F4}">
      <dgm:prSet/>
      <dgm:spPr/>
      <dgm:t>
        <a:bodyPr/>
        <a:lstStyle/>
        <a:p>
          <a:endParaRPr lang="en-US"/>
        </a:p>
      </dgm:t>
    </dgm:pt>
    <dgm:pt modelId="{2F741A8C-10CE-40EC-A03F-29E52AA5F386}" type="sibTrans" cxnId="{9044A11D-1B99-4A04-9D3A-7FA356D624F4}">
      <dgm:prSet/>
      <dgm:spPr/>
      <dgm:t>
        <a:bodyPr/>
        <a:lstStyle/>
        <a:p>
          <a:endParaRPr lang="en-US"/>
        </a:p>
      </dgm:t>
    </dgm:pt>
    <dgm:pt modelId="{4F567522-7184-405B-BF18-555D60F7D698}">
      <dgm:prSet/>
      <dgm:spPr/>
      <dgm:t>
        <a:bodyPr/>
        <a:lstStyle/>
        <a:p>
          <a:r>
            <a:rPr lang="nb-NO" baseline="0"/>
            <a:t>Creativity and growth</a:t>
          </a:r>
          <a:endParaRPr lang="en-US"/>
        </a:p>
      </dgm:t>
    </dgm:pt>
    <dgm:pt modelId="{164F4AF5-B84D-4771-A9F4-145D7CDCBAE0}" type="parTrans" cxnId="{F5750120-1121-4F25-989C-374EDB95B103}">
      <dgm:prSet/>
      <dgm:spPr/>
      <dgm:t>
        <a:bodyPr/>
        <a:lstStyle/>
        <a:p>
          <a:endParaRPr lang="en-US"/>
        </a:p>
      </dgm:t>
    </dgm:pt>
    <dgm:pt modelId="{57884491-E1B1-4BF6-BF19-2F5EBA2598C3}" type="sibTrans" cxnId="{F5750120-1121-4F25-989C-374EDB95B103}">
      <dgm:prSet/>
      <dgm:spPr/>
      <dgm:t>
        <a:bodyPr/>
        <a:lstStyle/>
        <a:p>
          <a:endParaRPr lang="en-US"/>
        </a:p>
      </dgm:t>
    </dgm:pt>
    <dgm:pt modelId="{E1C4C3E3-41F3-4DAB-B42D-847FE14B5D30}">
      <dgm:prSet/>
      <dgm:spPr/>
      <dgm:t>
        <a:bodyPr/>
        <a:lstStyle/>
        <a:p>
          <a:r>
            <a:rPr lang="nb-NO" baseline="0"/>
            <a:t>Socialisation and connections with others</a:t>
          </a:r>
          <a:endParaRPr lang="en-US"/>
        </a:p>
      </dgm:t>
    </dgm:pt>
    <dgm:pt modelId="{59595153-1CE5-49DC-88CA-5B63DDCB42D1}" type="parTrans" cxnId="{6988A5AF-FB8A-49DC-9503-2540B28BB0BB}">
      <dgm:prSet/>
      <dgm:spPr/>
      <dgm:t>
        <a:bodyPr/>
        <a:lstStyle/>
        <a:p>
          <a:endParaRPr lang="en-US"/>
        </a:p>
      </dgm:t>
    </dgm:pt>
    <dgm:pt modelId="{3AE6F66D-48B9-4701-98B4-E9F8AA0DE484}" type="sibTrans" cxnId="{6988A5AF-FB8A-49DC-9503-2540B28BB0BB}">
      <dgm:prSet/>
      <dgm:spPr/>
      <dgm:t>
        <a:bodyPr/>
        <a:lstStyle/>
        <a:p>
          <a:endParaRPr lang="en-US"/>
        </a:p>
      </dgm:t>
    </dgm:pt>
    <dgm:pt modelId="{C000BA17-49E5-44F6-9AB1-726D1D34128F}" type="pres">
      <dgm:prSet presAssocID="{5EBC26FF-6775-40B4-B14C-F7AB9FDD846D}" presName="vert0" presStyleCnt="0">
        <dgm:presLayoutVars>
          <dgm:dir/>
          <dgm:animOne val="branch"/>
          <dgm:animLvl val="lvl"/>
        </dgm:presLayoutVars>
      </dgm:prSet>
      <dgm:spPr/>
    </dgm:pt>
    <dgm:pt modelId="{7178264A-A1C4-4B03-AA70-BADF5902AA36}" type="pres">
      <dgm:prSet presAssocID="{06871254-278A-4259-B9A8-19F093623382}" presName="thickLine" presStyleLbl="alignNode1" presStyleIdx="0" presStyleCnt="3"/>
      <dgm:spPr/>
    </dgm:pt>
    <dgm:pt modelId="{92D09E7F-83E0-4B1F-B60A-5F7BD8D0F34F}" type="pres">
      <dgm:prSet presAssocID="{06871254-278A-4259-B9A8-19F093623382}" presName="horz1" presStyleCnt="0"/>
      <dgm:spPr/>
    </dgm:pt>
    <dgm:pt modelId="{C9F0D527-E9C7-47B2-94E7-7F53FC47996E}" type="pres">
      <dgm:prSet presAssocID="{06871254-278A-4259-B9A8-19F093623382}" presName="tx1" presStyleLbl="revTx" presStyleIdx="0" presStyleCnt="3"/>
      <dgm:spPr/>
    </dgm:pt>
    <dgm:pt modelId="{1F9B15C0-CAD9-4569-B20F-4B0850793DE7}" type="pres">
      <dgm:prSet presAssocID="{06871254-278A-4259-B9A8-19F093623382}" presName="vert1" presStyleCnt="0"/>
      <dgm:spPr/>
    </dgm:pt>
    <dgm:pt modelId="{A9F0DD8D-6C67-4F47-B284-B28146D9CDDC}" type="pres">
      <dgm:prSet presAssocID="{4F567522-7184-405B-BF18-555D60F7D698}" presName="thickLine" presStyleLbl="alignNode1" presStyleIdx="1" presStyleCnt="3"/>
      <dgm:spPr/>
    </dgm:pt>
    <dgm:pt modelId="{712811FE-28A5-49A6-AD63-2B70E7AB9C8A}" type="pres">
      <dgm:prSet presAssocID="{4F567522-7184-405B-BF18-555D60F7D698}" presName="horz1" presStyleCnt="0"/>
      <dgm:spPr/>
    </dgm:pt>
    <dgm:pt modelId="{0CB79E74-A3AC-469C-AFC7-E3A96CA7CCCB}" type="pres">
      <dgm:prSet presAssocID="{4F567522-7184-405B-BF18-555D60F7D698}" presName="tx1" presStyleLbl="revTx" presStyleIdx="1" presStyleCnt="3"/>
      <dgm:spPr/>
    </dgm:pt>
    <dgm:pt modelId="{AEE3A3FD-3BB0-4466-A150-302841570547}" type="pres">
      <dgm:prSet presAssocID="{4F567522-7184-405B-BF18-555D60F7D698}" presName="vert1" presStyleCnt="0"/>
      <dgm:spPr/>
    </dgm:pt>
    <dgm:pt modelId="{D8182C41-F847-4623-B173-2B80B4207D97}" type="pres">
      <dgm:prSet presAssocID="{E1C4C3E3-41F3-4DAB-B42D-847FE14B5D30}" presName="thickLine" presStyleLbl="alignNode1" presStyleIdx="2" presStyleCnt="3"/>
      <dgm:spPr/>
    </dgm:pt>
    <dgm:pt modelId="{E91CC258-F1C9-4AAB-A2BE-7C6C84C98451}" type="pres">
      <dgm:prSet presAssocID="{E1C4C3E3-41F3-4DAB-B42D-847FE14B5D30}" presName="horz1" presStyleCnt="0"/>
      <dgm:spPr/>
    </dgm:pt>
    <dgm:pt modelId="{EB1D2550-69EE-4B09-BACA-3D94232A2CD0}" type="pres">
      <dgm:prSet presAssocID="{E1C4C3E3-41F3-4DAB-B42D-847FE14B5D30}" presName="tx1" presStyleLbl="revTx" presStyleIdx="2" presStyleCnt="3"/>
      <dgm:spPr/>
    </dgm:pt>
    <dgm:pt modelId="{AC70CAE7-1BE1-4086-ADBD-A0C36B4DAAA8}" type="pres">
      <dgm:prSet presAssocID="{E1C4C3E3-41F3-4DAB-B42D-847FE14B5D30}" presName="vert1" presStyleCnt="0"/>
      <dgm:spPr/>
    </dgm:pt>
  </dgm:ptLst>
  <dgm:cxnLst>
    <dgm:cxn modelId="{9044A11D-1B99-4A04-9D3A-7FA356D624F4}" srcId="{5EBC26FF-6775-40B4-B14C-F7AB9FDD846D}" destId="{06871254-278A-4259-B9A8-19F093623382}" srcOrd="0" destOrd="0" parTransId="{87AE385B-ED5B-4C26-B02A-AEF11E090983}" sibTransId="{2F741A8C-10CE-40EC-A03F-29E52AA5F386}"/>
    <dgm:cxn modelId="{B99F981E-E547-403F-B0E5-D4AF54B26D12}" type="presOf" srcId="{4F567522-7184-405B-BF18-555D60F7D698}" destId="{0CB79E74-A3AC-469C-AFC7-E3A96CA7CCCB}" srcOrd="0" destOrd="0" presId="urn:microsoft.com/office/officeart/2008/layout/LinedList"/>
    <dgm:cxn modelId="{F5750120-1121-4F25-989C-374EDB95B103}" srcId="{5EBC26FF-6775-40B4-B14C-F7AB9FDD846D}" destId="{4F567522-7184-405B-BF18-555D60F7D698}" srcOrd="1" destOrd="0" parTransId="{164F4AF5-B84D-4771-A9F4-145D7CDCBAE0}" sibTransId="{57884491-E1B1-4BF6-BF19-2F5EBA2598C3}"/>
    <dgm:cxn modelId="{5C892482-E19C-4428-985F-BB53F972B43C}" type="presOf" srcId="{E1C4C3E3-41F3-4DAB-B42D-847FE14B5D30}" destId="{EB1D2550-69EE-4B09-BACA-3D94232A2CD0}" srcOrd="0" destOrd="0" presId="urn:microsoft.com/office/officeart/2008/layout/LinedList"/>
    <dgm:cxn modelId="{0BD9F39B-A9E1-474F-BFCD-6D1A152B1CB9}" type="presOf" srcId="{06871254-278A-4259-B9A8-19F093623382}" destId="{C9F0D527-E9C7-47B2-94E7-7F53FC47996E}" srcOrd="0" destOrd="0" presId="urn:microsoft.com/office/officeart/2008/layout/LinedList"/>
    <dgm:cxn modelId="{6988A5AF-FB8A-49DC-9503-2540B28BB0BB}" srcId="{5EBC26FF-6775-40B4-B14C-F7AB9FDD846D}" destId="{E1C4C3E3-41F3-4DAB-B42D-847FE14B5D30}" srcOrd="2" destOrd="0" parTransId="{59595153-1CE5-49DC-88CA-5B63DDCB42D1}" sibTransId="{3AE6F66D-48B9-4701-98B4-E9F8AA0DE484}"/>
    <dgm:cxn modelId="{1937F6B0-3087-403C-80EA-2DB56556AF96}" type="presOf" srcId="{5EBC26FF-6775-40B4-B14C-F7AB9FDD846D}" destId="{C000BA17-49E5-44F6-9AB1-726D1D34128F}" srcOrd="0" destOrd="0" presId="urn:microsoft.com/office/officeart/2008/layout/LinedList"/>
    <dgm:cxn modelId="{3F25D936-0008-438A-87E3-45DF3B826903}" type="presParOf" srcId="{C000BA17-49E5-44F6-9AB1-726D1D34128F}" destId="{7178264A-A1C4-4B03-AA70-BADF5902AA36}" srcOrd="0" destOrd="0" presId="urn:microsoft.com/office/officeart/2008/layout/LinedList"/>
    <dgm:cxn modelId="{1CF94EDB-AB95-4DDC-8D51-6760A58F34C4}" type="presParOf" srcId="{C000BA17-49E5-44F6-9AB1-726D1D34128F}" destId="{92D09E7F-83E0-4B1F-B60A-5F7BD8D0F34F}" srcOrd="1" destOrd="0" presId="urn:microsoft.com/office/officeart/2008/layout/LinedList"/>
    <dgm:cxn modelId="{3C72FBEF-543E-4F5F-885E-1BB0CCDD573C}" type="presParOf" srcId="{92D09E7F-83E0-4B1F-B60A-5F7BD8D0F34F}" destId="{C9F0D527-E9C7-47B2-94E7-7F53FC47996E}" srcOrd="0" destOrd="0" presId="urn:microsoft.com/office/officeart/2008/layout/LinedList"/>
    <dgm:cxn modelId="{661E0A7F-5F6D-4C8E-B1AA-E30EEDBF1981}" type="presParOf" srcId="{92D09E7F-83E0-4B1F-B60A-5F7BD8D0F34F}" destId="{1F9B15C0-CAD9-4569-B20F-4B0850793DE7}" srcOrd="1" destOrd="0" presId="urn:microsoft.com/office/officeart/2008/layout/LinedList"/>
    <dgm:cxn modelId="{9D1EFAB6-9953-451D-8C13-D30C93DE5CC2}" type="presParOf" srcId="{C000BA17-49E5-44F6-9AB1-726D1D34128F}" destId="{A9F0DD8D-6C67-4F47-B284-B28146D9CDDC}" srcOrd="2" destOrd="0" presId="urn:microsoft.com/office/officeart/2008/layout/LinedList"/>
    <dgm:cxn modelId="{BA6DF754-5B52-4B92-AAC6-46BFB368FCD0}" type="presParOf" srcId="{C000BA17-49E5-44F6-9AB1-726D1D34128F}" destId="{712811FE-28A5-49A6-AD63-2B70E7AB9C8A}" srcOrd="3" destOrd="0" presId="urn:microsoft.com/office/officeart/2008/layout/LinedList"/>
    <dgm:cxn modelId="{607E276A-0CB5-4A89-B1FF-57BCACEE5994}" type="presParOf" srcId="{712811FE-28A5-49A6-AD63-2B70E7AB9C8A}" destId="{0CB79E74-A3AC-469C-AFC7-E3A96CA7CCCB}" srcOrd="0" destOrd="0" presId="urn:microsoft.com/office/officeart/2008/layout/LinedList"/>
    <dgm:cxn modelId="{51DB1907-5337-45B4-A38E-322EF6F46407}" type="presParOf" srcId="{712811FE-28A5-49A6-AD63-2B70E7AB9C8A}" destId="{AEE3A3FD-3BB0-4466-A150-302841570547}" srcOrd="1" destOrd="0" presId="urn:microsoft.com/office/officeart/2008/layout/LinedList"/>
    <dgm:cxn modelId="{99D0098E-6228-4FA4-B41F-FEFE8B328EB9}" type="presParOf" srcId="{C000BA17-49E5-44F6-9AB1-726D1D34128F}" destId="{D8182C41-F847-4623-B173-2B80B4207D97}" srcOrd="4" destOrd="0" presId="urn:microsoft.com/office/officeart/2008/layout/LinedList"/>
    <dgm:cxn modelId="{B49D2C8A-9049-4229-AA6A-8DCF60DD2A4A}" type="presParOf" srcId="{C000BA17-49E5-44F6-9AB1-726D1D34128F}" destId="{E91CC258-F1C9-4AAB-A2BE-7C6C84C98451}" srcOrd="5" destOrd="0" presId="urn:microsoft.com/office/officeart/2008/layout/LinedList"/>
    <dgm:cxn modelId="{C0AF5845-9CA9-44F7-9550-CD734D9C8474}" type="presParOf" srcId="{E91CC258-F1C9-4AAB-A2BE-7C6C84C98451}" destId="{EB1D2550-69EE-4B09-BACA-3D94232A2CD0}" srcOrd="0" destOrd="0" presId="urn:microsoft.com/office/officeart/2008/layout/LinedList"/>
    <dgm:cxn modelId="{2BC9142B-ED20-43D2-8800-D758D6C0B227}" type="presParOf" srcId="{E91CC258-F1C9-4AAB-A2BE-7C6C84C98451}" destId="{AC70CAE7-1BE1-4086-ADBD-A0C36B4DAAA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42E8C7-131E-4F7B-B6C8-2EB6D77BDEAE}" type="doc">
      <dgm:prSet loTypeId="urn:microsoft.com/office/officeart/2008/layout/LinedList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A3B679DD-381C-475C-B975-E7EB4A849CAF}">
      <dgm:prSet/>
      <dgm:spPr/>
      <dgm:t>
        <a:bodyPr/>
        <a:lstStyle/>
        <a:p>
          <a:r>
            <a:rPr lang="en-US" b="0" i="0" dirty="0"/>
            <a:t>In our careers we try and make our lives, and the lives of those around us, better.</a:t>
          </a:r>
          <a:endParaRPr lang="en-US" dirty="0"/>
        </a:p>
      </dgm:t>
    </dgm:pt>
    <dgm:pt modelId="{74C35D55-7992-46F9-98B9-2296E418EC46}" type="parTrans" cxnId="{F1321A6B-81D5-481A-986C-1B3E773F9755}">
      <dgm:prSet/>
      <dgm:spPr/>
      <dgm:t>
        <a:bodyPr/>
        <a:lstStyle/>
        <a:p>
          <a:endParaRPr lang="en-US"/>
        </a:p>
      </dgm:t>
    </dgm:pt>
    <dgm:pt modelId="{C7FDC7A5-77A6-49A8-AA57-E0651B27024F}" type="sibTrans" cxnId="{F1321A6B-81D5-481A-986C-1B3E773F9755}">
      <dgm:prSet/>
      <dgm:spPr/>
      <dgm:t>
        <a:bodyPr/>
        <a:lstStyle/>
        <a:p>
          <a:endParaRPr lang="en-US"/>
        </a:p>
      </dgm:t>
    </dgm:pt>
    <dgm:pt modelId="{0969200B-692A-4A5B-9D48-87BC8619FDA7}">
      <dgm:prSet/>
      <dgm:spPr/>
      <dgm:t>
        <a:bodyPr/>
        <a:lstStyle/>
        <a:p>
          <a:r>
            <a:rPr lang="en-US" b="0" i="0"/>
            <a:t>We also exert control (within limits) over the direction that our careers progress.</a:t>
          </a:r>
          <a:endParaRPr lang="en-US"/>
        </a:p>
      </dgm:t>
    </dgm:pt>
    <dgm:pt modelId="{B1184A79-3E44-4A91-A115-0B3A100CA924}" type="parTrans" cxnId="{3413AB58-3107-4DD9-8E98-4A20BE2BE588}">
      <dgm:prSet/>
      <dgm:spPr/>
      <dgm:t>
        <a:bodyPr/>
        <a:lstStyle/>
        <a:p>
          <a:endParaRPr lang="en-US"/>
        </a:p>
      </dgm:t>
    </dgm:pt>
    <dgm:pt modelId="{FBB36DF8-50D8-46D1-B235-A242F1507474}" type="sibTrans" cxnId="{3413AB58-3107-4DD9-8E98-4A20BE2BE588}">
      <dgm:prSet/>
      <dgm:spPr/>
      <dgm:t>
        <a:bodyPr/>
        <a:lstStyle/>
        <a:p>
          <a:endParaRPr lang="en-US"/>
        </a:p>
      </dgm:t>
    </dgm:pt>
    <dgm:pt modelId="{F60E1869-D581-46CB-B5EF-5F0BA7E1D305}" type="pres">
      <dgm:prSet presAssocID="{9142E8C7-131E-4F7B-B6C8-2EB6D77BDEAE}" presName="vert0" presStyleCnt="0">
        <dgm:presLayoutVars>
          <dgm:dir/>
          <dgm:animOne val="branch"/>
          <dgm:animLvl val="lvl"/>
        </dgm:presLayoutVars>
      </dgm:prSet>
      <dgm:spPr/>
    </dgm:pt>
    <dgm:pt modelId="{30811A0E-B0F9-48A3-A10B-D66479BD8C84}" type="pres">
      <dgm:prSet presAssocID="{A3B679DD-381C-475C-B975-E7EB4A849CAF}" presName="thickLine" presStyleLbl="alignNode1" presStyleIdx="0" presStyleCnt="2"/>
      <dgm:spPr/>
    </dgm:pt>
    <dgm:pt modelId="{420A7F5E-3532-4E59-A753-F659E244009C}" type="pres">
      <dgm:prSet presAssocID="{A3B679DD-381C-475C-B975-E7EB4A849CAF}" presName="horz1" presStyleCnt="0"/>
      <dgm:spPr/>
    </dgm:pt>
    <dgm:pt modelId="{A06746DC-63E5-4157-A184-D2E52BC3E4FE}" type="pres">
      <dgm:prSet presAssocID="{A3B679DD-381C-475C-B975-E7EB4A849CAF}" presName="tx1" presStyleLbl="revTx" presStyleIdx="0" presStyleCnt="2"/>
      <dgm:spPr/>
    </dgm:pt>
    <dgm:pt modelId="{F1ED1BC8-F572-431E-AC04-6DE2978D51B0}" type="pres">
      <dgm:prSet presAssocID="{A3B679DD-381C-475C-B975-E7EB4A849CAF}" presName="vert1" presStyleCnt="0"/>
      <dgm:spPr/>
    </dgm:pt>
    <dgm:pt modelId="{35464EE9-DCC1-41CE-9B00-96859834B7A0}" type="pres">
      <dgm:prSet presAssocID="{0969200B-692A-4A5B-9D48-87BC8619FDA7}" presName="thickLine" presStyleLbl="alignNode1" presStyleIdx="1" presStyleCnt="2"/>
      <dgm:spPr/>
    </dgm:pt>
    <dgm:pt modelId="{F66F44AA-394F-43AC-B3E1-ACCF02AA1197}" type="pres">
      <dgm:prSet presAssocID="{0969200B-692A-4A5B-9D48-87BC8619FDA7}" presName="horz1" presStyleCnt="0"/>
      <dgm:spPr/>
    </dgm:pt>
    <dgm:pt modelId="{DCFE994B-42BB-40FF-8452-D99C9918C1AD}" type="pres">
      <dgm:prSet presAssocID="{0969200B-692A-4A5B-9D48-87BC8619FDA7}" presName="tx1" presStyleLbl="revTx" presStyleIdx="1" presStyleCnt="2"/>
      <dgm:spPr/>
    </dgm:pt>
    <dgm:pt modelId="{E2A65BC6-9949-440A-89EE-A0E3D260E316}" type="pres">
      <dgm:prSet presAssocID="{0969200B-692A-4A5B-9D48-87BC8619FDA7}" presName="vert1" presStyleCnt="0"/>
      <dgm:spPr/>
    </dgm:pt>
  </dgm:ptLst>
  <dgm:cxnLst>
    <dgm:cxn modelId="{96630A13-05B1-4936-83C3-1EA0D45FDD02}" type="presOf" srcId="{0969200B-692A-4A5B-9D48-87BC8619FDA7}" destId="{DCFE994B-42BB-40FF-8452-D99C9918C1AD}" srcOrd="0" destOrd="0" presId="urn:microsoft.com/office/officeart/2008/layout/LinedList"/>
    <dgm:cxn modelId="{F1321A6B-81D5-481A-986C-1B3E773F9755}" srcId="{9142E8C7-131E-4F7B-B6C8-2EB6D77BDEAE}" destId="{A3B679DD-381C-475C-B975-E7EB4A849CAF}" srcOrd="0" destOrd="0" parTransId="{74C35D55-7992-46F9-98B9-2296E418EC46}" sibTransId="{C7FDC7A5-77A6-49A8-AA57-E0651B27024F}"/>
    <dgm:cxn modelId="{3413AB58-3107-4DD9-8E98-4A20BE2BE588}" srcId="{9142E8C7-131E-4F7B-B6C8-2EB6D77BDEAE}" destId="{0969200B-692A-4A5B-9D48-87BC8619FDA7}" srcOrd="1" destOrd="0" parTransId="{B1184A79-3E44-4A91-A115-0B3A100CA924}" sibTransId="{FBB36DF8-50D8-46D1-B235-A242F1507474}"/>
    <dgm:cxn modelId="{9F119F9C-00F4-4B39-9CED-31FFCC7384CA}" type="presOf" srcId="{A3B679DD-381C-475C-B975-E7EB4A849CAF}" destId="{A06746DC-63E5-4157-A184-D2E52BC3E4FE}" srcOrd="0" destOrd="0" presId="urn:microsoft.com/office/officeart/2008/layout/LinedList"/>
    <dgm:cxn modelId="{29D483B9-13A8-4EA2-B6FD-28D99A4A87F2}" type="presOf" srcId="{9142E8C7-131E-4F7B-B6C8-2EB6D77BDEAE}" destId="{F60E1869-D581-46CB-B5EF-5F0BA7E1D305}" srcOrd="0" destOrd="0" presId="urn:microsoft.com/office/officeart/2008/layout/LinedList"/>
    <dgm:cxn modelId="{64607055-B169-4C1A-A460-402969224DFB}" type="presParOf" srcId="{F60E1869-D581-46CB-B5EF-5F0BA7E1D305}" destId="{30811A0E-B0F9-48A3-A10B-D66479BD8C84}" srcOrd="0" destOrd="0" presId="urn:microsoft.com/office/officeart/2008/layout/LinedList"/>
    <dgm:cxn modelId="{764D7BB2-F6FB-45C6-B194-6D74D6608092}" type="presParOf" srcId="{F60E1869-D581-46CB-B5EF-5F0BA7E1D305}" destId="{420A7F5E-3532-4E59-A753-F659E244009C}" srcOrd="1" destOrd="0" presId="urn:microsoft.com/office/officeart/2008/layout/LinedList"/>
    <dgm:cxn modelId="{DC8C8FBE-C1B1-4D6E-BDB1-75B2BFFD9D67}" type="presParOf" srcId="{420A7F5E-3532-4E59-A753-F659E244009C}" destId="{A06746DC-63E5-4157-A184-D2E52BC3E4FE}" srcOrd="0" destOrd="0" presId="urn:microsoft.com/office/officeart/2008/layout/LinedList"/>
    <dgm:cxn modelId="{9367EC8C-7DBE-4DF0-9B82-8627839DFCC3}" type="presParOf" srcId="{420A7F5E-3532-4E59-A753-F659E244009C}" destId="{F1ED1BC8-F572-431E-AC04-6DE2978D51B0}" srcOrd="1" destOrd="0" presId="urn:microsoft.com/office/officeart/2008/layout/LinedList"/>
    <dgm:cxn modelId="{61892818-74A2-480E-9FEF-85BAC86C8CA9}" type="presParOf" srcId="{F60E1869-D581-46CB-B5EF-5F0BA7E1D305}" destId="{35464EE9-DCC1-41CE-9B00-96859834B7A0}" srcOrd="2" destOrd="0" presId="urn:microsoft.com/office/officeart/2008/layout/LinedList"/>
    <dgm:cxn modelId="{2DAF2279-7FE7-4712-A39B-A6741D605E35}" type="presParOf" srcId="{F60E1869-D581-46CB-B5EF-5F0BA7E1D305}" destId="{F66F44AA-394F-43AC-B3E1-ACCF02AA1197}" srcOrd="3" destOrd="0" presId="urn:microsoft.com/office/officeart/2008/layout/LinedList"/>
    <dgm:cxn modelId="{7CD77153-00D6-4489-A334-E526C5ECDDA6}" type="presParOf" srcId="{F66F44AA-394F-43AC-B3E1-ACCF02AA1197}" destId="{DCFE994B-42BB-40FF-8452-D99C9918C1AD}" srcOrd="0" destOrd="0" presId="urn:microsoft.com/office/officeart/2008/layout/LinedList"/>
    <dgm:cxn modelId="{CD1067DB-2C4C-46AF-8935-40AA0E9ABD94}" type="presParOf" srcId="{F66F44AA-394F-43AC-B3E1-ACCF02AA1197}" destId="{E2A65BC6-9949-440A-89EE-A0E3D260E31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8264A-A1C4-4B03-AA70-BADF5902AA36}">
      <dsp:nvSpPr>
        <dsp:cNvPr id="0" name=""/>
        <dsp:cNvSpPr/>
      </dsp:nvSpPr>
      <dsp:spPr>
        <a:xfrm>
          <a:off x="0" y="2366"/>
          <a:ext cx="4302125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F0D527-E9C7-47B2-94E7-7F53FC47996E}">
      <dsp:nvSpPr>
        <dsp:cNvPr id="0" name=""/>
        <dsp:cNvSpPr/>
      </dsp:nvSpPr>
      <dsp:spPr>
        <a:xfrm>
          <a:off x="0" y="2366"/>
          <a:ext cx="4302125" cy="1613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200" kern="1200" baseline="0"/>
            <a:t>Survival and power</a:t>
          </a:r>
          <a:endParaRPr lang="en-US" sz="3200" kern="1200"/>
        </a:p>
      </dsp:txBody>
      <dsp:txXfrm>
        <a:off x="0" y="2366"/>
        <a:ext cx="4302125" cy="1613968"/>
      </dsp:txXfrm>
    </dsp:sp>
    <dsp:sp modelId="{A9F0DD8D-6C67-4F47-B284-B28146D9CDDC}">
      <dsp:nvSpPr>
        <dsp:cNvPr id="0" name=""/>
        <dsp:cNvSpPr/>
      </dsp:nvSpPr>
      <dsp:spPr>
        <a:xfrm>
          <a:off x="0" y="1616334"/>
          <a:ext cx="4302125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B79E74-A3AC-469C-AFC7-E3A96CA7CCCB}">
      <dsp:nvSpPr>
        <dsp:cNvPr id="0" name=""/>
        <dsp:cNvSpPr/>
      </dsp:nvSpPr>
      <dsp:spPr>
        <a:xfrm>
          <a:off x="0" y="1616334"/>
          <a:ext cx="4302125" cy="1613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200" kern="1200" baseline="0"/>
            <a:t>Creativity and growth</a:t>
          </a:r>
          <a:endParaRPr lang="en-US" sz="3200" kern="1200"/>
        </a:p>
      </dsp:txBody>
      <dsp:txXfrm>
        <a:off x="0" y="1616334"/>
        <a:ext cx="4302125" cy="1613968"/>
      </dsp:txXfrm>
    </dsp:sp>
    <dsp:sp modelId="{D8182C41-F847-4623-B173-2B80B4207D97}">
      <dsp:nvSpPr>
        <dsp:cNvPr id="0" name=""/>
        <dsp:cNvSpPr/>
      </dsp:nvSpPr>
      <dsp:spPr>
        <a:xfrm>
          <a:off x="0" y="3230303"/>
          <a:ext cx="4302125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1D2550-69EE-4B09-BACA-3D94232A2CD0}">
      <dsp:nvSpPr>
        <dsp:cNvPr id="0" name=""/>
        <dsp:cNvSpPr/>
      </dsp:nvSpPr>
      <dsp:spPr>
        <a:xfrm>
          <a:off x="0" y="3230303"/>
          <a:ext cx="4302125" cy="1613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200" kern="1200" baseline="0"/>
            <a:t>Socialisation and connections with others</a:t>
          </a:r>
          <a:endParaRPr lang="en-US" sz="3200" kern="1200"/>
        </a:p>
      </dsp:txBody>
      <dsp:txXfrm>
        <a:off x="0" y="3230303"/>
        <a:ext cx="4302125" cy="16139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811A0E-B0F9-48A3-A10B-D66479BD8C84}">
      <dsp:nvSpPr>
        <dsp:cNvPr id="0" name=""/>
        <dsp:cNvSpPr/>
      </dsp:nvSpPr>
      <dsp:spPr>
        <a:xfrm>
          <a:off x="0" y="0"/>
          <a:ext cx="1039470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06746DC-63E5-4157-A184-D2E52BC3E4FE}">
      <dsp:nvSpPr>
        <dsp:cNvPr id="0" name=""/>
        <dsp:cNvSpPr/>
      </dsp:nvSpPr>
      <dsp:spPr>
        <a:xfrm>
          <a:off x="0" y="0"/>
          <a:ext cx="10394707" cy="1655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0" i="0" kern="1200" dirty="0"/>
            <a:t>In our careers we try and make our lives, and the lives of those around us, better.</a:t>
          </a:r>
          <a:endParaRPr lang="en-US" sz="4600" kern="1200" dirty="0"/>
        </a:p>
      </dsp:txBody>
      <dsp:txXfrm>
        <a:off x="0" y="0"/>
        <a:ext cx="10394707" cy="1655594"/>
      </dsp:txXfrm>
    </dsp:sp>
    <dsp:sp modelId="{35464EE9-DCC1-41CE-9B00-96859834B7A0}">
      <dsp:nvSpPr>
        <dsp:cNvPr id="0" name=""/>
        <dsp:cNvSpPr/>
      </dsp:nvSpPr>
      <dsp:spPr>
        <a:xfrm>
          <a:off x="0" y="1655594"/>
          <a:ext cx="1039470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CFE994B-42BB-40FF-8452-D99C9918C1AD}">
      <dsp:nvSpPr>
        <dsp:cNvPr id="0" name=""/>
        <dsp:cNvSpPr/>
      </dsp:nvSpPr>
      <dsp:spPr>
        <a:xfrm>
          <a:off x="0" y="1655594"/>
          <a:ext cx="10394707" cy="1655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0" i="0" kern="1200"/>
            <a:t>We also exert control (within limits) over the direction that our careers progress.</a:t>
          </a:r>
          <a:endParaRPr lang="en-US" sz="4600" kern="1200"/>
        </a:p>
      </dsp:txBody>
      <dsp:txXfrm>
        <a:off x="0" y="1655594"/>
        <a:ext cx="10394707" cy="16555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7951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2272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2336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577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6455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1932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342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178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071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430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2288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2894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97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64403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83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3857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82342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89F5-C001-40DD-B506-0E25E68AFD10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9A28C-EA87-43F1-ADC2-3806E24A8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592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CCD6B44-ED65-48A9-8759-C79A9C922940}" type="datetimeFigureOut">
              <a:rPr lang="nb-NO" smtClean="0"/>
              <a:t>13.10.2021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F807EAD-B3BB-47EB-8AF6-8F08FF0588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482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dventuresincareerdevelopment.wordpress.com/" TargetMode="External"/><Relationship Id="rId2" Type="http://schemas.openxmlformats.org/officeDocument/2006/relationships/hyperlink" Target="mailto:Tristram.hooley@inn.no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28D430-56EA-45B9-8632-927BEBF02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noFill/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5-Point Star 24">
            <a:extLst>
              <a:ext uri="{FF2B5EF4-FFF2-40B4-BE49-F238E27FC236}">
                <a16:creationId xmlns:a16="http://schemas.microsoft.com/office/drawing/2014/main" id="{B15DEAD7-09E6-42D9-9D03-43E6EA3E0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9678" y="3748085"/>
            <a:ext cx="252644" cy="252644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332BC2-373C-435C-91EA-8F190F6ED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8407" y="1044250"/>
            <a:ext cx="9841575" cy="2646007"/>
          </a:xfrm>
        </p:spPr>
        <p:txBody>
          <a:bodyPr>
            <a:normAutofit/>
          </a:bodyPr>
          <a:lstStyle/>
          <a:p>
            <a:pPr algn="ctr"/>
            <a:r>
              <a:rPr lang="nb-NO" sz="6000" dirty="0" err="1"/>
              <a:t>What</a:t>
            </a:r>
            <a:r>
              <a:rPr lang="nb-NO" sz="6000" dirty="0"/>
              <a:t> is a </a:t>
            </a:r>
            <a:r>
              <a:rPr lang="nb-NO" sz="6000" dirty="0" err="1"/>
              <a:t>career</a:t>
            </a:r>
            <a:r>
              <a:rPr lang="nb-NO" sz="6000" dirty="0"/>
              <a:t> </a:t>
            </a:r>
            <a:r>
              <a:rPr lang="nb-NO" sz="6000" dirty="0" err="1"/>
              <a:t>anyway</a:t>
            </a:r>
            <a:r>
              <a:rPr lang="nb-NO" sz="6000" dirty="0"/>
              <a:t>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D44B87-4E8B-4576-875E-5695B9BE2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407" y="4058557"/>
            <a:ext cx="9841575" cy="1906814"/>
          </a:xfrm>
        </p:spPr>
        <p:txBody>
          <a:bodyPr>
            <a:normAutofit/>
          </a:bodyPr>
          <a:lstStyle/>
          <a:p>
            <a:pPr algn="ctr"/>
            <a:r>
              <a:rPr lang="nb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Tristram Hooley</a:t>
            </a:r>
          </a:p>
          <a:p>
            <a:pPr algn="ctr"/>
            <a:r>
              <a:rPr lang="nb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Presentation to </a:t>
            </a:r>
            <a:r>
              <a:rPr lang="nb-NO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nb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nb-NO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Key tips for </a:t>
            </a:r>
            <a:r>
              <a:rPr lang="nb-NO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surviving</a:t>
            </a:r>
            <a:r>
              <a:rPr lang="nb-NO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nb-NO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work</a:t>
            </a:r>
            <a:r>
              <a:rPr lang="nb-NO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nb-NO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event</a:t>
            </a:r>
            <a:r>
              <a:rPr lang="nb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at Oxford Brookes University 13/10/2021</a:t>
            </a:r>
          </a:p>
        </p:txBody>
      </p:sp>
    </p:spTree>
    <p:extLst>
      <p:ext uri="{BB962C8B-B14F-4D97-AF65-F5344CB8AC3E}">
        <p14:creationId xmlns:p14="http://schemas.microsoft.com/office/powerpoint/2010/main" val="3765659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3" name="Rectangle 12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2C424-5870-46BF-B77E-0C113783B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B75501-2C4C-44D8-A541-FA33D7EF1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477A0AB1-5273-411E-BE4F-4DBEB0BD797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643467" y="1288881"/>
            <a:ext cx="10905066" cy="428023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8E26662-7DB6-4927-BEE8-9F50DE29985C}"/>
              </a:ext>
            </a:extLst>
          </p:cNvPr>
          <p:cNvSpPr/>
          <p:nvPr/>
        </p:nvSpPr>
        <p:spPr>
          <a:xfrm>
            <a:off x="4688958" y="1212112"/>
            <a:ext cx="1148316" cy="712381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DF1140F7-C0BC-4093-AD4D-6D9FEED73484}"/>
              </a:ext>
            </a:extLst>
          </p:cNvPr>
          <p:cNvSpPr/>
          <p:nvPr/>
        </p:nvSpPr>
        <p:spPr>
          <a:xfrm rot="3514974">
            <a:off x="7541232" y="1943530"/>
            <a:ext cx="606176" cy="1178303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47CDE93F-1F6E-466A-928B-33AF5A2DC073}"/>
              </a:ext>
            </a:extLst>
          </p:cNvPr>
          <p:cNvSpPr/>
          <p:nvPr/>
        </p:nvSpPr>
        <p:spPr>
          <a:xfrm rot="3514974">
            <a:off x="9214207" y="3893274"/>
            <a:ext cx="606176" cy="1178303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550D7DD-6CED-4F81-B195-147C3D61D0BA}"/>
              </a:ext>
            </a:extLst>
          </p:cNvPr>
          <p:cNvSpPr/>
          <p:nvPr/>
        </p:nvSpPr>
        <p:spPr>
          <a:xfrm>
            <a:off x="9441952" y="2176490"/>
            <a:ext cx="1952088" cy="712381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F4B27D-CCF2-4E62-8915-C31E66AD9EF9}"/>
              </a:ext>
            </a:extLst>
          </p:cNvPr>
          <p:cNvSpPr/>
          <p:nvPr/>
        </p:nvSpPr>
        <p:spPr>
          <a:xfrm>
            <a:off x="602086" y="5569119"/>
            <a:ext cx="5235188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Choices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6707F4-6C58-463C-BB29-2173A23A8D1D}"/>
              </a:ext>
            </a:extLst>
          </p:cNvPr>
          <p:cNvSpPr/>
          <p:nvPr/>
        </p:nvSpPr>
        <p:spPr>
          <a:xfrm>
            <a:off x="6313345" y="5620165"/>
            <a:ext cx="5235188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Planning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2907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6" grpId="0" animBg="1"/>
      <p:bldP spid="18" grpId="0" animBg="1"/>
      <p:bldP spid="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80" name="Rectangle 79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4ED2C424-5870-46BF-B77E-0C113783B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4B75501-2C4C-44D8-A541-FA33D7EF1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6" name="Picture 8" descr="Top 10 Work Values Employers Look For">
            <a:extLst>
              <a:ext uri="{FF2B5EF4-FFF2-40B4-BE49-F238E27FC236}">
                <a16:creationId xmlns:a16="http://schemas.microsoft.com/office/drawing/2014/main" id="{6A364E04-A460-446A-BB8B-142398AC1B0B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408" y="643467"/>
            <a:ext cx="9901183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Community Transform Yourself | ClaudiaGomes">
            <a:extLst>
              <a:ext uri="{FF2B5EF4-FFF2-40B4-BE49-F238E27FC236}">
                <a16:creationId xmlns:a16="http://schemas.microsoft.com/office/drawing/2014/main" id="{917CBD09-BBC8-43C2-A93F-CA89DC4FEA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989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74" name="Rectangle 73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4ED2C424-5870-46BF-B77E-0C113783B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45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4B75501-2C4C-44D8-A541-FA33D7EF1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Winning the race - at what cost?">
            <a:extLst>
              <a:ext uri="{FF2B5EF4-FFF2-40B4-BE49-F238E27FC236}">
                <a16:creationId xmlns:a16="http://schemas.microsoft.com/office/drawing/2014/main" id="{44EDA6E5-83B8-4787-A563-40F660F9FC15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8997" y="643467"/>
            <a:ext cx="807400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282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BD7D-C47A-4C1D-9C59-92B9BE7E7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University rankings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F5F5E8F-70C1-4FAF-A3E2-9700A4F09EE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nb-NO" dirty="0" err="1"/>
              <a:t>Universities</a:t>
            </a:r>
            <a:r>
              <a:rPr lang="nb-NO" dirty="0"/>
              <a:t> push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idea</a:t>
            </a:r>
            <a:r>
              <a:rPr lang="nb-NO" dirty="0"/>
              <a:t> of ‘</a:t>
            </a:r>
            <a:r>
              <a:rPr lang="nb-NO" dirty="0" err="1"/>
              <a:t>employability</a:t>
            </a:r>
            <a:r>
              <a:rPr lang="nb-NO" dirty="0"/>
              <a:t>’</a:t>
            </a:r>
          </a:p>
          <a:p>
            <a:r>
              <a:rPr lang="nb-NO" dirty="0"/>
              <a:t>Telling students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have to </a:t>
            </a:r>
            <a:r>
              <a:rPr lang="nb-NO" dirty="0" err="1"/>
              <a:t>fit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labour</a:t>
            </a:r>
            <a:r>
              <a:rPr lang="nb-NO" dirty="0"/>
              <a:t> </a:t>
            </a:r>
            <a:r>
              <a:rPr lang="nb-NO" dirty="0" err="1"/>
              <a:t>market</a:t>
            </a:r>
            <a:r>
              <a:rPr lang="nb-NO" dirty="0"/>
              <a:t>, do it </a:t>
            </a:r>
            <a:r>
              <a:rPr lang="nb-NO" dirty="0" err="1"/>
              <a:t>quickly</a:t>
            </a:r>
            <a:r>
              <a:rPr lang="nb-NO" dirty="0"/>
              <a:t> and </a:t>
            </a:r>
            <a:r>
              <a:rPr lang="nb-NO" dirty="0" err="1"/>
              <a:t>earn</a:t>
            </a:r>
            <a:r>
              <a:rPr lang="nb-NO" dirty="0"/>
              <a:t> as </a:t>
            </a:r>
            <a:r>
              <a:rPr lang="nb-NO" dirty="0" err="1"/>
              <a:t>much</a:t>
            </a:r>
            <a:r>
              <a:rPr lang="nb-NO" dirty="0"/>
              <a:t> as </a:t>
            </a:r>
            <a:r>
              <a:rPr lang="nb-NO" dirty="0" err="1"/>
              <a:t>possible</a:t>
            </a:r>
            <a:endParaRPr lang="nb-NO" dirty="0"/>
          </a:p>
          <a:p>
            <a:r>
              <a:rPr lang="nb-NO" dirty="0"/>
              <a:t>Student </a:t>
            </a:r>
            <a:r>
              <a:rPr lang="nb-NO" dirty="0" err="1"/>
              <a:t>employment</a:t>
            </a:r>
            <a:r>
              <a:rPr lang="nb-NO" dirty="0"/>
              <a:t> rates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influence</a:t>
            </a:r>
            <a:r>
              <a:rPr lang="nb-NO" dirty="0"/>
              <a:t> </a:t>
            </a:r>
            <a:r>
              <a:rPr lang="nb-NO" dirty="0" err="1"/>
              <a:t>university</a:t>
            </a:r>
            <a:r>
              <a:rPr lang="nb-NO" dirty="0"/>
              <a:t> rankings</a:t>
            </a:r>
          </a:p>
          <a:p>
            <a:r>
              <a:rPr lang="nb-NO" dirty="0" err="1"/>
              <a:t>Whose</a:t>
            </a:r>
            <a:r>
              <a:rPr lang="nb-NO" dirty="0"/>
              <a:t> </a:t>
            </a:r>
            <a:r>
              <a:rPr lang="nb-NO" dirty="0" err="1"/>
              <a:t>interest</a:t>
            </a:r>
            <a:r>
              <a:rPr lang="nb-NO" dirty="0"/>
              <a:t> in </a:t>
            </a:r>
            <a:r>
              <a:rPr lang="nb-NO" dirty="0" err="1"/>
              <a:t>this</a:t>
            </a:r>
            <a:r>
              <a:rPr lang="nb-NO" dirty="0"/>
              <a:t> ‘</a:t>
            </a:r>
            <a:r>
              <a:rPr lang="nb-NO" dirty="0" err="1"/>
              <a:t>employabilty</a:t>
            </a:r>
            <a:r>
              <a:rPr lang="nb-NO" dirty="0"/>
              <a:t> agenda’ in? </a:t>
            </a:r>
          </a:p>
          <a:p>
            <a:endParaRPr lang="nb-NO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645246E-BBDF-43A6-9678-A58ECCCB45A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74" name="Picture 2" descr="Universities Are More than Their Score in Rankings Tables - Social Science  Space">
            <a:extLst>
              <a:ext uri="{FF2B5EF4-FFF2-40B4-BE49-F238E27FC236}">
                <a16:creationId xmlns:a16="http://schemas.microsoft.com/office/drawing/2014/main" id="{82B7CC9C-8DFE-4FE4-802E-67C738A63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562" y="1843940"/>
            <a:ext cx="57150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873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74" name="Rectangle 73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4ED2C424-5870-46BF-B77E-0C113783B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55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4B75501-2C4C-44D8-A541-FA33D7EF1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t&amp;#39;s All Your Fault ........ Apparently | James Machon Coaching">
            <a:extLst>
              <a:ext uri="{FF2B5EF4-FFF2-40B4-BE49-F238E27FC236}">
                <a16:creationId xmlns:a16="http://schemas.microsoft.com/office/drawing/2014/main" id="{09AF3378-1315-48A4-8B6D-5EEDC55DAB80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3445" y="643467"/>
            <a:ext cx="928511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032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70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293" name="Group 72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74" name="Rectangle 73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2294" name="Picture 77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295" name="Rectangle 79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Only You Can CHANGE Your Life No One Can Do It for You | Meme on ME.ME">
            <a:extLst>
              <a:ext uri="{FF2B5EF4-FFF2-40B4-BE49-F238E27FC236}">
                <a16:creationId xmlns:a16="http://schemas.microsoft.com/office/drawing/2014/main" id="{F235B576-04ED-43B5-8C68-05E1A64ED0A5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7553" y="321733"/>
            <a:ext cx="6251044" cy="496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0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</p:spTree>
    <p:extLst>
      <p:ext uri="{BB962C8B-B14F-4D97-AF65-F5344CB8AC3E}">
        <p14:creationId xmlns:p14="http://schemas.microsoft.com/office/powerpoint/2010/main" val="112370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70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101" name="Group 72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74" name="Rectangle 73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102" name="Picture 77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Rat Race: simpleliving">
            <a:extLst>
              <a:ext uri="{FF2B5EF4-FFF2-40B4-BE49-F238E27FC236}">
                <a16:creationId xmlns:a16="http://schemas.microsoft.com/office/drawing/2014/main" id="{85314B72-1A37-44D5-9F3C-354498372E20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9069" y="321733"/>
            <a:ext cx="6488011" cy="496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0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</p:spTree>
    <p:extLst>
      <p:ext uri="{BB962C8B-B14F-4D97-AF65-F5344CB8AC3E}">
        <p14:creationId xmlns:p14="http://schemas.microsoft.com/office/powerpoint/2010/main" val="624939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4C886762-16F0-4868-B83A-261746214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3" name="Freeform 11">
            <a:extLst>
              <a:ext uri="{FF2B5EF4-FFF2-40B4-BE49-F238E27FC236}">
                <a16:creationId xmlns:a16="http://schemas.microsoft.com/office/drawing/2014/main" id="{D2B54B4E-3454-4B76-B85A-8512B7729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Freeform 13">
            <a:extLst>
              <a:ext uri="{FF2B5EF4-FFF2-40B4-BE49-F238E27FC236}">
                <a16:creationId xmlns:a16="http://schemas.microsoft.com/office/drawing/2014/main" id="{7EFFE965-5586-4889-A74D-3A6080D04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Freeform 25">
            <a:extLst>
              <a:ext uri="{FF2B5EF4-FFF2-40B4-BE49-F238E27FC236}">
                <a16:creationId xmlns:a16="http://schemas.microsoft.com/office/drawing/2014/main" id="{5BC4125D-18D9-4A65-82B6-C24FE9434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Freeform 14">
            <a:extLst>
              <a:ext uri="{FF2B5EF4-FFF2-40B4-BE49-F238E27FC236}">
                <a16:creationId xmlns:a16="http://schemas.microsoft.com/office/drawing/2014/main" id="{A86DE327-0F45-4F54-BB6C-68A093CE5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1" name="5-Point Star 24">
            <a:extLst>
              <a:ext uri="{FF2B5EF4-FFF2-40B4-BE49-F238E27FC236}">
                <a16:creationId xmlns:a16="http://schemas.microsoft.com/office/drawing/2014/main" id="{795857C2-E6E7-405A-B5A3-4DE3B50A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2C53C8BF-9653-4474-9153-4FE835420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7C08F021-28CE-479A-B96B-5252A9DDF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2467" y="0"/>
            <a:ext cx="7107594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5">
            <a:extLst>
              <a:ext uri="{FF2B5EF4-FFF2-40B4-BE49-F238E27FC236}">
                <a16:creationId xmlns:a16="http://schemas.microsoft.com/office/drawing/2014/main" id="{09507514-A010-4863-8E99-AB3983760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361" y="0"/>
            <a:ext cx="675601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F35AA0-6BA5-4771-BE10-821BF54E6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934" y="1304458"/>
            <a:ext cx="5778684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800"/>
              <a:t>But what is the alternative?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015C3BB-3CA4-4964-8FB4-7DA3FBB63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2468" y="0"/>
            <a:ext cx="6720840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941F53E-EAF1-4AF0-9386-A74DFBA20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108" y="5762147"/>
            <a:ext cx="6720840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7210737-D731-4ED9-8D08-A238C71DD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7188" y="450792"/>
            <a:ext cx="4171517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Discount 35% The Hermit´s Cave (2014， Compact Disc) for sale online  discounts factory store online -asbm.com.br">
            <a:extLst>
              <a:ext uri="{FF2B5EF4-FFF2-40B4-BE49-F238E27FC236}">
                <a16:creationId xmlns:a16="http://schemas.microsoft.com/office/drawing/2014/main" id="{2BE07896-A831-432A-B363-91473AE4423F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23" b="3"/>
          <a:stretch/>
        </p:blipFill>
        <p:spPr bwMode="auto">
          <a:xfrm>
            <a:off x="7798182" y="684680"/>
            <a:ext cx="3697956" cy="548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637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4C886762-16F0-4868-B83A-261746214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3" name="Freeform 11">
            <a:extLst>
              <a:ext uri="{FF2B5EF4-FFF2-40B4-BE49-F238E27FC236}">
                <a16:creationId xmlns:a16="http://schemas.microsoft.com/office/drawing/2014/main" id="{D2B54B4E-3454-4B76-B85A-8512B7729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Freeform 13">
            <a:extLst>
              <a:ext uri="{FF2B5EF4-FFF2-40B4-BE49-F238E27FC236}">
                <a16:creationId xmlns:a16="http://schemas.microsoft.com/office/drawing/2014/main" id="{7EFFE965-5586-4889-A74D-3A6080D04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Freeform 25">
            <a:extLst>
              <a:ext uri="{FF2B5EF4-FFF2-40B4-BE49-F238E27FC236}">
                <a16:creationId xmlns:a16="http://schemas.microsoft.com/office/drawing/2014/main" id="{5BC4125D-18D9-4A65-82B6-C24FE9434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Freeform 14">
            <a:extLst>
              <a:ext uri="{FF2B5EF4-FFF2-40B4-BE49-F238E27FC236}">
                <a16:creationId xmlns:a16="http://schemas.microsoft.com/office/drawing/2014/main" id="{A86DE327-0F45-4F54-BB6C-68A093CE5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1" name="5-Point Star 24">
            <a:extLst>
              <a:ext uri="{FF2B5EF4-FFF2-40B4-BE49-F238E27FC236}">
                <a16:creationId xmlns:a16="http://schemas.microsoft.com/office/drawing/2014/main" id="{795857C2-E6E7-405A-B5A3-4DE3B50A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F793411C-A1D8-450D-9561-24C75D6D7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CD4E68FE-D0E7-4AC4-9D37-BC9A10E710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3299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5">
            <a:extLst>
              <a:ext uri="{FF2B5EF4-FFF2-40B4-BE49-F238E27FC236}">
                <a16:creationId xmlns:a16="http://schemas.microsoft.com/office/drawing/2014/main" id="{9F958711-6F0F-4DAF-B6D7-38676273C0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9320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D2803E-EFEA-453A-883F-821F3ABA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63" y="1304458"/>
            <a:ext cx="3326650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100"/>
              <a:t>There is no space outside of capitalism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D43839F-D746-4BD2-AF83-A2D59C171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48871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022DB94-BA9F-403F-85B2-FD0A22CAD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537" y="5762147"/>
            <a:ext cx="4250216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F0A5978-229F-41F1-B213-A2B43E442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The Global Capitalism Initiative - Willson Center for Humanities and Arts">
            <a:extLst>
              <a:ext uri="{FF2B5EF4-FFF2-40B4-BE49-F238E27FC236}">
                <a16:creationId xmlns:a16="http://schemas.microsoft.com/office/drawing/2014/main" id="{0AE752FB-D8A0-41C2-B1B6-4F6CEF32D904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1" r="3" b="6706"/>
          <a:stretch/>
        </p:blipFill>
        <p:spPr bwMode="auto">
          <a:xfrm>
            <a:off x="5321367" y="684680"/>
            <a:ext cx="6174771" cy="548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351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C9D2FF5-C78D-4D0F-A2C2-55D9A33B0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DABCD50-2A43-4A08-8C91-7149DE056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0B66C21B-84DF-40D9-824D-29F01DB17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07EC9A-1A49-428D-BC58-912B66DEC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094412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D9CF7E-AEB1-4329-96C6-714A5D56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4858965" cy="4846967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(</a:t>
            </a:r>
            <a:r>
              <a:rPr lang="nb-NO" dirty="0" err="1">
                <a:solidFill>
                  <a:srgbClr val="FFFFFF"/>
                </a:solidFill>
              </a:rPr>
              <a:t>Paid</a:t>
            </a:r>
            <a:r>
              <a:rPr lang="nb-NO" dirty="0">
                <a:solidFill>
                  <a:srgbClr val="FFFFFF"/>
                </a:solidFill>
              </a:rPr>
              <a:t>) Work </a:t>
            </a:r>
            <a:r>
              <a:rPr lang="nb-NO" dirty="0" err="1">
                <a:solidFill>
                  <a:srgbClr val="FFFFFF"/>
                </a:solidFill>
              </a:rPr>
              <a:t>also</a:t>
            </a:r>
            <a:r>
              <a:rPr lang="nb-NO" dirty="0">
                <a:solidFill>
                  <a:srgbClr val="FFFFFF"/>
                </a:solidFill>
              </a:rPr>
              <a:t> offers </a:t>
            </a:r>
            <a:r>
              <a:rPr lang="nb-NO" dirty="0" err="1">
                <a:solidFill>
                  <a:srgbClr val="FFFFFF"/>
                </a:solidFill>
              </a:rPr>
              <a:t>us</a:t>
            </a:r>
            <a:endParaRPr lang="nb-NO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F612703-CE26-47F9-9CC7-4BE7E7DCBC6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98112956"/>
              </p:ext>
            </p:extLst>
          </p:nvPr>
        </p:nvGraphicFramePr>
        <p:xfrm>
          <a:off x="6751638" y="685800"/>
          <a:ext cx="4302125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09386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A8CDCA-EC58-40B4-9F17-A7B613A32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" name="Freeform 11">
            <a:extLst>
              <a:ext uri="{FF2B5EF4-FFF2-40B4-BE49-F238E27FC236}">
                <a16:creationId xmlns:a16="http://schemas.microsoft.com/office/drawing/2014/main" id="{DBC44137-B240-488D-B88F-9D266FACA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70FFA344-365C-4944-848F-8B966C335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25">
            <a:extLst>
              <a:ext uri="{FF2B5EF4-FFF2-40B4-BE49-F238E27FC236}">
                <a16:creationId xmlns:a16="http://schemas.microsoft.com/office/drawing/2014/main" id="{D73EBEE6-2E8A-47F3-ADCA-5C0A95C36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47525714-3E1C-46F0-A17D-D3BE3D221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5-Point Star 24">
            <a:extLst>
              <a:ext uri="{FF2B5EF4-FFF2-40B4-BE49-F238E27FC236}">
                <a16:creationId xmlns:a16="http://schemas.microsoft.com/office/drawing/2014/main" id="{B178D758-A5E1-416F-9966-F71730470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B28D430-56EA-45B9-8632-927BEBF02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noFill/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5-Point Star 24">
            <a:extLst>
              <a:ext uri="{FF2B5EF4-FFF2-40B4-BE49-F238E27FC236}">
                <a16:creationId xmlns:a16="http://schemas.microsoft.com/office/drawing/2014/main" id="{B15DEAD7-09E6-42D9-9D03-43E6EA3E0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9678" y="3748085"/>
            <a:ext cx="252644" cy="252644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FDE271-4987-49BA-A61C-61B2D97C4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407" y="1044250"/>
            <a:ext cx="9841575" cy="26460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/>
              <a:t>So how can we reframe ‘career’?</a:t>
            </a:r>
          </a:p>
        </p:txBody>
      </p:sp>
    </p:spTree>
    <p:extLst>
      <p:ext uri="{BB962C8B-B14F-4D97-AF65-F5344CB8AC3E}">
        <p14:creationId xmlns:p14="http://schemas.microsoft.com/office/powerpoint/2010/main" val="4178927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4C886762-16F0-4868-B83A-261746214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3" name="Freeform 11">
            <a:extLst>
              <a:ext uri="{FF2B5EF4-FFF2-40B4-BE49-F238E27FC236}">
                <a16:creationId xmlns:a16="http://schemas.microsoft.com/office/drawing/2014/main" id="{D2B54B4E-3454-4B76-B85A-8512B7729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Freeform 13">
            <a:extLst>
              <a:ext uri="{FF2B5EF4-FFF2-40B4-BE49-F238E27FC236}">
                <a16:creationId xmlns:a16="http://schemas.microsoft.com/office/drawing/2014/main" id="{7EFFE965-5586-4889-A74D-3A6080D04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Freeform 25">
            <a:extLst>
              <a:ext uri="{FF2B5EF4-FFF2-40B4-BE49-F238E27FC236}">
                <a16:creationId xmlns:a16="http://schemas.microsoft.com/office/drawing/2014/main" id="{5BC4125D-18D9-4A65-82B6-C24FE9434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Freeform 14">
            <a:extLst>
              <a:ext uri="{FF2B5EF4-FFF2-40B4-BE49-F238E27FC236}">
                <a16:creationId xmlns:a16="http://schemas.microsoft.com/office/drawing/2014/main" id="{A86DE327-0F45-4F54-BB6C-68A093CE5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1" name="5-Point Star 24">
            <a:extLst>
              <a:ext uri="{FF2B5EF4-FFF2-40B4-BE49-F238E27FC236}">
                <a16:creationId xmlns:a16="http://schemas.microsoft.com/office/drawing/2014/main" id="{795857C2-E6E7-405A-B5A3-4DE3B50A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50" name="Picture 2" descr="Residents on Wensley Drive having their cuppa - come rain or shine. Pictured from left, Wendy Tangen, Hitesh Limbachia, Rita Limbachia, Priyen Limbachia and Hannah Stone. Picture: Simon Hulme">
            <a:extLst>
              <a:ext uri="{FF2B5EF4-FFF2-40B4-BE49-F238E27FC236}">
                <a16:creationId xmlns:a16="http://schemas.microsoft.com/office/drawing/2014/main" id="{EBC83E35-88FF-4953-BD02-FCEC0088C7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33" b="626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Freeform 9">
            <a:extLst>
              <a:ext uri="{FF2B5EF4-FFF2-40B4-BE49-F238E27FC236}">
                <a16:creationId xmlns:a16="http://schemas.microsoft.com/office/drawing/2014/main" id="{BE135C2E-C781-46AF-BE4C-9B57C07D9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8288" y="2698990"/>
            <a:ext cx="11338098" cy="3612111"/>
          </a:xfrm>
          <a:custGeom>
            <a:avLst/>
            <a:gdLst>
              <a:gd name="connsiteX0" fmla="*/ 0 w 11329257"/>
              <a:gd name="connsiteY0" fmla="*/ 1672253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0 w 11329257"/>
              <a:gd name="connsiteY4" fmla="*/ 1672253 h 3112578"/>
              <a:gd name="connsiteX0" fmla="*/ 8467 w 11329257"/>
              <a:gd name="connsiteY0" fmla="*/ 994919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8467 w 11329257"/>
              <a:gd name="connsiteY4" fmla="*/ 994919 h 3112578"/>
              <a:gd name="connsiteX0" fmla="*/ 814 w 11330070"/>
              <a:gd name="connsiteY0" fmla="*/ 732453 h 3112578"/>
              <a:gd name="connsiteX1" fmla="*/ 11202554 w 11330070"/>
              <a:gd name="connsiteY1" fmla="*/ 0 h 3112578"/>
              <a:gd name="connsiteX2" fmla="*/ 11330070 w 11330070"/>
              <a:gd name="connsiteY2" fmla="*/ 2508571 h 3112578"/>
              <a:gd name="connsiteX3" fmla="*/ 813 w 11330070"/>
              <a:gd name="connsiteY3" fmla="*/ 3112578 h 3112578"/>
              <a:gd name="connsiteX4" fmla="*/ 814 w 11330070"/>
              <a:gd name="connsiteY4" fmla="*/ 732453 h 3112578"/>
              <a:gd name="connsiteX0" fmla="*/ 375 w 11338098"/>
              <a:gd name="connsiteY0" fmla="*/ 622387 h 3112578"/>
              <a:gd name="connsiteX1" fmla="*/ 11210582 w 11338098"/>
              <a:gd name="connsiteY1" fmla="*/ 0 h 3112578"/>
              <a:gd name="connsiteX2" fmla="*/ 11338098 w 11338098"/>
              <a:gd name="connsiteY2" fmla="*/ 2508571 h 3112578"/>
              <a:gd name="connsiteX3" fmla="*/ 8841 w 11338098"/>
              <a:gd name="connsiteY3" fmla="*/ 3112578 h 3112578"/>
              <a:gd name="connsiteX4" fmla="*/ 375 w 11338098"/>
              <a:gd name="connsiteY4" fmla="*/ 622387 h 3112578"/>
              <a:gd name="connsiteX0" fmla="*/ 375 w 11338098"/>
              <a:gd name="connsiteY0" fmla="*/ 10203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1020320 h 3510511"/>
              <a:gd name="connsiteX0" fmla="*/ 375 w 11338098"/>
              <a:gd name="connsiteY0" fmla="*/ 6647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64720 h 3510511"/>
              <a:gd name="connsiteX0" fmla="*/ 375 w 11338098"/>
              <a:gd name="connsiteY0" fmla="*/ 605454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05454 h 3510511"/>
              <a:gd name="connsiteX0" fmla="*/ 375 w 11338098"/>
              <a:gd name="connsiteY0" fmla="*/ 707054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707054 h 3612111"/>
              <a:gd name="connsiteX0" fmla="*/ 375 w 11338098"/>
              <a:gd name="connsiteY0" fmla="*/ 571588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571588 h 36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098" h="3612111">
                <a:moveTo>
                  <a:pt x="375" y="571588"/>
                </a:moveTo>
                <a:lnTo>
                  <a:pt x="11176715" y="0"/>
                </a:lnTo>
                <a:lnTo>
                  <a:pt x="11338098" y="3008104"/>
                </a:lnTo>
                <a:lnTo>
                  <a:pt x="8841" y="3612111"/>
                </a:lnTo>
                <a:cubicBezTo>
                  <a:pt x="11663" y="2906225"/>
                  <a:pt x="-2447" y="1277474"/>
                  <a:pt x="375" y="571588"/>
                </a:cubicBez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429C48-1DD1-4ADC-89DB-F3208FD5E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96980" y="3221623"/>
            <a:ext cx="10264470" cy="125006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800" b="0" i="0">
                <a:solidFill>
                  <a:schemeClr val="bg1"/>
                </a:solidFill>
              </a:rPr>
              <a:t>Career is our journey(s) through </a:t>
            </a:r>
            <a:br>
              <a:rPr lang="en-US" sz="3800" b="0" i="0">
                <a:solidFill>
                  <a:schemeClr val="bg1"/>
                </a:solidFill>
              </a:rPr>
            </a:br>
            <a:r>
              <a:rPr lang="en-US" sz="3800" b="0" i="0">
                <a:solidFill>
                  <a:schemeClr val="bg1"/>
                </a:solidFill>
              </a:rPr>
              <a:t>life, learning and work</a:t>
            </a:r>
          </a:p>
        </p:txBody>
      </p:sp>
      <p:sp>
        <p:nvSpPr>
          <p:cNvPr id="85" name="5-Point Star 12">
            <a:extLst>
              <a:ext uri="{FF2B5EF4-FFF2-40B4-BE49-F238E27FC236}">
                <a16:creationId xmlns:a16="http://schemas.microsoft.com/office/drawing/2014/main" id="{EB803A74-8E46-4CF3-B85A-2F618214C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9973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1BCAD38B-5F61-4FEB-A1D1-5FC0D666D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C04E869F-EBC2-416E-8FB7-4F6A45F66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Freeform 9">
            <a:extLst>
              <a:ext uri="{FF2B5EF4-FFF2-40B4-BE49-F238E27FC236}">
                <a16:creationId xmlns:a16="http://schemas.microsoft.com/office/drawing/2014/main" id="{7D1C9B27-27B9-4E9E-82C8-6F9B7D12B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091610-CFBE-408E-9CD3-273A4981B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>
            <a:normAutofit/>
          </a:bodyPr>
          <a:lstStyle/>
          <a:p>
            <a:r>
              <a:rPr lang="en-US"/>
              <a:t>Careers matter</a:t>
            </a:r>
            <a:endParaRPr lang="en-GB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E9AE32D-417D-4951-BD6D-383A7A5E6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33" name="Content Placeholder 2">
            <a:extLst>
              <a:ext uri="{FF2B5EF4-FFF2-40B4-BE49-F238E27FC236}">
                <a16:creationId xmlns:a16="http://schemas.microsoft.com/office/drawing/2014/main" id="{5CE38AC5-E763-40A8-B246-A86F1D72CB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8653017"/>
              </p:ext>
            </p:extLst>
          </p:nvPr>
        </p:nvGraphicFramePr>
        <p:xfrm>
          <a:off x="685800" y="2063396"/>
          <a:ext cx="10394707" cy="3311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87843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4EE3703-2F57-403D-A348-30A0040D2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964" y="2532757"/>
            <a:ext cx="3938267" cy="30679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FA98C9-82DC-4C11-B2AE-C75D38AD4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is </a:t>
            </a:r>
            <a:r>
              <a:rPr lang="en-US" dirty="0" err="1"/>
              <a:t>lifewide</a:t>
            </a:r>
            <a:r>
              <a:rPr lang="en-US" dirty="0"/>
              <a:t> and lifelong</a:t>
            </a:r>
            <a:endParaRPr lang="en-GB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1861F53-F5F9-40D1-9BE2-7608E05F53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73"/>
          <a:stretch/>
        </p:blipFill>
        <p:spPr>
          <a:xfrm>
            <a:off x="779076" y="2575433"/>
            <a:ext cx="3938267" cy="3060659"/>
          </a:xfrm>
        </p:spPr>
      </p:pic>
      <p:sp>
        <p:nvSpPr>
          <p:cNvPr id="4" name="Arrow: Quad 3">
            <a:extLst>
              <a:ext uri="{FF2B5EF4-FFF2-40B4-BE49-F238E27FC236}">
                <a16:creationId xmlns:a16="http://schemas.microsoft.com/office/drawing/2014/main" id="{0146C026-827B-41B9-B6E4-78AB1768F3B0}"/>
              </a:ext>
            </a:extLst>
          </p:cNvPr>
          <p:cNvSpPr/>
          <p:nvPr/>
        </p:nvSpPr>
        <p:spPr>
          <a:xfrm>
            <a:off x="3719919" y="1845135"/>
            <a:ext cx="4752161" cy="4443155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2"/>
                </a:solidFill>
              </a:rPr>
              <a:t>Lifewide</a:t>
            </a:r>
            <a:endParaRPr lang="en-GB" sz="2400" dirty="0">
              <a:solidFill>
                <a:schemeClr val="bg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6349B-49E7-4E92-829F-802363320D98}"/>
              </a:ext>
            </a:extLst>
          </p:cNvPr>
          <p:cNvSpPr txBox="1"/>
          <p:nvPr/>
        </p:nvSpPr>
        <p:spPr>
          <a:xfrm rot="16200000">
            <a:off x="5090954" y="2495553"/>
            <a:ext cx="2010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Lifelong</a:t>
            </a:r>
            <a:endParaRPr lang="en-GB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90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1BCAD38B-5F61-4FEB-A1D1-5FC0D666D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04E869F-EBC2-416E-8FB7-4F6A45F66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87847142-5B11-4825-AF01-63FB6886A9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3"/>
          <a:stretch/>
        </p:blipFill>
        <p:spPr bwMode="auto">
          <a:xfrm>
            <a:off x="20" y="10"/>
            <a:ext cx="11734780" cy="640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Freeform 9">
            <a:extLst>
              <a:ext uri="{FF2B5EF4-FFF2-40B4-BE49-F238E27FC236}">
                <a16:creationId xmlns:a16="http://schemas.microsoft.com/office/drawing/2014/main" id="{7D1C9B27-27B9-4E9E-82C8-6F9B7D12B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24630-60F5-40BD-9510-D38986419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>
            <a:normAutofit/>
          </a:bodyPr>
          <a:lstStyle/>
          <a:p>
            <a:r>
              <a:rPr lang="nb-NO" sz="4600"/>
              <a:t>Real </a:t>
            </a:r>
            <a:r>
              <a:rPr lang="nb-NO" sz="4600" err="1"/>
              <a:t>careers</a:t>
            </a:r>
            <a:r>
              <a:rPr lang="nb-NO" sz="4600"/>
              <a:t> </a:t>
            </a:r>
            <a:r>
              <a:rPr lang="nb-NO" sz="4600" err="1"/>
              <a:t>are</a:t>
            </a:r>
            <a:r>
              <a:rPr lang="nb-NO" sz="4600"/>
              <a:t> </a:t>
            </a:r>
            <a:r>
              <a:rPr lang="nb-NO" sz="4600" err="1"/>
              <a:t>twisted</a:t>
            </a:r>
            <a:r>
              <a:rPr lang="nb-NO" sz="4600"/>
              <a:t> and </a:t>
            </a:r>
            <a:r>
              <a:rPr lang="nb-NO" sz="4600" err="1"/>
              <a:t>complex</a:t>
            </a:r>
            <a:endParaRPr lang="nb-NO" sz="4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799C5-2536-47F7-B52C-8876FF650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63396"/>
            <a:ext cx="10394707" cy="3311189"/>
          </a:xfrm>
        </p:spPr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E9AE32D-417D-4951-BD6D-383A7A5E6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7874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1BCAD38B-5F61-4FEB-A1D1-5FC0D666D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04E869F-EBC2-416E-8FB7-4F6A45F66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194" name="Picture 2" descr="A Journey To GameB. January 13, 2019 Twitter: @jim_rutt… | by Jim Rutt |  Medium">
            <a:extLst>
              <a:ext uri="{FF2B5EF4-FFF2-40B4-BE49-F238E27FC236}">
                <a16:creationId xmlns:a16="http://schemas.microsoft.com/office/drawing/2014/main" id="{FE976EFF-E3BD-4EF9-8686-2849A422F5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"/>
          <a:stretch/>
        </p:blipFill>
        <p:spPr bwMode="auto">
          <a:xfrm>
            <a:off x="20" y="10"/>
            <a:ext cx="11734780" cy="640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Freeform 9">
            <a:extLst>
              <a:ext uri="{FF2B5EF4-FFF2-40B4-BE49-F238E27FC236}">
                <a16:creationId xmlns:a16="http://schemas.microsoft.com/office/drawing/2014/main" id="{7D1C9B27-27B9-4E9E-82C8-6F9B7D12B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BBBF6-4A02-4445-AD8A-DEBE33FCB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>
            <a:normAutofit/>
          </a:bodyPr>
          <a:lstStyle/>
          <a:p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a </a:t>
            </a:r>
            <a:r>
              <a:rPr lang="nb-NO" dirty="0" err="1"/>
              <a:t>journey</a:t>
            </a:r>
            <a:r>
              <a:rPr lang="nb-NO" dirty="0"/>
              <a:t> not a 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95C07-1F91-4900-939E-C385D70145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E9AE32D-417D-4951-BD6D-383A7A5E6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23550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576E8DBD-6DBD-4FCB-8FE8-8F0425C0B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3" name="Freeform 11">
            <a:extLst>
              <a:ext uri="{FF2B5EF4-FFF2-40B4-BE49-F238E27FC236}">
                <a16:creationId xmlns:a16="http://schemas.microsoft.com/office/drawing/2014/main" id="{70BE0118-665B-49AC-8ED9-B29C009C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Freeform 13">
            <a:extLst>
              <a:ext uri="{FF2B5EF4-FFF2-40B4-BE49-F238E27FC236}">
                <a16:creationId xmlns:a16="http://schemas.microsoft.com/office/drawing/2014/main" id="{DB8E4593-3024-4A7B-92FB-8114D72E5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Freeform 25">
            <a:extLst>
              <a:ext uri="{FF2B5EF4-FFF2-40B4-BE49-F238E27FC236}">
                <a16:creationId xmlns:a16="http://schemas.microsoft.com/office/drawing/2014/main" id="{F72029E6-113E-4A42-8D29-4B796B39B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Freeform 14">
            <a:extLst>
              <a:ext uri="{FF2B5EF4-FFF2-40B4-BE49-F238E27FC236}">
                <a16:creationId xmlns:a16="http://schemas.microsoft.com/office/drawing/2014/main" id="{FBAE6AE5-2B20-46E6-B338-A385BFF09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1" name="5-Point Star 24">
            <a:extLst>
              <a:ext uri="{FF2B5EF4-FFF2-40B4-BE49-F238E27FC236}">
                <a16:creationId xmlns:a16="http://schemas.microsoft.com/office/drawing/2014/main" id="{4555B12C-E2CF-448D-918F-96D0958DC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47458151-6535-4712-9D31-5BFEBD22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28F956D1-3AF5-47E1-BF12-D331E34A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3299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5">
            <a:extLst>
              <a:ext uri="{FF2B5EF4-FFF2-40B4-BE49-F238E27FC236}">
                <a16:creationId xmlns:a16="http://schemas.microsoft.com/office/drawing/2014/main" id="{4A5A7DD1-718C-42BE-9B90-4D960E22E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9320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49030E-3EC0-4CE7-8376-218D94DFF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63" y="1304458"/>
            <a:ext cx="3326650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100"/>
              <a:t>They are where we negotiate with power, institutions and structures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DE02FF1-20BC-4306-B0FB-AE6D71D73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48871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9A8C427-1B47-42B2-9206-1F34BE757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52622"/>
            <a:ext cx="4250216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9864909-0F48-48BD-B525-B293738D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Young people are leading a growing movement against low pay and precarious  work">
            <a:extLst>
              <a:ext uri="{FF2B5EF4-FFF2-40B4-BE49-F238E27FC236}">
                <a16:creationId xmlns:a16="http://schemas.microsoft.com/office/drawing/2014/main" id="{0F001FD3-AF3B-4CA4-9001-E1E92EC667AE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1367" y="1110469"/>
            <a:ext cx="6174771" cy="463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3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34">
            <a:extLst>
              <a:ext uri="{FF2B5EF4-FFF2-40B4-BE49-F238E27FC236}">
                <a16:creationId xmlns:a16="http://schemas.microsoft.com/office/drawing/2014/main" id="{4C886762-16F0-4868-B83A-261746214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7" name="Freeform 11">
            <a:extLst>
              <a:ext uri="{FF2B5EF4-FFF2-40B4-BE49-F238E27FC236}">
                <a16:creationId xmlns:a16="http://schemas.microsoft.com/office/drawing/2014/main" id="{D2B54B4E-3454-4B76-B85A-8512B7729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9" name="Freeform 13">
            <a:extLst>
              <a:ext uri="{FF2B5EF4-FFF2-40B4-BE49-F238E27FC236}">
                <a16:creationId xmlns:a16="http://schemas.microsoft.com/office/drawing/2014/main" id="{7EFFE965-5586-4889-A74D-3A6080D04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1" name="Freeform 25">
            <a:extLst>
              <a:ext uri="{FF2B5EF4-FFF2-40B4-BE49-F238E27FC236}">
                <a16:creationId xmlns:a16="http://schemas.microsoft.com/office/drawing/2014/main" id="{5BC4125D-18D9-4A65-82B6-C24FE9434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3" name="Freeform 14">
            <a:extLst>
              <a:ext uri="{FF2B5EF4-FFF2-40B4-BE49-F238E27FC236}">
                <a16:creationId xmlns:a16="http://schemas.microsoft.com/office/drawing/2014/main" id="{A86DE327-0F45-4F54-BB6C-68A093CE5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5" name="5-Point Star 24">
            <a:extLst>
              <a:ext uri="{FF2B5EF4-FFF2-40B4-BE49-F238E27FC236}">
                <a16:creationId xmlns:a16="http://schemas.microsoft.com/office/drawing/2014/main" id="{795857C2-E6E7-405A-B5A3-4DE3B50A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7" name="Picture 146">
            <a:extLst>
              <a:ext uri="{FF2B5EF4-FFF2-40B4-BE49-F238E27FC236}">
                <a16:creationId xmlns:a16="http://schemas.microsoft.com/office/drawing/2014/main" id="{F793411C-A1D8-450D-9561-24C75D6D7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9" name="Rectangle 148">
            <a:extLst>
              <a:ext uri="{FF2B5EF4-FFF2-40B4-BE49-F238E27FC236}">
                <a16:creationId xmlns:a16="http://schemas.microsoft.com/office/drawing/2014/main" id="{CD4E68FE-D0E7-4AC4-9D37-BC9A10E710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3299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5">
            <a:extLst>
              <a:ext uri="{FF2B5EF4-FFF2-40B4-BE49-F238E27FC236}">
                <a16:creationId xmlns:a16="http://schemas.microsoft.com/office/drawing/2014/main" id="{9F958711-6F0F-4DAF-B6D7-38676273C0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9320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00A74-4DE4-4138-9CBE-76F4C3FDA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63" y="1304458"/>
            <a:ext cx="3326650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100" dirty="0"/>
              <a:t>They are social, not individual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2D43839F-D746-4BD2-AF83-A2D59C171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48871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A022DB94-BA9F-403F-85B2-FD0A22CAD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537" y="5762147"/>
            <a:ext cx="4250216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1F0A5978-229F-41F1-B213-A2B43E442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Why You Can&amp;#39;t Hear in a Crowd - Helping Me Hear">
            <a:extLst>
              <a:ext uri="{FF2B5EF4-FFF2-40B4-BE49-F238E27FC236}">
                <a16:creationId xmlns:a16="http://schemas.microsoft.com/office/drawing/2014/main" id="{1D1298D7-934B-423E-8472-DC09266048B6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0" r="20621" b="2"/>
          <a:stretch/>
        </p:blipFill>
        <p:spPr bwMode="auto">
          <a:xfrm>
            <a:off x="5321367" y="684680"/>
            <a:ext cx="6174771" cy="548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636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>
            <a:extLst>
              <a:ext uri="{FF2B5EF4-FFF2-40B4-BE49-F238E27FC236}">
                <a16:creationId xmlns:a16="http://schemas.microsoft.com/office/drawing/2014/main" id="{797165E7-07D5-44D5-A969-52A68AC77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9" name="Freeform 11">
            <a:extLst>
              <a:ext uri="{FF2B5EF4-FFF2-40B4-BE49-F238E27FC236}">
                <a16:creationId xmlns:a16="http://schemas.microsoft.com/office/drawing/2014/main" id="{0B280DBD-2815-4DCB-B024-B643AE81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Freeform 13">
            <a:extLst>
              <a:ext uri="{FF2B5EF4-FFF2-40B4-BE49-F238E27FC236}">
                <a16:creationId xmlns:a16="http://schemas.microsoft.com/office/drawing/2014/main" id="{A5098477-9C54-4B12-B85E-1A2CDD83A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Freeform 25">
            <a:extLst>
              <a:ext uri="{FF2B5EF4-FFF2-40B4-BE49-F238E27FC236}">
                <a16:creationId xmlns:a16="http://schemas.microsoft.com/office/drawing/2014/main" id="{342417C2-466C-418D-B143-F27E00E64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5" name="Freeform 14">
            <a:extLst>
              <a:ext uri="{FF2B5EF4-FFF2-40B4-BE49-F238E27FC236}">
                <a16:creationId xmlns:a16="http://schemas.microsoft.com/office/drawing/2014/main" id="{8EB20674-E635-4F0A-AC68-F23358C36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7" name="5-Point Star 24">
            <a:extLst>
              <a:ext uri="{FF2B5EF4-FFF2-40B4-BE49-F238E27FC236}">
                <a16:creationId xmlns:a16="http://schemas.microsoft.com/office/drawing/2014/main" id="{2F9E64F1-5B60-4624-9174-F6AAC13B3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D4174980-2BCA-4877-9D94-6BC59B81F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DB08D757-D1FA-4294-AD83-888236E99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0" y="0"/>
            <a:ext cx="4702938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48D77-E0E1-469E-954F-668263756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118" y="1301568"/>
            <a:ext cx="3314218" cy="29127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100"/>
              <a:t>They are not just about paid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BC058-F174-4EB1-9378-696D9CA251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0108" y="4217190"/>
            <a:ext cx="3310121" cy="10667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Career is where we balance all aspects of our lives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8B97347-E71B-4438-9224-BC6030C14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2188" y="0"/>
            <a:ext cx="4238653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45609D8-A7A3-467F-A268-BE12E29C4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5752622"/>
            <a:ext cx="423977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7" name="Freeform 8">
            <a:extLst>
              <a:ext uri="{FF2B5EF4-FFF2-40B4-BE49-F238E27FC236}">
                <a16:creationId xmlns:a16="http://schemas.microsoft.com/office/drawing/2014/main" id="{2489AE04-80BC-4329-853F-B341B1327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2189" y="0"/>
            <a:ext cx="4283927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B203D96-7BE5-47D2-A6F8-4AED59BE8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8800" y="450792"/>
            <a:ext cx="6639906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 descr="Beware the risk of “learning fatigue”">
            <a:extLst>
              <a:ext uri="{FF2B5EF4-FFF2-40B4-BE49-F238E27FC236}">
                <a16:creationId xmlns:a16="http://schemas.microsoft.com/office/drawing/2014/main" id="{111706E8-DE5B-43DA-84AC-ABA04C9B54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5" r="4558"/>
          <a:stretch/>
        </p:blipFill>
        <p:spPr bwMode="auto">
          <a:xfrm>
            <a:off x="5315856" y="684679"/>
            <a:ext cx="3022359" cy="267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Google Families - Helping Make Technology Work For Your Family">
            <a:extLst>
              <a:ext uri="{FF2B5EF4-FFF2-40B4-BE49-F238E27FC236}">
                <a16:creationId xmlns:a16="http://schemas.microsoft.com/office/drawing/2014/main" id="{2A8D872E-D154-4771-99C6-5D03365983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9" r="20397" b="-3"/>
          <a:stretch/>
        </p:blipFill>
        <p:spPr bwMode="auto">
          <a:xfrm>
            <a:off x="8467718" y="684679"/>
            <a:ext cx="3028419" cy="267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Covid: How to protest during a global pandemic - BBC News">
            <a:extLst>
              <a:ext uri="{FF2B5EF4-FFF2-40B4-BE49-F238E27FC236}">
                <a16:creationId xmlns:a16="http://schemas.microsoft.com/office/drawing/2014/main" id="{EB679210-119D-46D4-9386-AD544D81A3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6" r="20452" b="-1"/>
          <a:stretch/>
        </p:blipFill>
        <p:spPr bwMode="auto">
          <a:xfrm>
            <a:off x="5315856" y="3487730"/>
            <a:ext cx="3022359" cy="267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16 Commonly Asked Questions by Painting Beginners">
            <a:extLst>
              <a:ext uri="{FF2B5EF4-FFF2-40B4-BE49-F238E27FC236}">
                <a16:creationId xmlns:a16="http://schemas.microsoft.com/office/drawing/2014/main" id="{116EA9D2-A7C3-497D-BE75-BAE3F84BD4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7" r="7294"/>
          <a:stretch/>
        </p:blipFill>
        <p:spPr bwMode="auto">
          <a:xfrm>
            <a:off x="8467718" y="3487730"/>
            <a:ext cx="3028419" cy="267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419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34">
            <a:extLst>
              <a:ext uri="{FF2B5EF4-FFF2-40B4-BE49-F238E27FC236}">
                <a16:creationId xmlns:a16="http://schemas.microsoft.com/office/drawing/2014/main" id="{576E8DBD-6DBD-4FCB-8FE8-8F0425C0B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7" name="Freeform 11">
            <a:extLst>
              <a:ext uri="{FF2B5EF4-FFF2-40B4-BE49-F238E27FC236}">
                <a16:creationId xmlns:a16="http://schemas.microsoft.com/office/drawing/2014/main" id="{70BE0118-665B-49AC-8ED9-B29C009C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9" name="Freeform 13">
            <a:extLst>
              <a:ext uri="{FF2B5EF4-FFF2-40B4-BE49-F238E27FC236}">
                <a16:creationId xmlns:a16="http://schemas.microsoft.com/office/drawing/2014/main" id="{DB8E4593-3024-4A7B-92FB-8114D72E5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1" name="Freeform 25">
            <a:extLst>
              <a:ext uri="{FF2B5EF4-FFF2-40B4-BE49-F238E27FC236}">
                <a16:creationId xmlns:a16="http://schemas.microsoft.com/office/drawing/2014/main" id="{F72029E6-113E-4A42-8D29-4B796B39B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3" name="Freeform 14">
            <a:extLst>
              <a:ext uri="{FF2B5EF4-FFF2-40B4-BE49-F238E27FC236}">
                <a16:creationId xmlns:a16="http://schemas.microsoft.com/office/drawing/2014/main" id="{FBAE6AE5-2B20-46E6-B338-A385BFF09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5" name="5-Point Star 24">
            <a:extLst>
              <a:ext uri="{FF2B5EF4-FFF2-40B4-BE49-F238E27FC236}">
                <a16:creationId xmlns:a16="http://schemas.microsoft.com/office/drawing/2014/main" id="{4555B12C-E2CF-448D-918F-96D0958DC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7" name="Picture 146">
            <a:extLst>
              <a:ext uri="{FF2B5EF4-FFF2-40B4-BE49-F238E27FC236}">
                <a16:creationId xmlns:a16="http://schemas.microsoft.com/office/drawing/2014/main" id="{47458151-6535-4712-9D31-5BFEBD22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9" name="Rectangle 148">
            <a:extLst>
              <a:ext uri="{FF2B5EF4-FFF2-40B4-BE49-F238E27FC236}">
                <a16:creationId xmlns:a16="http://schemas.microsoft.com/office/drawing/2014/main" id="{28F956D1-3AF5-47E1-BF12-D331E34A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3299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5">
            <a:extLst>
              <a:ext uri="{FF2B5EF4-FFF2-40B4-BE49-F238E27FC236}">
                <a16:creationId xmlns:a16="http://schemas.microsoft.com/office/drawing/2014/main" id="{4A5A7DD1-718C-42BE-9B90-4D960E22E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9320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F9BE5A-2BEC-4581-A350-E3ED758A9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63" y="1304458"/>
            <a:ext cx="3326650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100" dirty="0"/>
              <a:t>So what do alternative career development strategies look like?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DE02FF1-20BC-4306-B0FB-AE6D71D73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48871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89A8C427-1B47-42B2-9206-1F34BE757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52622"/>
            <a:ext cx="4250216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C9864909-0F48-48BD-B525-B293738D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The Pros&amp;#39; Investment Strategies for the Rest of 2021 | Kiplinger">
            <a:extLst>
              <a:ext uri="{FF2B5EF4-FFF2-40B4-BE49-F238E27FC236}">
                <a16:creationId xmlns:a16="http://schemas.microsoft.com/office/drawing/2014/main" id="{54CE2AC6-D50C-4BB8-B906-4AA59DF6C7A4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1367" y="1689354"/>
            <a:ext cx="6174771" cy="347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4418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00E7D-6ADE-4FF1-B2EE-8021EB1BD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4951408" cy="1151965"/>
          </a:xfrm>
        </p:spPr>
        <p:txBody>
          <a:bodyPr>
            <a:normAutofit/>
          </a:bodyPr>
          <a:lstStyle/>
          <a:p>
            <a:r>
              <a:rPr lang="nb-NO" sz="2600" err="1"/>
              <a:t>Build</a:t>
            </a:r>
            <a:r>
              <a:rPr lang="nb-NO" sz="2600"/>
              <a:t> </a:t>
            </a:r>
            <a:r>
              <a:rPr lang="nb-NO" sz="2600" err="1"/>
              <a:t>your</a:t>
            </a:r>
            <a:r>
              <a:rPr lang="nb-NO" sz="2600"/>
              <a:t> </a:t>
            </a:r>
            <a:r>
              <a:rPr lang="nb-NO" sz="2600" err="1"/>
              <a:t>understanding</a:t>
            </a:r>
            <a:r>
              <a:rPr lang="nb-NO" sz="2600"/>
              <a:t> of </a:t>
            </a:r>
            <a:r>
              <a:rPr lang="nb-NO" sz="2600" err="1"/>
              <a:t>the</a:t>
            </a:r>
            <a:r>
              <a:rPr lang="nb-NO" sz="2600"/>
              <a:t> </a:t>
            </a:r>
            <a:r>
              <a:rPr lang="nb-NO" sz="2600" err="1"/>
              <a:t>world</a:t>
            </a:r>
            <a:r>
              <a:rPr lang="nb-NO" sz="2600"/>
              <a:t> and </a:t>
            </a:r>
            <a:r>
              <a:rPr lang="nb-NO" sz="2600" err="1"/>
              <a:t>your</a:t>
            </a:r>
            <a:r>
              <a:rPr lang="nb-NO" sz="2600"/>
              <a:t> </a:t>
            </a:r>
            <a:r>
              <a:rPr lang="nb-NO" sz="2600" err="1"/>
              <a:t>place</a:t>
            </a:r>
            <a:r>
              <a:rPr lang="nb-NO" sz="2600"/>
              <a:t> in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38BA4-943D-4598-9495-A0580ED392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76423"/>
            <a:ext cx="4951410" cy="328873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nb-NO" sz="1700"/>
              <a:t>Think </a:t>
            </a:r>
            <a:r>
              <a:rPr lang="nb-NO" sz="1700" err="1"/>
              <a:t>about</a:t>
            </a:r>
            <a:r>
              <a:rPr lang="nb-NO" sz="1700"/>
              <a:t> </a:t>
            </a:r>
            <a:r>
              <a:rPr lang="nb-NO" sz="1700" err="1"/>
              <a:t>the</a:t>
            </a:r>
            <a:r>
              <a:rPr lang="nb-NO" sz="1700"/>
              <a:t> </a:t>
            </a:r>
            <a:r>
              <a:rPr lang="nb-NO" sz="1700" err="1"/>
              <a:t>structures</a:t>
            </a:r>
            <a:r>
              <a:rPr lang="nb-NO" sz="1700"/>
              <a:t> </a:t>
            </a:r>
            <a:r>
              <a:rPr lang="nb-NO" sz="1700" err="1"/>
              <a:t>that</a:t>
            </a:r>
            <a:r>
              <a:rPr lang="nb-NO" sz="1700"/>
              <a:t> </a:t>
            </a:r>
            <a:r>
              <a:rPr lang="nb-NO" sz="1700" err="1"/>
              <a:t>you</a:t>
            </a:r>
            <a:r>
              <a:rPr lang="nb-NO" sz="1700"/>
              <a:t> </a:t>
            </a:r>
            <a:r>
              <a:rPr lang="nb-NO" sz="1700" err="1"/>
              <a:t>are</a:t>
            </a:r>
            <a:r>
              <a:rPr lang="nb-NO" sz="1700"/>
              <a:t> part of</a:t>
            </a:r>
          </a:p>
          <a:p>
            <a:pPr>
              <a:lnSpc>
                <a:spcPct val="110000"/>
              </a:lnSpc>
            </a:pPr>
            <a:r>
              <a:rPr lang="nb-NO" sz="1700"/>
              <a:t>Who </a:t>
            </a:r>
            <a:r>
              <a:rPr lang="nb-NO" sz="1700" err="1"/>
              <a:t>benefits</a:t>
            </a:r>
            <a:r>
              <a:rPr lang="nb-NO" sz="1700"/>
              <a:t> from </a:t>
            </a:r>
            <a:r>
              <a:rPr lang="nb-NO" sz="1700" err="1"/>
              <a:t>them</a:t>
            </a:r>
            <a:r>
              <a:rPr lang="nb-NO" sz="1700"/>
              <a:t>?</a:t>
            </a:r>
          </a:p>
          <a:p>
            <a:pPr>
              <a:lnSpc>
                <a:spcPct val="110000"/>
              </a:lnSpc>
            </a:pPr>
            <a:r>
              <a:rPr lang="nb-NO" sz="1700"/>
              <a:t>How do </a:t>
            </a:r>
            <a:r>
              <a:rPr lang="nb-NO" sz="1700" err="1"/>
              <a:t>they</a:t>
            </a:r>
            <a:r>
              <a:rPr lang="nb-NO" sz="1700"/>
              <a:t> </a:t>
            </a:r>
            <a:r>
              <a:rPr lang="nb-NO" sz="1700" err="1"/>
              <a:t>connect</a:t>
            </a:r>
            <a:r>
              <a:rPr lang="nb-NO" sz="1700"/>
              <a:t> to </a:t>
            </a:r>
            <a:r>
              <a:rPr lang="nb-NO" sz="1700" err="1"/>
              <a:t>politics</a:t>
            </a:r>
            <a:r>
              <a:rPr lang="nb-NO" sz="1700"/>
              <a:t> and </a:t>
            </a:r>
            <a:r>
              <a:rPr lang="nb-NO" sz="1700" err="1"/>
              <a:t>the</a:t>
            </a:r>
            <a:r>
              <a:rPr lang="nb-NO" sz="1700"/>
              <a:t> </a:t>
            </a:r>
            <a:r>
              <a:rPr lang="nb-NO" sz="1700" err="1"/>
              <a:t>economy</a:t>
            </a:r>
            <a:r>
              <a:rPr lang="nb-NO" sz="1700"/>
              <a:t>?</a:t>
            </a:r>
          </a:p>
          <a:p>
            <a:pPr>
              <a:lnSpc>
                <a:spcPct val="110000"/>
              </a:lnSpc>
            </a:pPr>
            <a:r>
              <a:rPr lang="nb-NO" sz="1700" err="1"/>
              <a:t>What</a:t>
            </a:r>
            <a:r>
              <a:rPr lang="nb-NO" sz="1700"/>
              <a:t> is </a:t>
            </a:r>
            <a:r>
              <a:rPr lang="nb-NO" sz="1700" err="1"/>
              <a:t>your</a:t>
            </a:r>
            <a:r>
              <a:rPr lang="nb-NO" sz="1700"/>
              <a:t> </a:t>
            </a:r>
            <a:r>
              <a:rPr lang="nb-NO" sz="1700" err="1"/>
              <a:t>role</a:t>
            </a:r>
            <a:r>
              <a:rPr lang="nb-NO" sz="1700"/>
              <a:t> and </a:t>
            </a:r>
            <a:r>
              <a:rPr lang="nb-NO" sz="1700" err="1"/>
              <a:t>your</a:t>
            </a:r>
            <a:r>
              <a:rPr lang="nb-NO" sz="1700"/>
              <a:t> </a:t>
            </a:r>
            <a:r>
              <a:rPr lang="nb-NO" sz="1700" err="1"/>
              <a:t>place</a:t>
            </a:r>
            <a:r>
              <a:rPr lang="nb-NO" sz="1700"/>
              <a:t>?</a:t>
            </a:r>
          </a:p>
          <a:p>
            <a:pPr>
              <a:lnSpc>
                <a:spcPct val="110000"/>
              </a:lnSpc>
            </a:pPr>
            <a:r>
              <a:rPr lang="nb-NO" sz="1700" err="1"/>
              <a:t>Discuss</a:t>
            </a:r>
            <a:r>
              <a:rPr lang="nb-NO" sz="1700"/>
              <a:t> </a:t>
            </a:r>
            <a:r>
              <a:rPr lang="nb-NO" sz="1700" err="1"/>
              <a:t>this</a:t>
            </a:r>
            <a:r>
              <a:rPr lang="nb-NO" sz="1700"/>
              <a:t> </a:t>
            </a:r>
            <a:r>
              <a:rPr lang="nb-NO" sz="1700" err="1"/>
              <a:t>with</a:t>
            </a:r>
            <a:r>
              <a:rPr lang="nb-NO" sz="1700"/>
              <a:t> </a:t>
            </a:r>
            <a:r>
              <a:rPr lang="nb-NO" sz="1700" err="1"/>
              <a:t>others</a:t>
            </a:r>
            <a:endParaRPr lang="nb-NO" sz="1700"/>
          </a:p>
          <a:p>
            <a:pPr>
              <a:lnSpc>
                <a:spcPct val="110000"/>
              </a:lnSpc>
            </a:pPr>
            <a:r>
              <a:rPr lang="nb-NO" sz="1700"/>
              <a:t>Think </a:t>
            </a:r>
            <a:r>
              <a:rPr lang="nb-NO" sz="1700" err="1"/>
              <a:t>about</a:t>
            </a:r>
            <a:r>
              <a:rPr lang="nb-NO" sz="1700"/>
              <a:t> </a:t>
            </a:r>
            <a:r>
              <a:rPr lang="nb-NO" sz="1700" err="1"/>
              <a:t>what</a:t>
            </a:r>
            <a:r>
              <a:rPr lang="nb-NO" sz="1700"/>
              <a:t> </a:t>
            </a:r>
            <a:r>
              <a:rPr lang="nb-NO" sz="1700" err="1"/>
              <a:t>you</a:t>
            </a:r>
            <a:r>
              <a:rPr lang="nb-NO" sz="1700"/>
              <a:t> have </a:t>
            </a:r>
            <a:r>
              <a:rPr lang="nb-NO" sz="1700" err="1"/>
              <a:t>the</a:t>
            </a:r>
            <a:r>
              <a:rPr lang="nb-NO" sz="1700"/>
              <a:t> power to </a:t>
            </a:r>
            <a:r>
              <a:rPr lang="nb-NO" sz="1700" err="1"/>
              <a:t>influence</a:t>
            </a:r>
            <a:r>
              <a:rPr lang="nb-NO" sz="1700"/>
              <a:t> and </a:t>
            </a:r>
            <a:r>
              <a:rPr lang="nb-NO" sz="1700" err="1"/>
              <a:t>change</a:t>
            </a:r>
            <a:endParaRPr lang="nb-NO" sz="1700"/>
          </a:p>
        </p:txBody>
      </p:sp>
      <p:pic>
        <p:nvPicPr>
          <p:cNvPr id="14338" name="Picture 2" descr="Free Photo | Portrait of attractive africanamerican woman thinking making  her choice looking at upper left corner...">
            <a:extLst>
              <a:ext uri="{FF2B5EF4-FFF2-40B4-BE49-F238E27FC236}">
                <a16:creationId xmlns:a16="http://schemas.microsoft.com/office/drawing/2014/main" id="{AE33582A-49D2-40AC-BEE5-AFBBC70989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6" r="17447" b="1"/>
          <a:stretch/>
        </p:blipFill>
        <p:spPr bwMode="auto">
          <a:xfrm>
            <a:off x="6094410" y="10"/>
            <a:ext cx="5310189" cy="5301586"/>
          </a:xfrm>
          <a:prstGeom prst="rect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248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B6CB-5AC0-4661-9263-C91B3E047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4951408" cy="1151965"/>
          </a:xfrm>
        </p:spPr>
        <p:txBody>
          <a:bodyPr>
            <a:normAutofit/>
          </a:bodyPr>
          <a:lstStyle/>
          <a:p>
            <a:r>
              <a:rPr lang="nb-NO" sz="2600" err="1"/>
              <a:t>Name</a:t>
            </a:r>
            <a:r>
              <a:rPr lang="nb-NO" sz="2600"/>
              <a:t> </a:t>
            </a:r>
            <a:r>
              <a:rPr lang="nb-NO" sz="2600" err="1"/>
              <a:t>oppression</a:t>
            </a:r>
            <a:r>
              <a:rPr lang="nb-NO" sz="2600"/>
              <a:t> </a:t>
            </a:r>
            <a:r>
              <a:rPr lang="nb-NO" sz="2600" err="1"/>
              <a:t>when</a:t>
            </a:r>
            <a:r>
              <a:rPr lang="nb-NO" sz="2600"/>
              <a:t> </a:t>
            </a:r>
            <a:r>
              <a:rPr lang="nb-NO" sz="2600" err="1"/>
              <a:t>you</a:t>
            </a:r>
            <a:r>
              <a:rPr lang="nb-NO" sz="2600"/>
              <a:t> </a:t>
            </a:r>
            <a:r>
              <a:rPr lang="nb-NO" sz="2600" err="1"/>
              <a:t>experience</a:t>
            </a:r>
            <a:r>
              <a:rPr lang="nb-NO" sz="2600"/>
              <a:t> it and </a:t>
            </a:r>
            <a:r>
              <a:rPr lang="nb-NO" sz="2600" err="1"/>
              <a:t>see</a:t>
            </a:r>
            <a:r>
              <a:rPr lang="nb-NO" sz="2600"/>
              <a:t> it </a:t>
            </a:r>
            <a:r>
              <a:rPr lang="nb-NO" sz="2600" err="1"/>
              <a:t>elsewhere</a:t>
            </a:r>
            <a:endParaRPr lang="nb-NO" sz="2600"/>
          </a:p>
        </p:txBody>
      </p:sp>
      <p:sp>
        <p:nvSpPr>
          <p:cNvPr id="15366" name="Content Placeholder 15365">
            <a:extLst>
              <a:ext uri="{FF2B5EF4-FFF2-40B4-BE49-F238E27FC236}">
                <a16:creationId xmlns:a16="http://schemas.microsoft.com/office/drawing/2014/main" id="{A011BEB9-8337-4B5E-97E9-B1647390B7C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76423"/>
            <a:ext cx="4951410" cy="3288739"/>
          </a:xfrm>
        </p:spPr>
        <p:txBody>
          <a:bodyPr>
            <a:normAutofit/>
          </a:bodyPr>
          <a:lstStyle/>
          <a:p>
            <a:r>
              <a:rPr lang="en-US" dirty="0"/>
              <a:t>Notice patterns in the way that you and other people are treated in your Workplaces and careers</a:t>
            </a:r>
          </a:p>
          <a:p>
            <a:r>
              <a:rPr lang="en-US" dirty="0"/>
              <a:t>Resist the urge to </a:t>
            </a:r>
            <a:r>
              <a:rPr lang="en-US" dirty="0" err="1"/>
              <a:t>internaliSe</a:t>
            </a:r>
            <a:r>
              <a:rPr lang="en-US" dirty="0"/>
              <a:t> oppression</a:t>
            </a:r>
          </a:p>
          <a:p>
            <a:r>
              <a:rPr lang="en-US" dirty="0"/>
              <a:t>Call it out and </a:t>
            </a:r>
            <a:r>
              <a:rPr lang="en-US" dirty="0" err="1"/>
              <a:t>organiSe</a:t>
            </a:r>
            <a:r>
              <a:rPr lang="en-US" dirty="0"/>
              <a:t> against it</a:t>
            </a:r>
          </a:p>
        </p:txBody>
      </p:sp>
      <p:pic>
        <p:nvPicPr>
          <p:cNvPr id="15362" name="Picture 2" descr="black lives matter protests london">
            <a:extLst>
              <a:ext uri="{FF2B5EF4-FFF2-40B4-BE49-F238E27FC236}">
                <a16:creationId xmlns:a16="http://schemas.microsoft.com/office/drawing/2014/main" id="{43E9040B-D2FC-4D8A-9946-35D94C12B2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" b="-1"/>
          <a:stretch/>
        </p:blipFill>
        <p:spPr bwMode="auto">
          <a:xfrm>
            <a:off x="6094410" y="10"/>
            <a:ext cx="5310189" cy="5301586"/>
          </a:xfrm>
          <a:prstGeom prst="rect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4890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14F85-B373-4878-A5F2-0E4451863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9229" y="685800"/>
            <a:ext cx="4903454" cy="1151965"/>
          </a:xfrm>
        </p:spPr>
        <p:txBody>
          <a:bodyPr>
            <a:normAutofit/>
          </a:bodyPr>
          <a:lstStyle/>
          <a:p>
            <a:r>
              <a:rPr lang="nb-NO" sz="3800" err="1"/>
              <a:t>Question</a:t>
            </a:r>
            <a:r>
              <a:rPr lang="nb-NO" sz="3800"/>
              <a:t> </a:t>
            </a:r>
            <a:r>
              <a:rPr lang="nb-NO" sz="3800" err="1"/>
              <a:t>what</a:t>
            </a:r>
            <a:r>
              <a:rPr lang="nb-NO" sz="3800"/>
              <a:t> is normal</a:t>
            </a:r>
          </a:p>
        </p:txBody>
      </p:sp>
      <p:pic>
        <p:nvPicPr>
          <p:cNvPr id="17410" name="Picture 2" descr="How To Dress Punk At Work">
            <a:extLst>
              <a:ext uri="{FF2B5EF4-FFF2-40B4-BE49-F238E27FC236}">
                <a16:creationId xmlns:a16="http://schemas.microsoft.com/office/drawing/2014/main" id="{5F45353E-F6B7-4257-8631-15C9F2D0F7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2" r="19678" b="-1"/>
          <a:stretch/>
        </p:blipFill>
        <p:spPr bwMode="auto">
          <a:xfrm>
            <a:off x="404226" y="10"/>
            <a:ext cx="5312664" cy="5301586"/>
          </a:xfrm>
          <a:prstGeom prst="rect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13FAD-EF2A-46C2-9CC4-E7715E89445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4089" y="2142066"/>
            <a:ext cx="4908593" cy="3232519"/>
          </a:xfrm>
        </p:spPr>
        <p:txBody>
          <a:bodyPr>
            <a:normAutofit/>
          </a:bodyPr>
          <a:lstStyle/>
          <a:p>
            <a:r>
              <a:rPr lang="nb-NO" dirty="0"/>
              <a:t>Ask </a:t>
            </a:r>
            <a:r>
              <a:rPr lang="nb-NO" dirty="0" err="1"/>
              <a:t>what</a:t>
            </a:r>
            <a:r>
              <a:rPr lang="nb-NO" dirty="0"/>
              <a:t> is </a:t>
            </a:r>
            <a:r>
              <a:rPr lang="nb-NO" dirty="0" err="1"/>
              <a:t>considered</a:t>
            </a:r>
            <a:r>
              <a:rPr lang="nb-NO" dirty="0"/>
              <a:t> normal and </a:t>
            </a:r>
            <a:r>
              <a:rPr lang="nb-NO" dirty="0" err="1"/>
              <a:t>why</a:t>
            </a:r>
            <a:endParaRPr lang="nb-NO" dirty="0"/>
          </a:p>
          <a:p>
            <a:r>
              <a:rPr lang="nb-NO" dirty="0" err="1"/>
              <a:t>Consider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far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to </a:t>
            </a:r>
            <a:r>
              <a:rPr lang="nb-NO" dirty="0" err="1"/>
              <a:t>conform</a:t>
            </a:r>
            <a:endParaRPr lang="nb-NO" dirty="0"/>
          </a:p>
          <a:p>
            <a:r>
              <a:rPr lang="nb-NO" dirty="0"/>
              <a:t>Ask </a:t>
            </a:r>
            <a:r>
              <a:rPr lang="nb-NO" dirty="0" err="1"/>
              <a:t>who</a:t>
            </a:r>
            <a:r>
              <a:rPr lang="nb-NO" dirty="0"/>
              <a:t> is </a:t>
            </a:r>
            <a:r>
              <a:rPr lang="nb-NO" dirty="0" err="1"/>
              <a:t>forcibly</a:t>
            </a:r>
            <a:r>
              <a:rPr lang="nb-NO" dirty="0"/>
              <a:t> </a:t>
            </a:r>
            <a:r>
              <a:rPr lang="nb-NO" dirty="0" err="1"/>
              <a:t>left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 of ‘normal’</a:t>
            </a:r>
          </a:p>
          <a:p>
            <a:r>
              <a:rPr lang="nb-NO" dirty="0"/>
              <a:t>Challenge </a:t>
            </a:r>
            <a:r>
              <a:rPr lang="nb-NO" dirty="0" err="1"/>
              <a:t>norming</a:t>
            </a:r>
            <a:r>
              <a:rPr lang="nb-NO" dirty="0"/>
              <a:t> and </a:t>
            </a:r>
            <a:r>
              <a:rPr lang="nb-NO" dirty="0" err="1"/>
              <a:t>celebrate</a:t>
            </a:r>
            <a:r>
              <a:rPr lang="nb-NO" dirty="0"/>
              <a:t> </a:t>
            </a:r>
            <a:r>
              <a:rPr lang="nb-NO" dirty="0" err="1"/>
              <a:t>diversity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18260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247A-9B10-40E5-AFE0-35183D84A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54" y="571500"/>
            <a:ext cx="4526328" cy="1266265"/>
          </a:xfrm>
        </p:spPr>
        <p:txBody>
          <a:bodyPr>
            <a:normAutofit/>
          </a:bodyPr>
          <a:lstStyle/>
          <a:p>
            <a:r>
              <a:rPr lang="nb-NO" sz="4400"/>
              <a:t>Come together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276CF47-78D1-45D4-B8A5-05DD68D9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0" y="457200"/>
            <a:ext cx="5589425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 descr="The Guardian view on the trade union bill: unprincipled and unnecessary |  Editorial | The Guardian">
            <a:extLst>
              <a:ext uri="{FF2B5EF4-FFF2-40B4-BE49-F238E27FC236}">
                <a16:creationId xmlns:a16="http://schemas.microsoft.com/office/drawing/2014/main" id="{5FEC79CE-563B-4967-830A-C9BB63F5B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708" y="1269216"/>
            <a:ext cx="5099864" cy="3059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4381B-859C-41D9-A72B-39702B8201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51610" y="2071048"/>
            <a:ext cx="4531072" cy="3072290"/>
          </a:xfrm>
        </p:spPr>
        <p:txBody>
          <a:bodyPr anchor="t">
            <a:normAutofit fontScale="92500" lnSpcReduction="20000"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can’t</a:t>
            </a:r>
            <a:r>
              <a:rPr lang="nb-NO" dirty="0"/>
              <a:t> </a:t>
            </a:r>
            <a:r>
              <a:rPr lang="nb-NO" dirty="0" err="1"/>
              <a:t>career</a:t>
            </a:r>
            <a:r>
              <a:rPr lang="nb-NO" dirty="0"/>
              <a:t> </a:t>
            </a:r>
            <a:r>
              <a:rPr lang="nb-NO" dirty="0" err="1"/>
              <a:t>alone</a:t>
            </a:r>
            <a:endParaRPr lang="nb-NO" dirty="0"/>
          </a:p>
          <a:p>
            <a:r>
              <a:rPr lang="nb-NO" dirty="0"/>
              <a:t>A problem </a:t>
            </a:r>
            <a:r>
              <a:rPr lang="nb-NO" dirty="0" err="1"/>
              <a:t>shared</a:t>
            </a:r>
            <a:r>
              <a:rPr lang="nb-NO" dirty="0"/>
              <a:t> is a problem </a:t>
            </a:r>
            <a:r>
              <a:rPr lang="nb-NO" dirty="0" err="1"/>
              <a:t>halved</a:t>
            </a:r>
            <a:endParaRPr lang="nb-NO" dirty="0"/>
          </a:p>
          <a:p>
            <a:r>
              <a:rPr lang="nb-NO" dirty="0" err="1"/>
              <a:t>Building</a:t>
            </a:r>
            <a:r>
              <a:rPr lang="nb-NO" dirty="0"/>
              <a:t> a </a:t>
            </a:r>
            <a:r>
              <a:rPr lang="nb-NO" dirty="0" err="1"/>
              <a:t>network</a:t>
            </a:r>
            <a:r>
              <a:rPr lang="nb-NO" dirty="0"/>
              <a:t> of </a:t>
            </a:r>
            <a:r>
              <a:rPr lang="nb-NO" dirty="0" err="1"/>
              <a:t>reciprocity</a:t>
            </a:r>
            <a:r>
              <a:rPr lang="nb-NO" dirty="0"/>
              <a:t> is a </a:t>
            </a:r>
            <a:r>
              <a:rPr lang="nb-NO" dirty="0" err="1"/>
              <a:t>key</a:t>
            </a:r>
            <a:r>
              <a:rPr lang="nb-NO" dirty="0"/>
              <a:t> </a:t>
            </a:r>
            <a:r>
              <a:rPr lang="nb-NO" dirty="0" err="1"/>
              <a:t>resources</a:t>
            </a:r>
            <a:endParaRPr lang="nb-NO" dirty="0"/>
          </a:p>
          <a:p>
            <a:r>
              <a:rPr lang="nb-NO" dirty="0"/>
              <a:t>Be </a:t>
            </a:r>
            <a:r>
              <a:rPr lang="nb-NO" dirty="0" err="1"/>
              <a:t>willing</a:t>
            </a:r>
            <a:r>
              <a:rPr lang="nb-NO" dirty="0"/>
              <a:t> to </a:t>
            </a:r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career</a:t>
            </a:r>
            <a:r>
              <a:rPr lang="nb-NO" dirty="0"/>
              <a:t> problems </a:t>
            </a:r>
            <a:r>
              <a:rPr lang="nb-NO" dirty="0" err="1"/>
              <a:t>through</a:t>
            </a:r>
            <a:r>
              <a:rPr lang="nb-NO" dirty="0"/>
              <a:t> </a:t>
            </a:r>
            <a:r>
              <a:rPr lang="nb-NO" dirty="0" err="1"/>
              <a:t>collective</a:t>
            </a:r>
            <a:r>
              <a:rPr lang="nb-NO" dirty="0"/>
              <a:t> action as </a:t>
            </a:r>
            <a:r>
              <a:rPr lang="nb-NO" dirty="0" err="1"/>
              <a:t>well</a:t>
            </a:r>
            <a:r>
              <a:rPr lang="nb-NO" dirty="0"/>
              <a:t> as </a:t>
            </a:r>
            <a:r>
              <a:rPr lang="nb-NO" dirty="0" err="1"/>
              <a:t>individual</a:t>
            </a:r>
            <a:r>
              <a:rPr lang="nb-NO" dirty="0"/>
              <a:t> action</a:t>
            </a:r>
          </a:p>
          <a:p>
            <a:r>
              <a:rPr lang="nb-NO" dirty="0" err="1"/>
              <a:t>Join</a:t>
            </a:r>
            <a:r>
              <a:rPr lang="nb-NO" dirty="0"/>
              <a:t> a trade union!</a:t>
            </a:r>
          </a:p>
        </p:txBody>
      </p:sp>
    </p:spTree>
    <p:extLst>
      <p:ext uri="{BB962C8B-B14F-4D97-AF65-F5344CB8AC3E}">
        <p14:creationId xmlns:p14="http://schemas.microsoft.com/office/powerpoint/2010/main" val="2318410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48B6F-9156-4052-995B-2C9414E9E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6397155" cy="115196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200"/>
              <a:t>Work at a range of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E9224-BC2E-4246-9D2C-009A1F8D265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76423"/>
            <a:ext cx="6397157" cy="328873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/>
              <a:t>Career is not just conducted in the workplace</a:t>
            </a:r>
          </a:p>
          <a:p>
            <a:pPr marL="0" indent="0">
              <a:buNone/>
            </a:pPr>
            <a:r>
              <a:rPr lang="en-US"/>
              <a:t>You need to engage in career development at every level from your own psychology to global political action</a:t>
            </a:r>
          </a:p>
        </p:txBody>
      </p:sp>
      <p:pic>
        <p:nvPicPr>
          <p:cNvPr id="19460" name="Picture 4" descr="Social Inequality vs Social Stratification">
            <a:extLst>
              <a:ext uri="{FF2B5EF4-FFF2-40B4-BE49-F238E27FC236}">
                <a16:creationId xmlns:a16="http://schemas.microsoft.com/office/drawing/2014/main" id="{31F7391B-6A26-4642-BA97-F396CC8DB3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5" r="2630"/>
          <a:stretch/>
        </p:blipFill>
        <p:spPr bwMode="auto">
          <a:xfrm>
            <a:off x="7568124" y="10"/>
            <a:ext cx="3836475" cy="5301586"/>
          </a:xfrm>
          <a:prstGeom prst="rect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880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66AD-6499-4EB7-B8C2-8DA314399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me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EA4B3-C116-44D6-B397-DE13DA4FED2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Tristram Hooley</a:t>
            </a:r>
          </a:p>
          <a:p>
            <a:pPr marL="0" indent="0">
              <a:buNone/>
            </a:pPr>
            <a:r>
              <a:rPr lang="nb-NO" dirty="0"/>
              <a:t>Professor, Inland Norway University of Applied Sciences</a:t>
            </a:r>
          </a:p>
          <a:p>
            <a:pPr marL="0" indent="0">
              <a:buNone/>
            </a:pPr>
            <a:r>
              <a:rPr lang="nb-NO" dirty="0">
                <a:hlinkClick r:id="rId2"/>
              </a:rPr>
              <a:t>Tristram.hooley@inn.no</a:t>
            </a: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 err="1"/>
              <a:t>Twitter</a:t>
            </a:r>
            <a:r>
              <a:rPr lang="nb-NO" dirty="0"/>
              <a:t>: @pigironjoe</a:t>
            </a:r>
          </a:p>
          <a:p>
            <a:pPr marL="0" indent="0">
              <a:buNone/>
            </a:pPr>
            <a:r>
              <a:rPr lang="nb-NO" dirty="0" err="1"/>
              <a:t>Blog</a:t>
            </a:r>
            <a:r>
              <a:rPr lang="nb-NO" dirty="0"/>
              <a:t>: </a:t>
            </a:r>
            <a:r>
              <a:rPr lang="nb-NO" dirty="0">
                <a:hlinkClick r:id="rId3"/>
              </a:rPr>
              <a:t>https://adventuresincareerdevelopment.wordpress.com/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374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7B456-F4FE-4931-A47A-4DCC893A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Develop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career</a:t>
            </a:r>
            <a:r>
              <a:rPr lang="nb-NO" dirty="0"/>
              <a:t> by…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0DAAC-C2E1-4D31-B54D-F4DFA594DBA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b-NO" dirty="0" err="1"/>
              <a:t>Building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understanding</a:t>
            </a:r>
            <a:r>
              <a:rPr lang="nb-NO" dirty="0"/>
              <a:t> of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world</a:t>
            </a:r>
            <a:r>
              <a:rPr lang="nb-NO" dirty="0"/>
              <a:t> and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place</a:t>
            </a:r>
            <a:r>
              <a:rPr lang="nb-NO" dirty="0"/>
              <a:t> in it</a:t>
            </a:r>
          </a:p>
          <a:p>
            <a:r>
              <a:rPr lang="nb-NO" dirty="0" err="1"/>
              <a:t>Naming</a:t>
            </a:r>
            <a:r>
              <a:rPr lang="nb-NO" dirty="0"/>
              <a:t> </a:t>
            </a:r>
            <a:r>
              <a:rPr lang="nb-NO" dirty="0" err="1"/>
              <a:t>oppression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experience</a:t>
            </a:r>
            <a:r>
              <a:rPr lang="nb-NO" dirty="0"/>
              <a:t> it and </a:t>
            </a:r>
            <a:r>
              <a:rPr lang="nb-NO" dirty="0" err="1"/>
              <a:t>see</a:t>
            </a:r>
            <a:r>
              <a:rPr lang="nb-NO" dirty="0"/>
              <a:t> it </a:t>
            </a:r>
            <a:r>
              <a:rPr lang="nb-NO" dirty="0" err="1"/>
              <a:t>elsewhere</a:t>
            </a:r>
            <a:endParaRPr lang="nb-NO" dirty="0"/>
          </a:p>
          <a:p>
            <a:r>
              <a:rPr lang="nb-NO" dirty="0" err="1"/>
              <a:t>Questioning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is normal</a:t>
            </a:r>
          </a:p>
          <a:p>
            <a:r>
              <a:rPr lang="nb-NO" dirty="0" err="1"/>
              <a:t>Coming</a:t>
            </a:r>
            <a:r>
              <a:rPr lang="nb-NO" dirty="0"/>
              <a:t> </a:t>
            </a:r>
            <a:r>
              <a:rPr lang="nb-NO" dirty="0" err="1"/>
              <a:t>together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others</a:t>
            </a:r>
            <a:endParaRPr lang="nb-NO" dirty="0"/>
          </a:p>
          <a:p>
            <a:r>
              <a:rPr lang="nb-NO" dirty="0" err="1"/>
              <a:t>Working</a:t>
            </a:r>
            <a:r>
              <a:rPr lang="nb-NO" dirty="0"/>
              <a:t> at a range of </a:t>
            </a:r>
            <a:r>
              <a:rPr lang="nb-NO" dirty="0" err="1"/>
              <a:t>levels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99445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88</TotalTime>
  <Words>504</Words>
  <Application>Microsoft Office PowerPoint</Application>
  <PresentationFormat>Widescreen</PresentationFormat>
  <Paragraphs>68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Impact</vt:lpstr>
      <vt:lpstr>Main Event</vt:lpstr>
      <vt:lpstr>What is a career anyway?</vt:lpstr>
      <vt:lpstr>PowerPoint Presentation</vt:lpstr>
      <vt:lpstr>PowerPoint Presentation</vt:lpstr>
      <vt:lpstr>PowerPoint Presentation</vt:lpstr>
      <vt:lpstr>University rankings</vt:lpstr>
      <vt:lpstr>PowerPoint Presentation</vt:lpstr>
      <vt:lpstr>PowerPoint Presentation</vt:lpstr>
      <vt:lpstr>PowerPoint Presentation</vt:lpstr>
      <vt:lpstr>But what is the alternative?</vt:lpstr>
      <vt:lpstr>There is no space outside of capitalism</vt:lpstr>
      <vt:lpstr>(Paid) Work also offers us</vt:lpstr>
      <vt:lpstr>So how can we reframe ‘career’?</vt:lpstr>
      <vt:lpstr>Career is our journey(s) through  life, learning and work</vt:lpstr>
      <vt:lpstr>Careers matter</vt:lpstr>
      <vt:lpstr>Career is lifewide and lifelong</vt:lpstr>
      <vt:lpstr>Real careers are twisted and complex</vt:lpstr>
      <vt:lpstr>They are a journey not a race</vt:lpstr>
      <vt:lpstr>They are where we negotiate with power, institutions and structures</vt:lpstr>
      <vt:lpstr>They are social, not individual</vt:lpstr>
      <vt:lpstr>They are not just about paid work</vt:lpstr>
      <vt:lpstr>So what do alternative career development strategies look like?</vt:lpstr>
      <vt:lpstr>Build your understanding of the world and your place in it</vt:lpstr>
      <vt:lpstr>Name oppression when you experience it and see it elsewhere</vt:lpstr>
      <vt:lpstr>Question what is normal</vt:lpstr>
      <vt:lpstr>Come together</vt:lpstr>
      <vt:lpstr>Work at a range of levels</vt:lpstr>
      <vt:lpstr>About me</vt:lpstr>
      <vt:lpstr>Develop your career by…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career anyway?</dc:title>
  <dc:creator>Tristram Hooley</dc:creator>
  <cp:lastModifiedBy>Tristram Hooley</cp:lastModifiedBy>
  <cp:revision>3</cp:revision>
  <dcterms:created xsi:type="dcterms:W3CDTF">2021-10-12T20:38:08Z</dcterms:created>
  <dcterms:modified xsi:type="dcterms:W3CDTF">2021-10-13T07:36:40Z</dcterms:modified>
</cp:coreProperties>
</file>