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1" r:id="rId4"/>
  </p:sldMasterIdLst>
  <p:notesMasterIdLst>
    <p:notesMasterId r:id="rId49"/>
  </p:notesMasterIdLst>
  <p:handoutMasterIdLst>
    <p:handoutMasterId r:id="rId50"/>
  </p:handoutMasterIdLst>
  <p:sldIdLst>
    <p:sldId id="671" r:id="rId5"/>
    <p:sldId id="343" r:id="rId6"/>
    <p:sldId id="716" r:id="rId7"/>
    <p:sldId id="694" r:id="rId8"/>
    <p:sldId id="696" r:id="rId9"/>
    <p:sldId id="698" r:id="rId10"/>
    <p:sldId id="699" r:id="rId11"/>
    <p:sldId id="720" r:id="rId12"/>
    <p:sldId id="721" r:id="rId13"/>
    <p:sldId id="697" r:id="rId14"/>
    <p:sldId id="700" r:id="rId15"/>
    <p:sldId id="702" r:id="rId16"/>
    <p:sldId id="703" r:id="rId17"/>
    <p:sldId id="722" r:id="rId18"/>
    <p:sldId id="704" r:id="rId19"/>
    <p:sldId id="705" r:id="rId20"/>
    <p:sldId id="706" r:id="rId21"/>
    <p:sldId id="707" r:id="rId22"/>
    <p:sldId id="708" r:id="rId23"/>
    <p:sldId id="709" r:id="rId24"/>
    <p:sldId id="701" r:id="rId25"/>
    <p:sldId id="710" r:id="rId26"/>
    <p:sldId id="508" r:id="rId27"/>
    <p:sldId id="306" r:id="rId28"/>
    <p:sldId id="711" r:id="rId29"/>
    <p:sldId id="675" r:id="rId30"/>
    <p:sldId id="570" r:id="rId31"/>
    <p:sldId id="584" r:id="rId32"/>
    <p:sldId id="638" r:id="rId33"/>
    <p:sldId id="581" r:id="rId34"/>
    <p:sldId id="712" r:id="rId35"/>
    <p:sldId id="713" r:id="rId36"/>
    <p:sldId id="714" r:id="rId37"/>
    <p:sldId id="715" r:id="rId38"/>
    <p:sldId id="275" r:id="rId39"/>
    <p:sldId id="657" r:id="rId40"/>
    <p:sldId id="686" r:id="rId41"/>
    <p:sldId id="663" r:id="rId42"/>
    <p:sldId id="665" r:id="rId43"/>
    <p:sldId id="668" r:id="rId44"/>
    <p:sldId id="260" r:id="rId45"/>
    <p:sldId id="718" r:id="rId46"/>
    <p:sldId id="276" r:id="rId47"/>
    <p:sldId id="602" r:id="rId48"/>
  </p:sldIdLst>
  <p:sldSz cx="12192000" cy="6858000"/>
  <p:notesSz cx="6858000" cy="9144000"/>
  <p:custDataLst>
    <p:tags r:id="rId5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731"/>
    <a:srgbClr val="4FC3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7" autoAdjust="0"/>
    <p:restoredTop sz="92742" autoAdjust="0"/>
  </p:normalViewPr>
  <p:slideViewPr>
    <p:cSldViewPr snapToGrid="0">
      <p:cViewPr varScale="1">
        <p:scale>
          <a:sx n="58" d="100"/>
          <a:sy n="58" d="100"/>
        </p:scale>
        <p:origin x="80" y="60"/>
      </p:cViewPr>
      <p:guideLst/>
    </p:cSldViewPr>
  </p:slideViewPr>
  <p:notesTextViewPr>
    <p:cViewPr>
      <p:scale>
        <a:sx n="1" d="1"/>
        <a:sy n="1" d="1"/>
      </p:scale>
      <p:origin x="0" y="0"/>
    </p:cViewPr>
  </p:notesTextViewPr>
  <p:notesViewPr>
    <p:cSldViewPr snapToGrid="0">
      <p:cViewPr varScale="1">
        <p:scale>
          <a:sx n="121" d="100"/>
          <a:sy n="121" d="100"/>
        </p:scale>
        <p:origin x="493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ags" Target="tags/tag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049FAA-0C67-4AD3-BF2C-996F333C1576}" type="doc">
      <dgm:prSet loTypeId="urn:microsoft.com/office/officeart/2005/8/layout/default" loCatId="list" qsTypeId="urn:microsoft.com/office/officeart/2005/8/quickstyle/simple4" qsCatId="simple" csTypeId="urn:microsoft.com/office/officeart/2005/8/colors/accent3_2" csCatId="accent3" phldr="1"/>
      <dgm:spPr/>
      <dgm:t>
        <a:bodyPr/>
        <a:lstStyle/>
        <a:p>
          <a:endParaRPr lang="en-GB"/>
        </a:p>
      </dgm:t>
    </dgm:pt>
    <dgm:pt modelId="{01B5CD49-CCCA-4C65-A446-08A421430E1F}">
      <dgm:prSet phldrT="[Text]"/>
      <dgm:spPr/>
      <dgm:t>
        <a:bodyPr/>
        <a:lstStyle/>
        <a:p>
          <a:r>
            <a:rPr lang="en-US" dirty="0"/>
            <a:t>Economic</a:t>
          </a:r>
          <a:endParaRPr lang="en-GB" dirty="0"/>
        </a:p>
      </dgm:t>
    </dgm:pt>
    <dgm:pt modelId="{35FAA6C5-6D6C-4C5B-91A5-81B4F040B8D4}" type="parTrans" cxnId="{2E145C77-4DB4-4D2C-BB8C-E07DD3CA6FA6}">
      <dgm:prSet/>
      <dgm:spPr/>
      <dgm:t>
        <a:bodyPr/>
        <a:lstStyle/>
        <a:p>
          <a:endParaRPr lang="en-GB"/>
        </a:p>
      </dgm:t>
    </dgm:pt>
    <dgm:pt modelId="{C682B4AE-75B8-49C6-8B2A-59EB7A9E1E92}" type="sibTrans" cxnId="{2E145C77-4DB4-4D2C-BB8C-E07DD3CA6FA6}">
      <dgm:prSet/>
      <dgm:spPr/>
      <dgm:t>
        <a:bodyPr/>
        <a:lstStyle/>
        <a:p>
          <a:endParaRPr lang="en-GB"/>
        </a:p>
      </dgm:t>
    </dgm:pt>
    <dgm:pt modelId="{D7144A73-2D09-4836-9E17-1054654CDA38}">
      <dgm:prSet phldrT="[Text]"/>
      <dgm:spPr/>
      <dgm:t>
        <a:bodyPr/>
        <a:lstStyle/>
        <a:p>
          <a:r>
            <a:rPr lang="en-US" dirty="0"/>
            <a:t>Health and well-being</a:t>
          </a:r>
          <a:endParaRPr lang="en-GB" dirty="0"/>
        </a:p>
      </dgm:t>
    </dgm:pt>
    <dgm:pt modelId="{B3893C17-8257-4DE3-8193-5A1546D16B7D}" type="parTrans" cxnId="{B4BE6328-7E9F-4092-86B5-808E15ED19B4}">
      <dgm:prSet/>
      <dgm:spPr/>
      <dgm:t>
        <a:bodyPr/>
        <a:lstStyle/>
        <a:p>
          <a:endParaRPr lang="en-GB"/>
        </a:p>
      </dgm:t>
    </dgm:pt>
    <dgm:pt modelId="{C804E3C3-9B91-4D1B-B81C-21601E7A317A}" type="sibTrans" cxnId="{B4BE6328-7E9F-4092-86B5-808E15ED19B4}">
      <dgm:prSet/>
      <dgm:spPr/>
      <dgm:t>
        <a:bodyPr/>
        <a:lstStyle/>
        <a:p>
          <a:endParaRPr lang="en-GB"/>
        </a:p>
      </dgm:t>
    </dgm:pt>
    <dgm:pt modelId="{0A9D5AC3-EF48-4742-8569-68B244EF86F7}">
      <dgm:prSet phldrT="[Text]"/>
      <dgm:spPr/>
      <dgm:t>
        <a:bodyPr/>
        <a:lstStyle/>
        <a:p>
          <a:r>
            <a:rPr lang="en-US" dirty="0"/>
            <a:t>Environmental</a:t>
          </a:r>
          <a:endParaRPr lang="en-GB" dirty="0"/>
        </a:p>
      </dgm:t>
    </dgm:pt>
    <dgm:pt modelId="{20B2FF3C-8BBA-4958-8170-F588DB0F0153}" type="parTrans" cxnId="{2E710DF6-1525-4C3F-B9C5-C5E94E40F352}">
      <dgm:prSet/>
      <dgm:spPr/>
      <dgm:t>
        <a:bodyPr/>
        <a:lstStyle/>
        <a:p>
          <a:endParaRPr lang="en-GB"/>
        </a:p>
      </dgm:t>
    </dgm:pt>
    <dgm:pt modelId="{BC0627BA-BEC5-4EE8-A115-BCC413F7AA9D}" type="sibTrans" cxnId="{2E710DF6-1525-4C3F-B9C5-C5E94E40F352}">
      <dgm:prSet/>
      <dgm:spPr/>
      <dgm:t>
        <a:bodyPr/>
        <a:lstStyle/>
        <a:p>
          <a:endParaRPr lang="en-GB"/>
        </a:p>
      </dgm:t>
    </dgm:pt>
    <dgm:pt modelId="{6465ACD5-DB48-4768-9DFB-13A9F3C47727}">
      <dgm:prSet phldrT="[Text]"/>
      <dgm:spPr/>
      <dgm:t>
        <a:bodyPr/>
        <a:lstStyle/>
        <a:p>
          <a:r>
            <a:rPr lang="en-US" dirty="0"/>
            <a:t>Peace and justice</a:t>
          </a:r>
          <a:endParaRPr lang="en-GB" dirty="0"/>
        </a:p>
      </dgm:t>
    </dgm:pt>
    <dgm:pt modelId="{0EC2D224-D81E-413C-9F3F-209EB4E92A8E}" type="parTrans" cxnId="{D3092FA7-67FF-408C-8EE3-A46C61080D14}">
      <dgm:prSet/>
      <dgm:spPr/>
      <dgm:t>
        <a:bodyPr/>
        <a:lstStyle/>
        <a:p>
          <a:endParaRPr lang="en-GB"/>
        </a:p>
      </dgm:t>
    </dgm:pt>
    <dgm:pt modelId="{73385575-63F9-4CEB-83EC-0EA6FB157C90}" type="sibTrans" cxnId="{D3092FA7-67FF-408C-8EE3-A46C61080D14}">
      <dgm:prSet/>
      <dgm:spPr/>
      <dgm:t>
        <a:bodyPr/>
        <a:lstStyle/>
        <a:p>
          <a:endParaRPr lang="en-GB"/>
        </a:p>
      </dgm:t>
    </dgm:pt>
    <dgm:pt modelId="{16B3E014-2D80-4CA5-881F-CA2E5EB7B1AE}">
      <dgm:prSet phldrT="[Text]"/>
      <dgm:spPr/>
      <dgm:t>
        <a:bodyPr/>
        <a:lstStyle/>
        <a:p>
          <a:r>
            <a:rPr lang="en-US" dirty="0"/>
            <a:t>Educational</a:t>
          </a:r>
          <a:endParaRPr lang="en-GB" dirty="0"/>
        </a:p>
      </dgm:t>
    </dgm:pt>
    <dgm:pt modelId="{1450A8C0-463B-4F3E-A93E-87A7F992CBDC}" type="parTrans" cxnId="{BB1FF28A-C46F-4EED-96E6-E9A5FA2F45F7}">
      <dgm:prSet/>
      <dgm:spPr/>
      <dgm:t>
        <a:bodyPr/>
        <a:lstStyle/>
        <a:p>
          <a:endParaRPr lang="en-GB"/>
        </a:p>
      </dgm:t>
    </dgm:pt>
    <dgm:pt modelId="{634E91CE-C39D-43FA-AB49-4B8740DB348B}" type="sibTrans" cxnId="{BB1FF28A-C46F-4EED-96E6-E9A5FA2F45F7}">
      <dgm:prSet/>
      <dgm:spPr/>
      <dgm:t>
        <a:bodyPr/>
        <a:lstStyle/>
        <a:p>
          <a:endParaRPr lang="en-GB"/>
        </a:p>
      </dgm:t>
    </dgm:pt>
    <dgm:pt modelId="{E3F25AA5-FD7C-41B2-BC0A-9FC871FD25FA}">
      <dgm:prSet phldrT="[Text]"/>
      <dgm:spPr/>
      <dgm:t>
        <a:bodyPr/>
        <a:lstStyle/>
        <a:p>
          <a:r>
            <a:rPr lang="en-US" dirty="0"/>
            <a:t>Social</a:t>
          </a:r>
          <a:endParaRPr lang="en-GB" dirty="0"/>
        </a:p>
      </dgm:t>
    </dgm:pt>
    <dgm:pt modelId="{544ED688-3632-457A-8B96-AAECD9E490C5}" type="parTrans" cxnId="{F93B829A-BFDC-4794-9D7C-EFB4198F315E}">
      <dgm:prSet/>
      <dgm:spPr/>
      <dgm:t>
        <a:bodyPr/>
        <a:lstStyle/>
        <a:p>
          <a:endParaRPr lang="en-GB"/>
        </a:p>
      </dgm:t>
    </dgm:pt>
    <dgm:pt modelId="{8048D4A3-8980-4794-8FFB-8C2F8B472673}" type="sibTrans" cxnId="{F93B829A-BFDC-4794-9D7C-EFB4198F315E}">
      <dgm:prSet/>
      <dgm:spPr/>
      <dgm:t>
        <a:bodyPr/>
        <a:lstStyle/>
        <a:p>
          <a:endParaRPr lang="en-GB"/>
        </a:p>
      </dgm:t>
    </dgm:pt>
    <dgm:pt modelId="{03A69F12-E9B7-4D57-B100-9550C419E622}" type="pres">
      <dgm:prSet presAssocID="{94049FAA-0C67-4AD3-BF2C-996F333C1576}" presName="diagram" presStyleCnt="0">
        <dgm:presLayoutVars>
          <dgm:dir/>
          <dgm:resizeHandles val="exact"/>
        </dgm:presLayoutVars>
      </dgm:prSet>
      <dgm:spPr/>
    </dgm:pt>
    <dgm:pt modelId="{61E08771-0B39-430C-8C53-E9669B98C691}" type="pres">
      <dgm:prSet presAssocID="{01B5CD49-CCCA-4C65-A446-08A421430E1F}" presName="node" presStyleLbl="node1" presStyleIdx="0" presStyleCnt="6">
        <dgm:presLayoutVars>
          <dgm:bulletEnabled val="1"/>
        </dgm:presLayoutVars>
      </dgm:prSet>
      <dgm:spPr/>
    </dgm:pt>
    <dgm:pt modelId="{EBEBDB39-6C35-4775-BE30-DBC6DAE69E35}" type="pres">
      <dgm:prSet presAssocID="{C682B4AE-75B8-49C6-8B2A-59EB7A9E1E92}" presName="sibTrans" presStyleCnt="0"/>
      <dgm:spPr/>
    </dgm:pt>
    <dgm:pt modelId="{1F8FFA56-4F2F-4C36-A436-3FC36764EA4F}" type="pres">
      <dgm:prSet presAssocID="{16B3E014-2D80-4CA5-881F-CA2E5EB7B1AE}" presName="node" presStyleLbl="node1" presStyleIdx="1" presStyleCnt="6">
        <dgm:presLayoutVars>
          <dgm:bulletEnabled val="1"/>
        </dgm:presLayoutVars>
      </dgm:prSet>
      <dgm:spPr/>
    </dgm:pt>
    <dgm:pt modelId="{E5B87DE9-10FC-45CD-8596-C9B19E216D98}" type="pres">
      <dgm:prSet presAssocID="{634E91CE-C39D-43FA-AB49-4B8740DB348B}" presName="sibTrans" presStyleCnt="0"/>
      <dgm:spPr/>
    </dgm:pt>
    <dgm:pt modelId="{195D9D75-6751-4378-AE45-E349264A8889}" type="pres">
      <dgm:prSet presAssocID="{E3F25AA5-FD7C-41B2-BC0A-9FC871FD25FA}" presName="node" presStyleLbl="node1" presStyleIdx="2" presStyleCnt="6">
        <dgm:presLayoutVars>
          <dgm:bulletEnabled val="1"/>
        </dgm:presLayoutVars>
      </dgm:prSet>
      <dgm:spPr/>
    </dgm:pt>
    <dgm:pt modelId="{461377AC-A5DA-4A08-A47C-2DBEC5DD6BCF}" type="pres">
      <dgm:prSet presAssocID="{8048D4A3-8980-4794-8FFB-8C2F8B472673}" presName="sibTrans" presStyleCnt="0"/>
      <dgm:spPr/>
    </dgm:pt>
    <dgm:pt modelId="{2F04E23B-0716-4839-9925-8E2623B4C8EE}" type="pres">
      <dgm:prSet presAssocID="{D7144A73-2D09-4836-9E17-1054654CDA38}" presName="node" presStyleLbl="node1" presStyleIdx="3" presStyleCnt="6">
        <dgm:presLayoutVars>
          <dgm:bulletEnabled val="1"/>
        </dgm:presLayoutVars>
      </dgm:prSet>
      <dgm:spPr/>
    </dgm:pt>
    <dgm:pt modelId="{1F655505-8C81-4051-862D-224930E17356}" type="pres">
      <dgm:prSet presAssocID="{C804E3C3-9B91-4D1B-B81C-21601E7A317A}" presName="sibTrans" presStyleCnt="0"/>
      <dgm:spPr/>
    </dgm:pt>
    <dgm:pt modelId="{E5270F32-1B92-49E8-B553-EB6FFF7F33D6}" type="pres">
      <dgm:prSet presAssocID="{0A9D5AC3-EF48-4742-8569-68B244EF86F7}" presName="node" presStyleLbl="node1" presStyleIdx="4" presStyleCnt="6">
        <dgm:presLayoutVars>
          <dgm:bulletEnabled val="1"/>
        </dgm:presLayoutVars>
      </dgm:prSet>
      <dgm:spPr/>
    </dgm:pt>
    <dgm:pt modelId="{D0625CCC-B63B-46C7-8B48-E00B63D60230}" type="pres">
      <dgm:prSet presAssocID="{BC0627BA-BEC5-4EE8-A115-BCC413F7AA9D}" presName="sibTrans" presStyleCnt="0"/>
      <dgm:spPr/>
    </dgm:pt>
    <dgm:pt modelId="{35D2A8AD-EA90-48EE-A092-41262DD6EDD6}" type="pres">
      <dgm:prSet presAssocID="{6465ACD5-DB48-4768-9DFB-13A9F3C47727}" presName="node" presStyleLbl="node1" presStyleIdx="5" presStyleCnt="6">
        <dgm:presLayoutVars>
          <dgm:bulletEnabled val="1"/>
        </dgm:presLayoutVars>
      </dgm:prSet>
      <dgm:spPr/>
    </dgm:pt>
  </dgm:ptLst>
  <dgm:cxnLst>
    <dgm:cxn modelId="{D766E70F-B306-47BB-8E14-F9169723270E}" type="presOf" srcId="{0A9D5AC3-EF48-4742-8569-68B244EF86F7}" destId="{E5270F32-1B92-49E8-B553-EB6FFF7F33D6}" srcOrd="0" destOrd="0" presId="urn:microsoft.com/office/officeart/2005/8/layout/default"/>
    <dgm:cxn modelId="{B4BE6328-7E9F-4092-86B5-808E15ED19B4}" srcId="{94049FAA-0C67-4AD3-BF2C-996F333C1576}" destId="{D7144A73-2D09-4836-9E17-1054654CDA38}" srcOrd="3" destOrd="0" parTransId="{B3893C17-8257-4DE3-8193-5A1546D16B7D}" sibTransId="{C804E3C3-9B91-4D1B-B81C-21601E7A317A}"/>
    <dgm:cxn modelId="{04FD665F-F955-4590-BEB7-B6652EF2F17D}" type="presOf" srcId="{16B3E014-2D80-4CA5-881F-CA2E5EB7B1AE}" destId="{1F8FFA56-4F2F-4C36-A436-3FC36764EA4F}" srcOrd="0" destOrd="0" presId="urn:microsoft.com/office/officeart/2005/8/layout/default"/>
    <dgm:cxn modelId="{2E145C77-4DB4-4D2C-BB8C-E07DD3CA6FA6}" srcId="{94049FAA-0C67-4AD3-BF2C-996F333C1576}" destId="{01B5CD49-CCCA-4C65-A446-08A421430E1F}" srcOrd="0" destOrd="0" parTransId="{35FAA6C5-6D6C-4C5B-91A5-81B4F040B8D4}" sibTransId="{C682B4AE-75B8-49C6-8B2A-59EB7A9E1E92}"/>
    <dgm:cxn modelId="{BB1FF28A-C46F-4EED-96E6-E9A5FA2F45F7}" srcId="{94049FAA-0C67-4AD3-BF2C-996F333C1576}" destId="{16B3E014-2D80-4CA5-881F-CA2E5EB7B1AE}" srcOrd="1" destOrd="0" parTransId="{1450A8C0-463B-4F3E-A93E-87A7F992CBDC}" sibTransId="{634E91CE-C39D-43FA-AB49-4B8740DB348B}"/>
    <dgm:cxn modelId="{B9932A96-9516-475E-A6D7-AB8117C4EED7}" type="presOf" srcId="{D7144A73-2D09-4836-9E17-1054654CDA38}" destId="{2F04E23B-0716-4839-9925-8E2623B4C8EE}" srcOrd="0" destOrd="0" presId="urn:microsoft.com/office/officeart/2005/8/layout/default"/>
    <dgm:cxn modelId="{F93B829A-BFDC-4794-9D7C-EFB4198F315E}" srcId="{94049FAA-0C67-4AD3-BF2C-996F333C1576}" destId="{E3F25AA5-FD7C-41B2-BC0A-9FC871FD25FA}" srcOrd="2" destOrd="0" parTransId="{544ED688-3632-457A-8B96-AAECD9E490C5}" sibTransId="{8048D4A3-8980-4794-8FFB-8C2F8B472673}"/>
    <dgm:cxn modelId="{D3092FA7-67FF-408C-8EE3-A46C61080D14}" srcId="{94049FAA-0C67-4AD3-BF2C-996F333C1576}" destId="{6465ACD5-DB48-4768-9DFB-13A9F3C47727}" srcOrd="5" destOrd="0" parTransId="{0EC2D224-D81E-413C-9F3F-209EB4E92A8E}" sibTransId="{73385575-63F9-4CEB-83EC-0EA6FB157C90}"/>
    <dgm:cxn modelId="{DFFA4DC5-4C27-4BC7-89E0-BBA295D5882E}" type="presOf" srcId="{94049FAA-0C67-4AD3-BF2C-996F333C1576}" destId="{03A69F12-E9B7-4D57-B100-9550C419E622}" srcOrd="0" destOrd="0" presId="urn:microsoft.com/office/officeart/2005/8/layout/default"/>
    <dgm:cxn modelId="{B43988CF-94E2-48B6-8C72-6CE9554B7920}" type="presOf" srcId="{6465ACD5-DB48-4768-9DFB-13A9F3C47727}" destId="{35D2A8AD-EA90-48EE-A092-41262DD6EDD6}" srcOrd="0" destOrd="0" presId="urn:microsoft.com/office/officeart/2005/8/layout/default"/>
    <dgm:cxn modelId="{F90992E1-CC4C-4972-BACE-773AEA85FC36}" type="presOf" srcId="{E3F25AA5-FD7C-41B2-BC0A-9FC871FD25FA}" destId="{195D9D75-6751-4378-AE45-E349264A8889}" srcOrd="0" destOrd="0" presId="urn:microsoft.com/office/officeart/2005/8/layout/default"/>
    <dgm:cxn modelId="{2E710DF6-1525-4C3F-B9C5-C5E94E40F352}" srcId="{94049FAA-0C67-4AD3-BF2C-996F333C1576}" destId="{0A9D5AC3-EF48-4742-8569-68B244EF86F7}" srcOrd="4" destOrd="0" parTransId="{20B2FF3C-8BBA-4958-8170-F588DB0F0153}" sibTransId="{BC0627BA-BEC5-4EE8-A115-BCC413F7AA9D}"/>
    <dgm:cxn modelId="{39DEA2F9-BFFD-4255-8D9D-A6E89A153109}" type="presOf" srcId="{01B5CD49-CCCA-4C65-A446-08A421430E1F}" destId="{61E08771-0B39-430C-8C53-E9669B98C691}" srcOrd="0" destOrd="0" presId="urn:microsoft.com/office/officeart/2005/8/layout/default"/>
    <dgm:cxn modelId="{3220CB4F-B397-4EF8-BA8F-256064D231B7}" type="presParOf" srcId="{03A69F12-E9B7-4D57-B100-9550C419E622}" destId="{61E08771-0B39-430C-8C53-E9669B98C691}" srcOrd="0" destOrd="0" presId="urn:microsoft.com/office/officeart/2005/8/layout/default"/>
    <dgm:cxn modelId="{46C05398-6A1A-4795-AC15-D4726481FAAD}" type="presParOf" srcId="{03A69F12-E9B7-4D57-B100-9550C419E622}" destId="{EBEBDB39-6C35-4775-BE30-DBC6DAE69E35}" srcOrd="1" destOrd="0" presId="urn:microsoft.com/office/officeart/2005/8/layout/default"/>
    <dgm:cxn modelId="{355F339A-7EC6-4D02-9188-B3213BCB763C}" type="presParOf" srcId="{03A69F12-E9B7-4D57-B100-9550C419E622}" destId="{1F8FFA56-4F2F-4C36-A436-3FC36764EA4F}" srcOrd="2" destOrd="0" presId="urn:microsoft.com/office/officeart/2005/8/layout/default"/>
    <dgm:cxn modelId="{33697EA9-481C-48DD-9CC2-992918F744A5}" type="presParOf" srcId="{03A69F12-E9B7-4D57-B100-9550C419E622}" destId="{E5B87DE9-10FC-45CD-8596-C9B19E216D98}" srcOrd="3" destOrd="0" presId="urn:microsoft.com/office/officeart/2005/8/layout/default"/>
    <dgm:cxn modelId="{404A3000-E77C-46D2-B74D-3790E857266F}" type="presParOf" srcId="{03A69F12-E9B7-4D57-B100-9550C419E622}" destId="{195D9D75-6751-4378-AE45-E349264A8889}" srcOrd="4" destOrd="0" presId="urn:microsoft.com/office/officeart/2005/8/layout/default"/>
    <dgm:cxn modelId="{8A9150E7-7715-49E4-8F6F-8D66998EB615}" type="presParOf" srcId="{03A69F12-E9B7-4D57-B100-9550C419E622}" destId="{461377AC-A5DA-4A08-A47C-2DBEC5DD6BCF}" srcOrd="5" destOrd="0" presId="urn:microsoft.com/office/officeart/2005/8/layout/default"/>
    <dgm:cxn modelId="{1A8AA7B8-B788-4376-9843-E5E2DE73A0AC}" type="presParOf" srcId="{03A69F12-E9B7-4D57-B100-9550C419E622}" destId="{2F04E23B-0716-4839-9925-8E2623B4C8EE}" srcOrd="6" destOrd="0" presId="urn:microsoft.com/office/officeart/2005/8/layout/default"/>
    <dgm:cxn modelId="{6DAB8CDE-0069-4C25-BFB5-890F557282C9}" type="presParOf" srcId="{03A69F12-E9B7-4D57-B100-9550C419E622}" destId="{1F655505-8C81-4051-862D-224930E17356}" srcOrd="7" destOrd="0" presId="urn:microsoft.com/office/officeart/2005/8/layout/default"/>
    <dgm:cxn modelId="{C3EB6492-DBD9-4890-A39F-64AFC1AB639B}" type="presParOf" srcId="{03A69F12-E9B7-4D57-B100-9550C419E622}" destId="{E5270F32-1B92-49E8-B553-EB6FFF7F33D6}" srcOrd="8" destOrd="0" presId="urn:microsoft.com/office/officeart/2005/8/layout/default"/>
    <dgm:cxn modelId="{2497603A-2A86-43AC-8902-44DB30ED533D}" type="presParOf" srcId="{03A69F12-E9B7-4D57-B100-9550C419E622}" destId="{D0625CCC-B63B-46C7-8B48-E00B63D60230}" srcOrd="9" destOrd="0" presId="urn:microsoft.com/office/officeart/2005/8/layout/default"/>
    <dgm:cxn modelId="{3E71D173-0E60-490F-92C6-E537C60A27C0}" type="presParOf" srcId="{03A69F12-E9B7-4D57-B100-9550C419E622}" destId="{35D2A8AD-EA90-48EE-A092-41262DD6EDD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2FBFA6-F484-4B57-ACC6-1903DD19F6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2A1754F-9226-4650-80ED-BACC0D53F7A8}">
      <dgm:prSet phldrT="[Text]"/>
      <dgm:spPr/>
      <dgm:t>
        <a:bodyPr/>
        <a:lstStyle/>
        <a:p>
          <a:r>
            <a:rPr lang="en-US" dirty="0"/>
            <a:t>Social mobility</a:t>
          </a:r>
          <a:endParaRPr lang="en-GB" dirty="0"/>
        </a:p>
      </dgm:t>
    </dgm:pt>
    <dgm:pt modelId="{F1606D57-0533-4F84-A2EF-BB204E140098}" type="parTrans" cxnId="{7D8F1518-B746-4780-8ECE-5EA87D7903C5}">
      <dgm:prSet/>
      <dgm:spPr/>
      <dgm:t>
        <a:bodyPr/>
        <a:lstStyle/>
        <a:p>
          <a:endParaRPr lang="en-GB"/>
        </a:p>
      </dgm:t>
    </dgm:pt>
    <dgm:pt modelId="{B7686F2A-867A-48D3-BA7B-5F3B0771A58B}" type="sibTrans" cxnId="{7D8F1518-B746-4780-8ECE-5EA87D7903C5}">
      <dgm:prSet/>
      <dgm:spPr/>
      <dgm:t>
        <a:bodyPr/>
        <a:lstStyle/>
        <a:p>
          <a:endParaRPr lang="en-GB"/>
        </a:p>
      </dgm:t>
    </dgm:pt>
    <dgm:pt modelId="{A24B00AD-B9B4-4484-8A94-27AD8EF63DCE}">
      <dgm:prSet phldrT="[Text]"/>
      <dgm:spPr/>
      <dgm:t>
        <a:bodyPr/>
        <a:lstStyle/>
        <a:p>
          <a:r>
            <a:rPr lang="en-US" dirty="0"/>
            <a:t>Career guidance</a:t>
          </a:r>
          <a:endParaRPr lang="en-GB" dirty="0"/>
        </a:p>
      </dgm:t>
    </dgm:pt>
    <dgm:pt modelId="{7575F077-B831-4136-8579-5116F3DFA553}" type="parTrans" cxnId="{ADFBB78E-C966-43CF-80BD-885815C4758C}">
      <dgm:prSet/>
      <dgm:spPr/>
      <dgm:t>
        <a:bodyPr/>
        <a:lstStyle/>
        <a:p>
          <a:endParaRPr lang="en-GB"/>
        </a:p>
      </dgm:t>
    </dgm:pt>
    <dgm:pt modelId="{DBD4AD16-644F-467B-89F2-0F5AA4385573}" type="sibTrans" cxnId="{ADFBB78E-C966-43CF-80BD-885815C4758C}">
      <dgm:prSet/>
      <dgm:spPr/>
      <dgm:t>
        <a:bodyPr/>
        <a:lstStyle/>
        <a:p>
          <a:endParaRPr lang="en-GB"/>
        </a:p>
      </dgm:t>
    </dgm:pt>
    <dgm:pt modelId="{96F710BE-945A-4A5A-911D-105095F839D8}">
      <dgm:prSet phldrT="[Text]"/>
      <dgm:spPr/>
      <dgm:t>
        <a:bodyPr/>
        <a:lstStyle/>
        <a:p>
          <a:r>
            <a:rPr lang="en-US" dirty="0"/>
            <a:t>Problems</a:t>
          </a:r>
          <a:endParaRPr lang="en-GB" dirty="0"/>
        </a:p>
      </dgm:t>
    </dgm:pt>
    <dgm:pt modelId="{95774167-92E8-4DD1-BFA5-A8F3827871CF}" type="parTrans" cxnId="{269EFCE2-92F1-4335-8CBD-067453672C5B}">
      <dgm:prSet/>
      <dgm:spPr/>
      <dgm:t>
        <a:bodyPr/>
        <a:lstStyle/>
        <a:p>
          <a:endParaRPr lang="en-GB"/>
        </a:p>
      </dgm:t>
    </dgm:pt>
    <dgm:pt modelId="{51450576-4854-4038-B0A3-99AA386D4EF6}" type="sibTrans" cxnId="{269EFCE2-92F1-4335-8CBD-067453672C5B}">
      <dgm:prSet/>
      <dgm:spPr/>
      <dgm:t>
        <a:bodyPr/>
        <a:lstStyle/>
        <a:p>
          <a:endParaRPr lang="en-GB"/>
        </a:p>
      </dgm:t>
    </dgm:pt>
    <dgm:pt modelId="{6954A705-0C55-499D-B332-2F2CD55B4F36}">
      <dgm:prSet phldrT="[Text]"/>
      <dgm:spPr/>
      <dgm:t>
        <a:bodyPr/>
        <a:lstStyle/>
        <a:p>
          <a:r>
            <a:rPr lang="en-US" dirty="0"/>
            <a:t>Social justice</a:t>
          </a:r>
          <a:endParaRPr lang="en-GB" dirty="0"/>
        </a:p>
      </dgm:t>
    </dgm:pt>
    <dgm:pt modelId="{0F4CF6FD-C0A6-45B2-A247-EF0021E67BBA}" type="parTrans" cxnId="{96FBB80C-F955-45A4-9B17-3029F0C5D58B}">
      <dgm:prSet/>
      <dgm:spPr/>
      <dgm:t>
        <a:bodyPr/>
        <a:lstStyle/>
        <a:p>
          <a:endParaRPr lang="en-GB"/>
        </a:p>
      </dgm:t>
    </dgm:pt>
    <dgm:pt modelId="{C4E8EE3E-6D27-45F5-91A9-73D7866F7A64}" type="sibTrans" cxnId="{96FBB80C-F955-45A4-9B17-3029F0C5D58B}">
      <dgm:prSet/>
      <dgm:spPr/>
      <dgm:t>
        <a:bodyPr/>
        <a:lstStyle/>
        <a:p>
          <a:endParaRPr lang="en-GB"/>
        </a:p>
      </dgm:t>
    </dgm:pt>
    <dgm:pt modelId="{7108160F-72F0-4E02-87CB-CAFFE9657FC8}">
      <dgm:prSet phldrT="[Text]"/>
      <dgm:spPr/>
      <dgm:t>
        <a:bodyPr/>
        <a:lstStyle/>
        <a:p>
          <a:r>
            <a:rPr lang="en-US" dirty="0"/>
            <a:t>5 signposts</a:t>
          </a:r>
          <a:endParaRPr lang="en-GB" dirty="0"/>
        </a:p>
      </dgm:t>
    </dgm:pt>
    <dgm:pt modelId="{9F5F9EA8-0E5A-4034-B668-F1D65E6758F6}" type="parTrans" cxnId="{4C52CB69-F35B-45BB-87D9-7AA10DD02A65}">
      <dgm:prSet/>
      <dgm:spPr/>
      <dgm:t>
        <a:bodyPr/>
        <a:lstStyle/>
        <a:p>
          <a:endParaRPr lang="en-GB"/>
        </a:p>
      </dgm:t>
    </dgm:pt>
    <dgm:pt modelId="{16F39436-A4AD-45C2-B998-E3AD1270EC05}" type="sibTrans" cxnId="{4C52CB69-F35B-45BB-87D9-7AA10DD02A65}">
      <dgm:prSet/>
      <dgm:spPr/>
      <dgm:t>
        <a:bodyPr/>
        <a:lstStyle/>
        <a:p>
          <a:endParaRPr lang="en-GB"/>
        </a:p>
      </dgm:t>
    </dgm:pt>
    <dgm:pt modelId="{F615AF33-B032-4414-B2B8-722ECF5B5EEF}" type="pres">
      <dgm:prSet presAssocID="{BF2FBFA6-F484-4B57-ACC6-1903DD19F698}" presName="diagram" presStyleCnt="0">
        <dgm:presLayoutVars>
          <dgm:dir/>
          <dgm:resizeHandles val="exact"/>
        </dgm:presLayoutVars>
      </dgm:prSet>
      <dgm:spPr/>
    </dgm:pt>
    <dgm:pt modelId="{59AECB58-73F1-4398-B699-A421AC990287}" type="pres">
      <dgm:prSet presAssocID="{D2A1754F-9226-4650-80ED-BACC0D53F7A8}" presName="node" presStyleLbl="node1" presStyleIdx="0" presStyleCnt="5">
        <dgm:presLayoutVars>
          <dgm:bulletEnabled val="1"/>
        </dgm:presLayoutVars>
      </dgm:prSet>
      <dgm:spPr/>
    </dgm:pt>
    <dgm:pt modelId="{CA7092FF-93EC-42D3-8D51-3F76CE34B07A}" type="pres">
      <dgm:prSet presAssocID="{B7686F2A-867A-48D3-BA7B-5F3B0771A58B}" presName="sibTrans" presStyleCnt="0"/>
      <dgm:spPr/>
    </dgm:pt>
    <dgm:pt modelId="{E0B183A8-898F-4785-B3F9-B50E2B50FFFF}" type="pres">
      <dgm:prSet presAssocID="{A24B00AD-B9B4-4484-8A94-27AD8EF63DCE}" presName="node" presStyleLbl="node1" presStyleIdx="1" presStyleCnt="5">
        <dgm:presLayoutVars>
          <dgm:bulletEnabled val="1"/>
        </dgm:presLayoutVars>
      </dgm:prSet>
      <dgm:spPr/>
    </dgm:pt>
    <dgm:pt modelId="{113534DF-047E-4B99-ABFF-1EE01368046C}" type="pres">
      <dgm:prSet presAssocID="{DBD4AD16-644F-467B-89F2-0F5AA4385573}" presName="sibTrans" presStyleCnt="0"/>
      <dgm:spPr/>
    </dgm:pt>
    <dgm:pt modelId="{6BF4179F-8CF2-4CE7-95E8-3D0A0FB07143}" type="pres">
      <dgm:prSet presAssocID="{96F710BE-945A-4A5A-911D-105095F839D8}" presName="node" presStyleLbl="node1" presStyleIdx="2" presStyleCnt="5">
        <dgm:presLayoutVars>
          <dgm:bulletEnabled val="1"/>
        </dgm:presLayoutVars>
      </dgm:prSet>
      <dgm:spPr/>
    </dgm:pt>
    <dgm:pt modelId="{ADE3ACAE-EFB1-4E94-9810-4200C9669E0E}" type="pres">
      <dgm:prSet presAssocID="{51450576-4854-4038-B0A3-99AA386D4EF6}" presName="sibTrans" presStyleCnt="0"/>
      <dgm:spPr/>
    </dgm:pt>
    <dgm:pt modelId="{FA7B04BE-DD6F-46F1-A8CD-AB6AC2B80857}" type="pres">
      <dgm:prSet presAssocID="{6954A705-0C55-499D-B332-2F2CD55B4F36}" presName="node" presStyleLbl="node1" presStyleIdx="3" presStyleCnt="5">
        <dgm:presLayoutVars>
          <dgm:bulletEnabled val="1"/>
        </dgm:presLayoutVars>
      </dgm:prSet>
      <dgm:spPr/>
    </dgm:pt>
    <dgm:pt modelId="{61EE3E88-4494-40F5-84B0-9A9B2DDBC527}" type="pres">
      <dgm:prSet presAssocID="{C4E8EE3E-6D27-45F5-91A9-73D7866F7A64}" presName="sibTrans" presStyleCnt="0"/>
      <dgm:spPr/>
    </dgm:pt>
    <dgm:pt modelId="{DBC0FB79-187E-449A-9FA6-F5AADC0ACB56}" type="pres">
      <dgm:prSet presAssocID="{7108160F-72F0-4E02-87CB-CAFFE9657FC8}" presName="node" presStyleLbl="node1" presStyleIdx="4" presStyleCnt="5">
        <dgm:presLayoutVars>
          <dgm:bulletEnabled val="1"/>
        </dgm:presLayoutVars>
      </dgm:prSet>
      <dgm:spPr/>
    </dgm:pt>
  </dgm:ptLst>
  <dgm:cxnLst>
    <dgm:cxn modelId="{96FBB80C-F955-45A4-9B17-3029F0C5D58B}" srcId="{BF2FBFA6-F484-4B57-ACC6-1903DD19F698}" destId="{6954A705-0C55-499D-B332-2F2CD55B4F36}" srcOrd="3" destOrd="0" parTransId="{0F4CF6FD-C0A6-45B2-A247-EF0021E67BBA}" sibTransId="{C4E8EE3E-6D27-45F5-91A9-73D7866F7A64}"/>
    <dgm:cxn modelId="{D9BDB310-D7DE-478B-B6F6-FBF1F3DC8646}" type="presOf" srcId="{96F710BE-945A-4A5A-911D-105095F839D8}" destId="{6BF4179F-8CF2-4CE7-95E8-3D0A0FB07143}" srcOrd="0" destOrd="0" presId="urn:microsoft.com/office/officeart/2005/8/layout/default"/>
    <dgm:cxn modelId="{7D8F1518-B746-4780-8ECE-5EA87D7903C5}" srcId="{BF2FBFA6-F484-4B57-ACC6-1903DD19F698}" destId="{D2A1754F-9226-4650-80ED-BACC0D53F7A8}" srcOrd="0" destOrd="0" parTransId="{F1606D57-0533-4F84-A2EF-BB204E140098}" sibTransId="{B7686F2A-867A-48D3-BA7B-5F3B0771A58B}"/>
    <dgm:cxn modelId="{4C52CB69-F35B-45BB-87D9-7AA10DD02A65}" srcId="{BF2FBFA6-F484-4B57-ACC6-1903DD19F698}" destId="{7108160F-72F0-4E02-87CB-CAFFE9657FC8}" srcOrd="4" destOrd="0" parTransId="{9F5F9EA8-0E5A-4034-B668-F1D65E6758F6}" sibTransId="{16F39436-A4AD-45C2-B998-E3AD1270EC05}"/>
    <dgm:cxn modelId="{0E50D773-3F69-43DC-A507-78B2DB8EDD23}" type="presOf" srcId="{D2A1754F-9226-4650-80ED-BACC0D53F7A8}" destId="{59AECB58-73F1-4398-B699-A421AC990287}" srcOrd="0" destOrd="0" presId="urn:microsoft.com/office/officeart/2005/8/layout/default"/>
    <dgm:cxn modelId="{B6702777-8746-414E-BB8D-A6D1DB6180C5}" type="presOf" srcId="{A24B00AD-B9B4-4484-8A94-27AD8EF63DCE}" destId="{E0B183A8-898F-4785-B3F9-B50E2B50FFFF}" srcOrd="0" destOrd="0" presId="urn:microsoft.com/office/officeart/2005/8/layout/default"/>
    <dgm:cxn modelId="{ADFBB78E-C966-43CF-80BD-885815C4758C}" srcId="{BF2FBFA6-F484-4B57-ACC6-1903DD19F698}" destId="{A24B00AD-B9B4-4484-8A94-27AD8EF63DCE}" srcOrd="1" destOrd="0" parTransId="{7575F077-B831-4136-8579-5116F3DFA553}" sibTransId="{DBD4AD16-644F-467B-89F2-0F5AA4385573}"/>
    <dgm:cxn modelId="{D4746EBC-EFD7-44C3-ACBF-5FB6EC3B2686}" type="presOf" srcId="{6954A705-0C55-499D-B332-2F2CD55B4F36}" destId="{FA7B04BE-DD6F-46F1-A8CD-AB6AC2B80857}" srcOrd="0" destOrd="0" presId="urn:microsoft.com/office/officeart/2005/8/layout/default"/>
    <dgm:cxn modelId="{DF4B59D9-C4C8-4E21-8791-CE64C68727A5}" type="presOf" srcId="{7108160F-72F0-4E02-87CB-CAFFE9657FC8}" destId="{DBC0FB79-187E-449A-9FA6-F5AADC0ACB56}" srcOrd="0" destOrd="0" presId="urn:microsoft.com/office/officeart/2005/8/layout/default"/>
    <dgm:cxn modelId="{269EFCE2-92F1-4335-8CBD-067453672C5B}" srcId="{BF2FBFA6-F484-4B57-ACC6-1903DD19F698}" destId="{96F710BE-945A-4A5A-911D-105095F839D8}" srcOrd="2" destOrd="0" parTransId="{95774167-92E8-4DD1-BFA5-A8F3827871CF}" sibTransId="{51450576-4854-4038-B0A3-99AA386D4EF6}"/>
    <dgm:cxn modelId="{2177FAF1-27E7-4202-AB50-15F97C415BBD}" type="presOf" srcId="{BF2FBFA6-F484-4B57-ACC6-1903DD19F698}" destId="{F615AF33-B032-4414-B2B8-722ECF5B5EEF}" srcOrd="0" destOrd="0" presId="urn:microsoft.com/office/officeart/2005/8/layout/default"/>
    <dgm:cxn modelId="{33BA2A85-FEE0-4D6C-AF8D-66AA5560A4C9}" type="presParOf" srcId="{F615AF33-B032-4414-B2B8-722ECF5B5EEF}" destId="{59AECB58-73F1-4398-B699-A421AC990287}" srcOrd="0" destOrd="0" presId="urn:microsoft.com/office/officeart/2005/8/layout/default"/>
    <dgm:cxn modelId="{38256409-719B-4DDE-9995-8EF8343EC02C}" type="presParOf" srcId="{F615AF33-B032-4414-B2B8-722ECF5B5EEF}" destId="{CA7092FF-93EC-42D3-8D51-3F76CE34B07A}" srcOrd="1" destOrd="0" presId="urn:microsoft.com/office/officeart/2005/8/layout/default"/>
    <dgm:cxn modelId="{4EFD3321-E146-4FFE-BAAE-D5E3266D622E}" type="presParOf" srcId="{F615AF33-B032-4414-B2B8-722ECF5B5EEF}" destId="{E0B183A8-898F-4785-B3F9-B50E2B50FFFF}" srcOrd="2" destOrd="0" presId="urn:microsoft.com/office/officeart/2005/8/layout/default"/>
    <dgm:cxn modelId="{16AECC91-8A96-42EC-8DFE-B89B601ED2BD}" type="presParOf" srcId="{F615AF33-B032-4414-B2B8-722ECF5B5EEF}" destId="{113534DF-047E-4B99-ABFF-1EE01368046C}" srcOrd="3" destOrd="0" presId="urn:microsoft.com/office/officeart/2005/8/layout/default"/>
    <dgm:cxn modelId="{E1D75584-DE33-40FC-98A2-36E1763D27AE}" type="presParOf" srcId="{F615AF33-B032-4414-B2B8-722ECF5B5EEF}" destId="{6BF4179F-8CF2-4CE7-95E8-3D0A0FB07143}" srcOrd="4" destOrd="0" presId="urn:microsoft.com/office/officeart/2005/8/layout/default"/>
    <dgm:cxn modelId="{B4D6459C-D0A3-495F-AF81-7BC5BF36438F}" type="presParOf" srcId="{F615AF33-B032-4414-B2B8-722ECF5B5EEF}" destId="{ADE3ACAE-EFB1-4E94-9810-4200C9669E0E}" srcOrd="5" destOrd="0" presId="urn:microsoft.com/office/officeart/2005/8/layout/default"/>
    <dgm:cxn modelId="{62C6CDF2-5ACC-49AB-95CF-9E4B8E460D66}" type="presParOf" srcId="{F615AF33-B032-4414-B2B8-722ECF5B5EEF}" destId="{FA7B04BE-DD6F-46F1-A8CD-AB6AC2B80857}" srcOrd="6" destOrd="0" presId="urn:microsoft.com/office/officeart/2005/8/layout/default"/>
    <dgm:cxn modelId="{3A41D8F1-68F7-41E7-8311-0BF03990F98F}" type="presParOf" srcId="{F615AF33-B032-4414-B2B8-722ECF5B5EEF}" destId="{61EE3E88-4494-40F5-84B0-9A9B2DDBC527}" srcOrd="7" destOrd="0" presId="urn:microsoft.com/office/officeart/2005/8/layout/default"/>
    <dgm:cxn modelId="{C9FBC42D-1AEF-4FA1-9D1C-E6C0D5477B6C}" type="presParOf" srcId="{F615AF33-B032-4414-B2B8-722ECF5B5EEF}" destId="{DBC0FB79-187E-449A-9FA6-F5AADC0ACB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2FBFA6-F484-4B57-ACC6-1903DD19F6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2A1754F-9226-4650-80ED-BACC0D53F7A8}">
      <dgm:prSet phldrT="[Text]"/>
      <dgm:spPr>
        <a:solidFill>
          <a:schemeClr val="accent4">
            <a:lumMod val="50000"/>
          </a:schemeClr>
        </a:solidFill>
      </dgm:spPr>
      <dgm:t>
        <a:bodyPr/>
        <a:lstStyle/>
        <a:p>
          <a:r>
            <a:rPr lang="en-US" dirty="0"/>
            <a:t>Social mobility</a:t>
          </a:r>
          <a:endParaRPr lang="en-GB" dirty="0"/>
        </a:p>
      </dgm:t>
    </dgm:pt>
    <dgm:pt modelId="{F1606D57-0533-4F84-A2EF-BB204E140098}" type="parTrans" cxnId="{7D8F1518-B746-4780-8ECE-5EA87D7903C5}">
      <dgm:prSet/>
      <dgm:spPr/>
      <dgm:t>
        <a:bodyPr/>
        <a:lstStyle/>
        <a:p>
          <a:endParaRPr lang="en-GB"/>
        </a:p>
      </dgm:t>
    </dgm:pt>
    <dgm:pt modelId="{B7686F2A-867A-48D3-BA7B-5F3B0771A58B}" type="sibTrans" cxnId="{7D8F1518-B746-4780-8ECE-5EA87D7903C5}">
      <dgm:prSet/>
      <dgm:spPr/>
      <dgm:t>
        <a:bodyPr/>
        <a:lstStyle/>
        <a:p>
          <a:endParaRPr lang="en-GB"/>
        </a:p>
      </dgm:t>
    </dgm:pt>
    <dgm:pt modelId="{A24B00AD-B9B4-4484-8A94-27AD8EF63DCE}">
      <dgm:prSet phldrT="[Text]"/>
      <dgm:spPr/>
      <dgm:t>
        <a:bodyPr/>
        <a:lstStyle/>
        <a:p>
          <a:r>
            <a:rPr lang="en-US" dirty="0"/>
            <a:t>Career guidance</a:t>
          </a:r>
          <a:endParaRPr lang="en-GB" dirty="0"/>
        </a:p>
      </dgm:t>
    </dgm:pt>
    <dgm:pt modelId="{7575F077-B831-4136-8579-5116F3DFA553}" type="parTrans" cxnId="{ADFBB78E-C966-43CF-80BD-885815C4758C}">
      <dgm:prSet/>
      <dgm:spPr/>
      <dgm:t>
        <a:bodyPr/>
        <a:lstStyle/>
        <a:p>
          <a:endParaRPr lang="en-GB"/>
        </a:p>
      </dgm:t>
    </dgm:pt>
    <dgm:pt modelId="{DBD4AD16-644F-467B-89F2-0F5AA4385573}" type="sibTrans" cxnId="{ADFBB78E-C966-43CF-80BD-885815C4758C}">
      <dgm:prSet/>
      <dgm:spPr/>
      <dgm:t>
        <a:bodyPr/>
        <a:lstStyle/>
        <a:p>
          <a:endParaRPr lang="en-GB"/>
        </a:p>
      </dgm:t>
    </dgm:pt>
    <dgm:pt modelId="{96F710BE-945A-4A5A-911D-105095F839D8}">
      <dgm:prSet phldrT="[Text]"/>
      <dgm:spPr/>
      <dgm:t>
        <a:bodyPr/>
        <a:lstStyle/>
        <a:p>
          <a:r>
            <a:rPr lang="en-US" dirty="0"/>
            <a:t>Problems</a:t>
          </a:r>
          <a:endParaRPr lang="en-GB" dirty="0"/>
        </a:p>
      </dgm:t>
    </dgm:pt>
    <dgm:pt modelId="{95774167-92E8-4DD1-BFA5-A8F3827871CF}" type="parTrans" cxnId="{269EFCE2-92F1-4335-8CBD-067453672C5B}">
      <dgm:prSet/>
      <dgm:spPr/>
      <dgm:t>
        <a:bodyPr/>
        <a:lstStyle/>
        <a:p>
          <a:endParaRPr lang="en-GB"/>
        </a:p>
      </dgm:t>
    </dgm:pt>
    <dgm:pt modelId="{51450576-4854-4038-B0A3-99AA386D4EF6}" type="sibTrans" cxnId="{269EFCE2-92F1-4335-8CBD-067453672C5B}">
      <dgm:prSet/>
      <dgm:spPr/>
      <dgm:t>
        <a:bodyPr/>
        <a:lstStyle/>
        <a:p>
          <a:endParaRPr lang="en-GB"/>
        </a:p>
      </dgm:t>
    </dgm:pt>
    <dgm:pt modelId="{6954A705-0C55-499D-B332-2F2CD55B4F36}">
      <dgm:prSet phldrT="[Text]"/>
      <dgm:spPr/>
      <dgm:t>
        <a:bodyPr/>
        <a:lstStyle/>
        <a:p>
          <a:r>
            <a:rPr lang="en-US" dirty="0"/>
            <a:t>Social justice</a:t>
          </a:r>
          <a:endParaRPr lang="en-GB" dirty="0"/>
        </a:p>
      </dgm:t>
    </dgm:pt>
    <dgm:pt modelId="{0F4CF6FD-C0A6-45B2-A247-EF0021E67BBA}" type="parTrans" cxnId="{96FBB80C-F955-45A4-9B17-3029F0C5D58B}">
      <dgm:prSet/>
      <dgm:spPr/>
      <dgm:t>
        <a:bodyPr/>
        <a:lstStyle/>
        <a:p>
          <a:endParaRPr lang="en-GB"/>
        </a:p>
      </dgm:t>
    </dgm:pt>
    <dgm:pt modelId="{C4E8EE3E-6D27-45F5-91A9-73D7866F7A64}" type="sibTrans" cxnId="{96FBB80C-F955-45A4-9B17-3029F0C5D58B}">
      <dgm:prSet/>
      <dgm:spPr/>
      <dgm:t>
        <a:bodyPr/>
        <a:lstStyle/>
        <a:p>
          <a:endParaRPr lang="en-GB"/>
        </a:p>
      </dgm:t>
    </dgm:pt>
    <dgm:pt modelId="{7108160F-72F0-4E02-87CB-CAFFE9657FC8}">
      <dgm:prSet phldrT="[Text]"/>
      <dgm:spPr/>
      <dgm:t>
        <a:bodyPr/>
        <a:lstStyle/>
        <a:p>
          <a:r>
            <a:rPr lang="en-US" dirty="0"/>
            <a:t>5 signposts</a:t>
          </a:r>
          <a:endParaRPr lang="en-GB" dirty="0"/>
        </a:p>
      </dgm:t>
    </dgm:pt>
    <dgm:pt modelId="{9F5F9EA8-0E5A-4034-B668-F1D65E6758F6}" type="parTrans" cxnId="{4C52CB69-F35B-45BB-87D9-7AA10DD02A65}">
      <dgm:prSet/>
      <dgm:spPr/>
      <dgm:t>
        <a:bodyPr/>
        <a:lstStyle/>
        <a:p>
          <a:endParaRPr lang="en-GB"/>
        </a:p>
      </dgm:t>
    </dgm:pt>
    <dgm:pt modelId="{16F39436-A4AD-45C2-B998-E3AD1270EC05}" type="sibTrans" cxnId="{4C52CB69-F35B-45BB-87D9-7AA10DD02A65}">
      <dgm:prSet/>
      <dgm:spPr/>
      <dgm:t>
        <a:bodyPr/>
        <a:lstStyle/>
        <a:p>
          <a:endParaRPr lang="en-GB"/>
        </a:p>
      </dgm:t>
    </dgm:pt>
    <dgm:pt modelId="{F615AF33-B032-4414-B2B8-722ECF5B5EEF}" type="pres">
      <dgm:prSet presAssocID="{BF2FBFA6-F484-4B57-ACC6-1903DD19F698}" presName="diagram" presStyleCnt="0">
        <dgm:presLayoutVars>
          <dgm:dir/>
          <dgm:resizeHandles val="exact"/>
        </dgm:presLayoutVars>
      </dgm:prSet>
      <dgm:spPr/>
    </dgm:pt>
    <dgm:pt modelId="{59AECB58-73F1-4398-B699-A421AC990287}" type="pres">
      <dgm:prSet presAssocID="{D2A1754F-9226-4650-80ED-BACC0D53F7A8}" presName="node" presStyleLbl="node1" presStyleIdx="0" presStyleCnt="5">
        <dgm:presLayoutVars>
          <dgm:bulletEnabled val="1"/>
        </dgm:presLayoutVars>
      </dgm:prSet>
      <dgm:spPr/>
    </dgm:pt>
    <dgm:pt modelId="{CA7092FF-93EC-42D3-8D51-3F76CE34B07A}" type="pres">
      <dgm:prSet presAssocID="{B7686F2A-867A-48D3-BA7B-5F3B0771A58B}" presName="sibTrans" presStyleCnt="0"/>
      <dgm:spPr/>
    </dgm:pt>
    <dgm:pt modelId="{E0B183A8-898F-4785-B3F9-B50E2B50FFFF}" type="pres">
      <dgm:prSet presAssocID="{A24B00AD-B9B4-4484-8A94-27AD8EF63DCE}" presName="node" presStyleLbl="node1" presStyleIdx="1" presStyleCnt="5">
        <dgm:presLayoutVars>
          <dgm:bulletEnabled val="1"/>
        </dgm:presLayoutVars>
      </dgm:prSet>
      <dgm:spPr/>
    </dgm:pt>
    <dgm:pt modelId="{113534DF-047E-4B99-ABFF-1EE01368046C}" type="pres">
      <dgm:prSet presAssocID="{DBD4AD16-644F-467B-89F2-0F5AA4385573}" presName="sibTrans" presStyleCnt="0"/>
      <dgm:spPr/>
    </dgm:pt>
    <dgm:pt modelId="{6BF4179F-8CF2-4CE7-95E8-3D0A0FB07143}" type="pres">
      <dgm:prSet presAssocID="{96F710BE-945A-4A5A-911D-105095F839D8}" presName="node" presStyleLbl="node1" presStyleIdx="2" presStyleCnt="5">
        <dgm:presLayoutVars>
          <dgm:bulletEnabled val="1"/>
        </dgm:presLayoutVars>
      </dgm:prSet>
      <dgm:spPr/>
    </dgm:pt>
    <dgm:pt modelId="{ADE3ACAE-EFB1-4E94-9810-4200C9669E0E}" type="pres">
      <dgm:prSet presAssocID="{51450576-4854-4038-B0A3-99AA386D4EF6}" presName="sibTrans" presStyleCnt="0"/>
      <dgm:spPr/>
    </dgm:pt>
    <dgm:pt modelId="{FA7B04BE-DD6F-46F1-A8CD-AB6AC2B80857}" type="pres">
      <dgm:prSet presAssocID="{6954A705-0C55-499D-B332-2F2CD55B4F36}" presName="node" presStyleLbl="node1" presStyleIdx="3" presStyleCnt="5">
        <dgm:presLayoutVars>
          <dgm:bulletEnabled val="1"/>
        </dgm:presLayoutVars>
      </dgm:prSet>
      <dgm:spPr/>
    </dgm:pt>
    <dgm:pt modelId="{61EE3E88-4494-40F5-84B0-9A9B2DDBC527}" type="pres">
      <dgm:prSet presAssocID="{C4E8EE3E-6D27-45F5-91A9-73D7866F7A64}" presName="sibTrans" presStyleCnt="0"/>
      <dgm:spPr/>
    </dgm:pt>
    <dgm:pt modelId="{DBC0FB79-187E-449A-9FA6-F5AADC0ACB56}" type="pres">
      <dgm:prSet presAssocID="{7108160F-72F0-4E02-87CB-CAFFE9657FC8}" presName="node" presStyleLbl="node1" presStyleIdx="4" presStyleCnt="5">
        <dgm:presLayoutVars>
          <dgm:bulletEnabled val="1"/>
        </dgm:presLayoutVars>
      </dgm:prSet>
      <dgm:spPr/>
    </dgm:pt>
  </dgm:ptLst>
  <dgm:cxnLst>
    <dgm:cxn modelId="{96FBB80C-F955-45A4-9B17-3029F0C5D58B}" srcId="{BF2FBFA6-F484-4B57-ACC6-1903DD19F698}" destId="{6954A705-0C55-499D-B332-2F2CD55B4F36}" srcOrd="3" destOrd="0" parTransId="{0F4CF6FD-C0A6-45B2-A247-EF0021E67BBA}" sibTransId="{C4E8EE3E-6D27-45F5-91A9-73D7866F7A64}"/>
    <dgm:cxn modelId="{D9BDB310-D7DE-478B-B6F6-FBF1F3DC8646}" type="presOf" srcId="{96F710BE-945A-4A5A-911D-105095F839D8}" destId="{6BF4179F-8CF2-4CE7-95E8-3D0A0FB07143}" srcOrd="0" destOrd="0" presId="urn:microsoft.com/office/officeart/2005/8/layout/default"/>
    <dgm:cxn modelId="{7D8F1518-B746-4780-8ECE-5EA87D7903C5}" srcId="{BF2FBFA6-F484-4B57-ACC6-1903DD19F698}" destId="{D2A1754F-9226-4650-80ED-BACC0D53F7A8}" srcOrd="0" destOrd="0" parTransId="{F1606D57-0533-4F84-A2EF-BB204E140098}" sibTransId="{B7686F2A-867A-48D3-BA7B-5F3B0771A58B}"/>
    <dgm:cxn modelId="{4C52CB69-F35B-45BB-87D9-7AA10DD02A65}" srcId="{BF2FBFA6-F484-4B57-ACC6-1903DD19F698}" destId="{7108160F-72F0-4E02-87CB-CAFFE9657FC8}" srcOrd="4" destOrd="0" parTransId="{9F5F9EA8-0E5A-4034-B668-F1D65E6758F6}" sibTransId="{16F39436-A4AD-45C2-B998-E3AD1270EC05}"/>
    <dgm:cxn modelId="{0E50D773-3F69-43DC-A507-78B2DB8EDD23}" type="presOf" srcId="{D2A1754F-9226-4650-80ED-BACC0D53F7A8}" destId="{59AECB58-73F1-4398-B699-A421AC990287}" srcOrd="0" destOrd="0" presId="urn:microsoft.com/office/officeart/2005/8/layout/default"/>
    <dgm:cxn modelId="{B6702777-8746-414E-BB8D-A6D1DB6180C5}" type="presOf" srcId="{A24B00AD-B9B4-4484-8A94-27AD8EF63DCE}" destId="{E0B183A8-898F-4785-B3F9-B50E2B50FFFF}" srcOrd="0" destOrd="0" presId="urn:microsoft.com/office/officeart/2005/8/layout/default"/>
    <dgm:cxn modelId="{ADFBB78E-C966-43CF-80BD-885815C4758C}" srcId="{BF2FBFA6-F484-4B57-ACC6-1903DD19F698}" destId="{A24B00AD-B9B4-4484-8A94-27AD8EF63DCE}" srcOrd="1" destOrd="0" parTransId="{7575F077-B831-4136-8579-5116F3DFA553}" sibTransId="{DBD4AD16-644F-467B-89F2-0F5AA4385573}"/>
    <dgm:cxn modelId="{D4746EBC-EFD7-44C3-ACBF-5FB6EC3B2686}" type="presOf" srcId="{6954A705-0C55-499D-B332-2F2CD55B4F36}" destId="{FA7B04BE-DD6F-46F1-A8CD-AB6AC2B80857}" srcOrd="0" destOrd="0" presId="urn:microsoft.com/office/officeart/2005/8/layout/default"/>
    <dgm:cxn modelId="{DF4B59D9-C4C8-4E21-8791-CE64C68727A5}" type="presOf" srcId="{7108160F-72F0-4E02-87CB-CAFFE9657FC8}" destId="{DBC0FB79-187E-449A-9FA6-F5AADC0ACB56}" srcOrd="0" destOrd="0" presId="urn:microsoft.com/office/officeart/2005/8/layout/default"/>
    <dgm:cxn modelId="{269EFCE2-92F1-4335-8CBD-067453672C5B}" srcId="{BF2FBFA6-F484-4B57-ACC6-1903DD19F698}" destId="{96F710BE-945A-4A5A-911D-105095F839D8}" srcOrd="2" destOrd="0" parTransId="{95774167-92E8-4DD1-BFA5-A8F3827871CF}" sibTransId="{51450576-4854-4038-B0A3-99AA386D4EF6}"/>
    <dgm:cxn modelId="{2177FAF1-27E7-4202-AB50-15F97C415BBD}" type="presOf" srcId="{BF2FBFA6-F484-4B57-ACC6-1903DD19F698}" destId="{F615AF33-B032-4414-B2B8-722ECF5B5EEF}" srcOrd="0" destOrd="0" presId="urn:microsoft.com/office/officeart/2005/8/layout/default"/>
    <dgm:cxn modelId="{33BA2A85-FEE0-4D6C-AF8D-66AA5560A4C9}" type="presParOf" srcId="{F615AF33-B032-4414-B2B8-722ECF5B5EEF}" destId="{59AECB58-73F1-4398-B699-A421AC990287}" srcOrd="0" destOrd="0" presId="urn:microsoft.com/office/officeart/2005/8/layout/default"/>
    <dgm:cxn modelId="{38256409-719B-4DDE-9995-8EF8343EC02C}" type="presParOf" srcId="{F615AF33-B032-4414-B2B8-722ECF5B5EEF}" destId="{CA7092FF-93EC-42D3-8D51-3F76CE34B07A}" srcOrd="1" destOrd="0" presId="urn:microsoft.com/office/officeart/2005/8/layout/default"/>
    <dgm:cxn modelId="{4EFD3321-E146-4FFE-BAAE-D5E3266D622E}" type="presParOf" srcId="{F615AF33-B032-4414-B2B8-722ECF5B5EEF}" destId="{E0B183A8-898F-4785-B3F9-B50E2B50FFFF}" srcOrd="2" destOrd="0" presId="urn:microsoft.com/office/officeart/2005/8/layout/default"/>
    <dgm:cxn modelId="{16AECC91-8A96-42EC-8DFE-B89B601ED2BD}" type="presParOf" srcId="{F615AF33-B032-4414-B2B8-722ECF5B5EEF}" destId="{113534DF-047E-4B99-ABFF-1EE01368046C}" srcOrd="3" destOrd="0" presId="urn:microsoft.com/office/officeart/2005/8/layout/default"/>
    <dgm:cxn modelId="{E1D75584-DE33-40FC-98A2-36E1763D27AE}" type="presParOf" srcId="{F615AF33-B032-4414-B2B8-722ECF5B5EEF}" destId="{6BF4179F-8CF2-4CE7-95E8-3D0A0FB07143}" srcOrd="4" destOrd="0" presId="urn:microsoft.com/office/officeart/2005/8/layout/default"/>
    <dgm:cxn modelId="{B4D6459C-D0A3-495F-AF81-7BC5BF36438F}" type="presParOf" srcId="{F615AF33-B032-4414-B2B8-722ECF5B5EEF}" destId="{ADE3ACAE-EFB1-4E94-9810-4200C9669E0E}" srcOrd="5" destOrd="0" presId="urn:microsoft.com/office/officeart/2005/8/layout/default"/>
    <dgm:cxn modelId="{62C6CDF2-5ACC-49AB-95CF-9E4B8E460D66}" type="presParOf" srcId="{F615AF33-B032-4414-B2B8-722ECF5B5EEF}" destId="{FA7B04BE-DD6F-46F1-A8CD-AB6AC2B80857}" srcOrd="6" destOrd="0" presId="urn:microsoft.com/office/officeart/2005/8/layout/default"/>
    <dgm:cxn modelId="{3A41D8F1-68F7-41E7-8311-0BF03990F98F}" type="presParOf" srcId="{F615AF33-B032-4414-B2B8-722ECF5B5EEF}" destId="{61EE3E88-4494-40F5-84B0-9A9B2DDBC527}" srcOrd="7" destOrd="0" presId="urn:microsoft.com/office/officeart/2005/8/layout/default"/>
    <dgm:cxn modelId="{C9FBC42D-1AEF-4FA1-9D1C-E6C0D5477B6C}" type="presParOf" srcId="{F615AF33-B032-4414-B2B8-722ECF5B5EEF}" destId="{DBC0FB79-187E-449A-9FA6-F5AADC0ACB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2FBFA6-F484-4B57-ACC6-1903DD19F6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2A1754F-9226-4650-80ED-BACC0D53F7A8}">
      <dgm:prSet phldrT="[Text]"/>
      <dgm:spPr/>
      <dgm:t>
        <a:bodyPr/>
        <a:lstStyle/>
        <a:p>
          <a:r>
            <a:rPr lang="en-US" dirty="0"/>
            <a:t>Social mobility</a:t>
          </a:r>
          <a:endParaRPr lang="en-GB" dirty="0"/>
        </a:p>
      </dgm:t>
    </dgm:pt>
    <dgm:pt modelId="{F1606D57-0533-4F84-A2EF-BB204E140098}" type="parTrans" cxnId="{7D8F1518-B746-4780-8ECE-5EA87D7903C5}">
      <dgm:prSet/>
      <dgm:spPr/>
      <dgm:t>
        <a:bodyPr/>
        <a:lstStyle/>
        <a:p>
          <a:endParaRPr lang="en-GB"/>
        </a:p>
      </dgm:t>
    </dgm:pt>
    <dgm:pt modelId="{B7686F2A-867A-48D3-BA7B-5F3B0771A58B}" type="sibTrans" cxnId="{7D8F1518-B746-4780-8ECE-5EA87D7903C5}">
      <dgm:prSet/>
      <dgm:spPr/>
      <dgm:t>
        <a:bodyPr/>
        <a:lstStyle/>
        <a:p>
          <a:endParaRPr lang="en-GB"/>
        </a:p>
      </dgm:t>
    </dgm:pt>
    <dgm:pt modelId="{A24B00AD-B9B4-4484-8A94-27AD8EF63DCE}">
      <dgm:prSet phldrT="[Text]"/>
      <dgm:spPr>
        <a:solidFill>
          <a:schemeClr val="accent4">
            <a:lumMod val="50000"/>
          </a:schemeClr>
        </a:solidFill>
      </dgm:spPr>
      <dgm:t>
        <a:bodyPr/>
        <a:lstStyle/>
        <a:p>
          <a:r>
            <a:rPr lang="en-US" dirty="0"/>
            <a:t>Career guidance</a:t>
          </a:r>
          <a:endParaRPr lang="en-GB" dirty="0"/>
        </a:p>
      </dgm:t>
    </dgm:pt>
    <dgm:pt modelId="{7575F077-B831-4136-8579-5116F3DFA553}" type="parTrans" cxnId="{ADFBB78E-C966-43CF-80BD-885815C4758C}">
      <dgm:prSet/>
      <dgm:spPr/>
      <dgm:t>
        <a:bodyPr/>
        <a:lstStyle/>
        <a:p>
          <a:endParaRPr lang="en-GB"/>
        </a:p>
      </dgm:t>
    </dgm:pt>
    <dgm:pt modelId="{DBD4AD16-644F-467B-89F2-0F5AA4385573}" type="sibTrans" cxnId="{ADFBB78E-C966-43CF-80BD-885815C4758C}">
      <dgm:prSet/>
      <dgm:spPr/>
      <dgm:t>
        <a:bodyPr/>
        <a:lstStyle/>
        <a:p>
          <a:endParaRPr lang="en-GB"/>
        </a:p>
      </dgm:t>
    </dgm:pt>
    <dgm:pt modelId="{96F710BE-945A-4A5A-911D-105095F839D8}">
      <dgm:prSet phldrT="[Text]"/>
      <dgm:spPr/>
      <dgm:t>
        <a:bodyPr/>
        <a:lstStyle/>
        <a:p>
          <a:r>
            <a:rPr lang="en-US" dirty="0"/>
            <a:t>Problems</a:t>
          </a:r>
          <a:endParaRPr lang="en-GB" dirty="0"/>
        </a:p>
      </dgm:t>
    </dgm:pt>
    <dgm:pt modelId="{95774167-92E8-4DD1-BFA5-A8F3827871CF}" type="parTrans" cxnId="{269EFCE2-92F1-4335-8CBD-067453672C5B}">
      <dgm:prSet/>
      <dgm:spPr/>
      <dgm:t>
        <a:bodyPr/>
        <a:lstStyle/>
        <a:p>
          <a:endParaRPr lang="en-GB"/>
        </a:p>
      </dgm:t>
    </dgm:pt>
    <dgm:pt modelId="{51450576-4854-4038-B0A3-99AA386D4EF6}" type="sibTrans" cxnId="{269EFCE2-92F1-4335-8CBD-067453672C5B}">
      <dgm:prSet/>
      <dgm:spPr/>
      <dgm:t>
        <a:bodyPr/>
        <a:lstStyle/>
        <a:p>
          <a:endParaRPr lang="en-GB"/>
        </a:p>
      </dgm:t>
    </dgm:pt>
    <dgm:pt modelId="{6954A705-0C55-499D-B332-2F2CD55B4F36}">
      <dgm:prSet phldrT="[Text]"/>
      <dgm:spPr/>
      <dgm:t>
        <a:bodyPr/>
        <a:lstStyle/>
        <a:p>
          <a:r>
            <a:rPr lang="en-US" dirty="0"/>
            <a:t>Social justice</a:t>
          </a:r>
          <a:endParaRPr lang="en-GB" dirty="0"/>
        </a:p>
      </dgm:t>
    </dgm:pt>
    <dgm:pt modelId="{0F4CF6FD-C0A6-45B2-A247-EF0021E67BBA}" type="parTrans" cxnId="{96FBB80C-F955-45A4-9B17-3029F0C5D58B}">
      <dgm:prSet/>
      <dgm:spPr/>
      <dgm:t>
        <a:bodyPr/>
        <a:lstStyle/>
        <a:p>
          <a:endParaRPr lang="en-GB"/>
        </a:p>
      </dgm:t>
    </dgm:pt>
    <dgm:pt modelId="{C4E8EE3E-6D27-45F5-91A9-73D7866F7A64}" type="sibTrans" cxnId="{96FBB80C-F955-45A4-9B17-3029F0C5D58B}">
      <dgm:prSet/>
      <dgm:spPr/>
      <dgm:t>
        <a:bodyPr/>
        <a:lstStyle/>
        <a:p>
          <a:endParaRPr lang="en-GB"/>
        </a:p>
      </dgm:t>
    </dgm:pt>
    <dgm:pt modelId="{7108160F-72F0-4E02-87CB-CAFFE9657FC8}">
      <dgm:prSet phldrT="[Text]"/>
      <dgm:spPr/>
      <dgm:t>
        <a:bodyPr/>
        <a:lstStyle/>
        <a:p>
          <a:r>
            <a:rPr lang="en-US" dirty="0"/>
            <a:t>5 signposts</a:t>
          </a:r>
          <a:endParaRPr lang="en-GB" dirty="0"/>
        </a:p>
      </dgm:t>
    </dgm:pt>
    <dgm:pt modelId="{9F5F9EA8-0E5A-4034-B668-F1D65E6758F6}" type="parTrans" cxnId="{4C52CB69-F35B-45BB-87D9-7AA10DD02A65}">
      <dgm:prSet/>
      <dgm:spPr/>
      <dgm:t>
        <a:bodyPr/>
        <a:lstStyle/>
        <a:p>
          <a:endParaRPr lang="en-GB"/>
        </a:p>
      </dgm:t>
    </dgm:pt>
    <dgm:pt modelId="{16F39436-A4AD-45C2-B998-E3AD1270EC05}" type="sibTrans" cxnId="{4C52CB69-F35B-45BB-87D9-7AA10DD02A65}">
      <dgm:prSet/>
      <dgm:spPr/>
      <dgm:t>
        <a:bodyPr/>
        <a:lstStyle/>
        <a:p>
          <a:endParaRPr lang="en-GB"/>
        </a:p>
      </dgm:t>
    </dgm:pt>
    <dgm:pt modelId="{F615AF33-B032-4414-B2B8-722ECF5B5EEF}" type="pres">
      <dgm:prSet presAssocID="{BF2FBFA6-F484-4B57-ACC6-1903DD19F698}" presName="diagram" presStyleCnt="0">
        <dgm:presLayoutVars>
          <dgm:dir/>
          <dgm:resizeHandles val="exact"/>
        </dgm:presLayoutVars>
      </dgm:prSet>
      <dgm:spPr/>
    </dgm:pt>
    <dgm:pt modelId="{59AECB58-73F1-4398-B699-A421AC990287}" type="pres">
      <dgm:prSet presAssocID="{D2A1754F-9226-4650-80ED-BACC0D53F7A8}" presName="node" presStyleLbl="node1" presStyleIdx="0" presStyleCnt="5">
        <dgm:presLayoutVars>
          <dgm:bulletEnabled val="1"/>
        </dgm:presLayoutVars>
      </dgm:prSet>
      <dgm:spPr/>
    </dgm:pt>
    <dgm:pt modelId="{CA7092FF-93EC-42D3-8D51-3F76CE34B07A}" type="pres">
      <dgm:prSet presAssocID="{B7686F2A-867A-48D3-BA7B-5F3B0771A58B}" presName="sibTrans" presStyleCnt="0"/>
      <dgm:spPr/>
    </dgm:pt>
    <dgm:pt modelId="{E0B183A8-898F-4785-B3F9-B50E2B50FFFF}" type="pres">
      <dgm:prSet presAssocID="{A24B00AD-B9B4-4484-8A94-27AD8EF63DCE}" presName="node" presStyleLbl="node1" presStyleIdx="1" presStyleCnt="5">
        <dgm:presLayoutVars>
          <dgm:bulletEnabled val="1"/>
        </dgm:presLayoutVars>
      </dgm:prSet>
      <dgm:spPr/>
    </dgm:pt>
    <dgm:pt modelId="{113534DF-047E-4B99-ABFF-1EE01368046C}" type="pres">
      <dgm:prSet presAssocID="{DBD4AD16-644F-467B-89F2-0F5AA4385573}" presName="sibTrans" presStyleCnt="0"/>
      <dgm:spPr/>
    </dgm:pt>
    <dgm:pt modelId="{6BF4179F-8CF2-4CE7-95E8-3D0A0FB07143}" type="pres">
      <dgm:prSet presAssocID="{96F710BE-945A-4A5A-911D-105095F839D8}" presName="node" presStyleLbl="node1" presStyleIdx="2" presStyleCnt="5">
        <dgm:presLayoutVars>
          <dgm:bulletEnabled val="1"/>
        </dgm:presLayoutVars>
      </dgm:prSet>
      <dgm:spPr/>
    </dgm:pt>
    <dgm:pt modelId="{ADE3ACAE-EFB1-4E94-9810-4200C9669E0E}" type="pres">
      <dgm:prSet presAssocID="{51450576-4854-4038-B0A3-99AA386D4EF6}" presName="sibTrans" presStyleCnt="0"/>
      <dgm:spPr/>
    </dgm:pt>
    <dgm:pt modelId="{FA7B04BE-DD6F-46F1-A8CD-AB6AC2B80857}" type="pres">
      <dgm:prSet presAssocID="{6954A705-0C55-499D-B332-2F2CD55B4F36}" presName="node" presStyleLbl="node1" presStyleIdx="3" presStyleCnt="5">
        <dgm:presLayoutVars>
          <dgm:bulletEnabled val="1"/>
        </dgm:presLayoutVars>
      </dgm:prSet>
      <dgm:spPr/>
    </dgm:pt>
    <dgm:pt modelId="{61EE3E88-4494-40F5-84B0-9A9B2DDBC527}" type="pres">
      <dgm:prSet presAssocID="{C4E8EE3E-6D27-45F5-91A9-73D7866F7A64}" presName="sibTrans" presStyleCnt="0"/>
      <dgm:spPr/>
    </dgm:pt>
    <dgm:pt modelId="{DBC0FB79-187E-449A-9FA6-F5AADC0ACB56}" type="pres">
      <dgm:prSet presAssocID="{7108160F-72F0-4E02-87CB-CAFFE9657FC8}" presName="node" presStyleLbl="node1" presStyleIdx="4" presStyleCnt="5">
        <dgm:presLayoutVars>
          <dgm:bulletEnabled val="1"/>
        </dgm:presLayoutVars>
      </dgm:prSet>
      <dgm:spPr/>
    </dgm:pt>
  </dgm:ptLst>
  <dgm:cxnLst>
    <dgm:cxn modelId="{96FBB80C-F955-45A4-9B17-3029F0C5D58B}" srcId="{BF2FBFA6-F484-4B57-ACC6-1903DD19F698}" destId="{6954A705-0C55-499D-B332-2F2CD55B4F36}" srcOrd="3" destOrd="0" parTransId="{0F4CF6FD-C0A6-45B2-A247-EF0021E67BBA}" sibTransId="{C4E8EE3E-6D27-45F5-91A9-73D7866F7A64}"/>
    <dgm:cxn modelId="{D9BDB310-D7DE-478B-B6F6-FBF1F3DC8646}" type="presOf" srcId="{96F710BE-945A-4A5A-911D-105095F839D8}" destId="{6BF4179F-8CF2-4CE7-95E8-3D0A0FB07143}" srcOrd="0" destOrd="0" presId="urn:microsoft.com/office/officeart/2005/8/layout/default"/>
    <dgm:cxn modelId="{7D8F1518-B746-4780-8ECE-5EA87D7903C5}" srcId="{BF2FBFA6-F484-4B57-ACC6-1903DD19F698}" destId="{D2A1754F-9226-4650-80ED-BACC0D53F7A8}" srcOrd="0" destOrd="0" parTransId="{F1606D57-0533-4F84-A2EF-BB204E140098}" sibTransId="{B7686F2A-867A-48D3-BA7B-5F3B0771A58B}"/>
    <dgm:cxn modelId="{4C52CB69-F35B-45BB-87D9-7AA10DD02A65}" srcId="{BF2FBFA6-F484-4B57-ACC6-1903DD19F698}" destId="{7108160F-72F0-4E02-87CB-CAFFE9657FC8}" srcOrd="4" destOrd="0" parTransId="{9F5F9EA8-0E5A-4034-B668-F1D65E6758F6}" sibTransId="{16F39436-A4AD-45C2-B998-E3AD1270EC05}"/>
    <dgm:cxn modelId="{0E50D773-3F69-43DC-A507-78B2DB8EDD23}" type="presOf" srcId="{D2A1754F-9226-4650-80ED-BACC0D53F7A8}" destId="{59AECB58-73F1-4398-B699-A421AC990287}" srcOrd="0" destOrd="0" presId="urn:microsoft.com/office/officeart/2005/8/layout/default"/>
    <dgm:cxn modelId="{B6702777-8746-414E-BB8D-A6D1DB6180C5}" type="presOf" srcId="{A24B00AD-B9B4-4484-8A94-27AD8EF63DCE}" destId="{E0B183A8-898F-4785-B3F9-B50E2B50FFFF}" srcOrd="0" destOrd="0" presId="urn:microsoft.com/office/officeart/2005/8/layout/default"/>
    <dgm:cxn modelId="{ADFBB78E-C966-43CF-80BD-885815C4758C}" srcId="{BF2FBFA6-F484-4B57-ACC6-1903DD19F698}" destId="{A24B00AD-B9B4-4484-8A94-27AD8EF63DCE}" srcOrd="1" destOrd="0" parTransId="{7575F077-B831-4136-8579-5116F3DFA553}" sibTransId="{DBD4AD16-644F-467B-89F2-0F5AA4385573}"/>
    <dgm:cxn modelId="{D4746EBC-EFD7-44C3-ACBF-5FB6EC3B2686}" type="presOf" srcId="{6954A705-0C55-499D-B332-2F2CD55B4F36}" destId="{FA7B04BE-DD6F-46F1-A8CD-AB6AC2B80857}" srcOrd="0" destOrd="0" presId="urn:microsoft.com/office/officeart/2005/8/layout/default"/>
    <dgm:cxn modelId="{DF4B59D9-C4C8-4E21-8791-CE64C68727A5}" type="presOf" srcId="{7108160F-72F0-4E02-87CB-CAFFE9657FC8}" destId="{DBC0FB79-187E-449A-9FA6-F5AADC0ACB56}" srcOrd="0" destOrd="0" presId="urn:microsoft.com/office/officeart/2005/8/layout/default"/>
    <dgm:cxn modelId="{269EFCE2-92F1-4335-8CBD-067453672C5B}" srcId="{BF2FBFA6-F484-4B57-ACC6-1903DD19F698}" destId="{96F710BE-945A-4A5A-911D-105095F839D8}" srcOrd="2" destOrd="0" parTransId="{95774167-92E8-4DD1-BFA5-A8F3827871CF}" sibTransId="{51450576-4854-4038-B0A3-99AA386D4EF6}"/>
    <dgm:cxn modelId="{2177FAF1-27E7-4202-AB50-15F97C415BBD}" type="presOf" srcId="{BF2FBFA6-F484-4B57-ACC6-1903DD19F698}" destId="{F615AF33-B032-4414-B2B8-722ECF5B5EEF}" srcOrd="0" destOrd="0" presId="urn:microsoft.com/office/officeart/2005/8/layout/default"/>
    <dgm:cxn modelId="{33BA2A85-FEE0-4D6C-AF8D-66AA5560A4C9}" type="presParOf" srcId="{F615AF33-B032-4414-B2B8-722ECF5B5EEF}" destId="{59AECB58-73F1-4398-B699-A421AC990287}" srcOrd="0" destOrd="0" presId="urn:microsoft.com/office/officeart/2005/8/layout/default"/>
    <dgm:cxn modelId="{38256409-719B-4DDE-9995-8EF8343EC02C}" type="presParOf" srcId="{F615AF33-B032-4414-B2B8-722ECF5B5EEF}" destId="{CA7092FF-93EC-42D3-8D51-3F76CE34B07A}" srcOrd="1" destOrd="0" presId="urn:microsoft.com/office/officeart/2005/8/layout/default"/>
    <dgm:cxn modelId="{4EFD3321-E146-4FFE-BAAE-D5E3266D622E}" type="presParOf" srcId="{F615AF33-B032-4414-B2B8-722ECF5B5EEF}" destId="{E0B183A8-898F-4785-B3F9-B50E2B50FFFF}" srcOrd="2" destOrd="0" presId="urn:microsoft.com/office/officeart/2005/8/layout/default"/>
    <dgm:cxn modelId="{16AECC91-8A96-42EC-8DFE-B89B601ED2BD}" type="presParOf" srcId="{F615AF33-B032-4414-B2B8-722ECF5B5EEF}" destId="{113534DF-047E-4B99-ABFF-1EE01368046C}" srcOrd="3" destOrd="0" presId="urn:microsoft.com/office/officeart/2005/8/layout/default"/>
    <dgm:cxn modelId="{E1D75584-DE33-40FC-98A2-36E1763D27AE}" type="presParOf" srcId="{F615AF33-B032-4414-B2B8-722ECF5B5EEF}" destId="{6BF4179F-8CF2-4CE7-95E8-3D0A0FB07143}" srcOrd="4" destOrd="0" presId="urn:microsoft.com/office/officeart/2005/8/layout/default"/>
    <dgm:cxn modelId="{B4D6459C-D0A3-495F-AF81-7BC5BF36438F}" type="presParOf" srcId="{F615AF33-B032-4414-B2B8-722ECF5B5EEF}" destId="{ADE3ACAE-EFB1-4E94-9810-4200C9669E0E}" srcOrd="5" destOrd="0" presId="urn:microsoft.com/office/officeart/2005/8/layout/default"/>
    <dgm:cxn modelId="{62C6CDF2-5ACC-49AB-95CF-9E4B8E460D66}" type="presParOf" srcId="{F615AF33-B032-4414-B2B8-722ECF5B5EEF}" destId="{FA7B04BE-DD6F-46F1-A8CD-AB6AC2B80857}" srcOrd="6" destOrd="0" presId="urn:microsoft.com/office/officeart/2005/8/layout/default"/>
    <dgm:cxn modelId="{3A41D8F1-68F7-41E7-8311-0BF03990F98F}" type="presParOf" srcId="{F615AF33-B032-4414-B2B8-722ECF5B5EEF}" destId="{61EE3E88-4494-40F5-84B0-9A9B2DDBC527}" srcOrd="7" destOrd="0" presId="urn:microsoft.com/office/officeart/2005/8/layout/default"/>
    <dgm:cxn modelId="{C9FBC42D-1AEF-4FA1-9D1C-E6C0D5477B6C}" type="presParOf" srcId="{F615AF33-B032-4414-B2B8-722ECF5B5EEF}" destId="{DBC0FB79-187E-449A-9FA6-F5AADC0ACB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2FBFA6-F484-4B57-ACC6-1903DD19F6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2A1754F-9226-4650-80ED-BACC0D53F7A8}">
      <dgm:prSet phldrT="[Text]"/>
      <dgm:spPr/>
      <dgm:t>
        <a:bodyPr/>
        <a:lstStyle/>
        <a:p>
          <a:r>
            <a:rPr lang="en-US" dirty="0"/>
            <a:t>Social mobility</a:t>
          </a:r>
          <a:endParaRPr lang="en-GB" dirty="0"/>
        </a:p>
      </dgm:t>
    </dgm:pt>
    <dgm:pt modelId="{F1606D57-0533-4F84-A2EF-BB204E140098}" type="parTrans" cxnId="{7D8F1518-B746-4780-8ECE-5EA87D7903C5}">
      <dgm:prSet/>
      <dgm:spPr/>
      <dgm:t>
        <a:bodyPr/>
        <a:lstStyle/>
        <a:p>
          <a:endParaRPr lang="en-GB"/>
        </a:p>
      </dgm:t>
    </dgm:pt>
    <dgm:pt modelId="{B7686F2A-867A-48D3-BA7B-5F3B0771A58B}" type="sibTrans" cxnId="{7D8F1518-B746-4780-8ECE-5EA87D7903C5}">
      <dgm:prSet/>
      <dgm:spPr/>
      <dgm:t>
        <a:bodyPr/>
        <a:lstStyle/>
        <a:p>
          <a:endParaRPr lang="en-GB"/>
        </a:p>
      </dgm:t>
    </dgm:pt>
    <dgm:pt modelId="{A24B00AD-B9B4-4484-8A94-27AD8EF63DCE}">
      <dgm:prSet phldrT="[Text]"/>
      <dgm:spPr/>
      <dgm:t>
        <a:bodyPr/>
        <a:lstStyle/>
        <a:p>
          <a:r>
            <a:rPr lang="en-US" dirty="0"/>
            <a:t>Career guidance</a:t>
          </a:r>
          <a:endParaRPr lang="en-GB" dirty="0"/>
        </a:p>
      </dgm:t>
    </dgm:pt>
    <dgm:pt modelId="{7575F077-B831-4136-8579-5116F3DFA553}" type="parTrans" cxnId="{ADFBB78E-C966-43CF-80BD-885815C4758C}">
      <dgm:prSet/>
      <dgm:spPr/>
      <dgm:t>
        <a:bodyPr/>
        <a:lstStyle/>
        <a:p>
          <a:endParaRPr lang="en-GB"/>
        </a:p>
      </dgm:t>
    </dgm:pt>
    <dgm:pt modelId="{DBD4AD16-644F-467B-89F2-0F5AA4385573}" type="sibTrans" cxnId="{ADFBB78E-C966-43CF-80BD-885815C4758C}">
      <dgm:prSet/>
      <dgm:spPr/>
      <dgm:t>
        <a:bodyPr/>
        <a:lstStyle/>
        <a:p>
          <a:endParaRPr lang="en-GB"/>
        </a:p>
      </dgm:t>
    </dgm:pt>
    <dgm:pt modelId="{96F710BE-945A-4A5A-911D-105095F839D8}">
      <dgm:prSet phldrT="[Text]"/>
      <dgm:spPr>
        <a:solidFill>
          <a:schemeClr val="accent4">
            <a:lumMod val="50000"/>
          </a:schemeClr>
        </a:solidFill>
      </dgm:spPr>
      <dgm:t>
        <a:bodyPr/>
        <a:lstStyle/>
        <a:p>
          <a:r>
            <a:rPr lang="en-US" dirty="0"/>
            <a:t>Problems</a:t>
          </a:r>
          <a:endParaRPr lang="en-GB" dirty="0"/>
        </a:p>
      </dgm:t>
    </dgm:pt>
    <dgm:pt modelId="{95774167-92E8-4DD1-BFA5-A8F3827871CF}" type="parTrans" cxnId="{269EFCE2-92F1-4335-8CBD-067453672C5B}">
      <dgm:prSet/>
      <dgm:spPr/>
      <dgm:t>
        <a:bodyPr/>
        <a:lstStyle/>
        <a:p>
          <a:endParaRPr lang="en-GB"/>
        </a:p>
      </dgm:t>
    </dgm:pt>
    <dgm:pt modelId="{51450576-4854-4038-B0A3-99AA386D4EF6}" type="sibTrans" cxnId="{269EFCE2-92F1-4335-8CBD-067453672C5B}">
      <dgm:prSet/>
      <dgm:spPr/>
      <dgm:t>
        <a:bodyPr/>
        <a:lstStyle/>
        <a:p>
          <a:endParaRPr lang="en-GB"/>
        </a:p>
      </dgm:t>
    </dgm:pt>
    <dgm:pt modelId="{6954A705-0C55-499D-B332-2F2CD55B4F36}">
      <dgm:prSet phldrT="[Text]"/>
      <dgm:spPr/>
      <dgm:t>
        <a:bodyPr/>
        <a:lstStyle/>
        <a:p>
          <a:r>
            <a:rPr lang="en-US" dirty="0"/>
            <a:t>Social justice</a:t>
          </a:r>
          <a:endParaRPr lang="en-GB" dirty="0"/>
        </a:p>
      </dgm:t>
    </dgm:pt>
    <dgm:pt modelId="{0F4CF6FD-C0A6-45B2-A247-EF0021E67BBA}" type="parTrans" cxnId="{96FBB80C-F955-45A4-9B17-3029F0C5D58B}">
      <dgm:prSet/>
      <dgm:spPr/>
      <dgm:t>
        <a:bodyPr/>
        <a:lstStyle/>
        <a:p>
          <a:endParaRPr lang="en-GB"/>
        </a:p>
      </dgm:t>
    </dgm:pt>
    <dgm:pt modelId="{C4E8EE3E-6D27-45F5-91A9-73D7866F7A64}" type="sibTrans" cxnId="{96FBB80C-F955-45A4-9B17-3029F0C5D58B}">
      <dgm:prSet/>
      <dgm:spPr/>
      <dgm:t>
        <a:bodyPr/>
        <a:lstStyle/>
        <a:p>
          <a:endParaRPr lang="en-GB"/>
        </a:p>
      </dgm:t>
    </dgm:pt>
    <dgm:pt modelId="{7108160F-72F0-4E02-87CB-CAFFE9657FC8}">
      <dgm:prSet phldrT="[Text]"/>
      <dgm:spPr/>
      <dgm:t>
        <a:bodyPr/>
        <a:lstStyle/>
        <a:p>
          <a:r>
            <a:rPr lang="en-US" dirty="0"/>
            <a:t>5 signposts</a:t>
          </a:r>
          <a:endParaRPr lang="en-GB" dirty="0"/>
        </a:p>
      </dgm:t>
    </dgm:pt>
    <dgm:pt modelId="{9F5F9EA8-0E5A-4034-B668-F1D65E6758F6}" type="parTrans" cxnId="{4C52CB69-F35B-45BB-87D9-7AA10DD02A65}">
      <dgm:prSet/>
      <dgm:spPr/>
      <dgm:t>
        <a:bodyPr/>
        <a:lstStyle/>
        <a:p>
          <a:endParaRPr lang="en-GB"/>
        </a:p>
      </dgm:t>
    </dgm:pt>
    <dgm:pt modelId="{16F39436-A4AD-45C2-B998-E3AD1270EC05}" type="sibTrans" cxnId="{4C52CB69-F35B-45BB-87D9-7AA10DD02A65}">
      <dgm:prSet/>
      <dgm:spPr/>
      <dgm:t>
        <a:bodyPr/>
        <a:lstStyle/>
        <a:p>
          <a:endParaRPr lang="en-GB"/>
        </a:p>
      </dgm:t>
    </dgm:pt>
    <dgm:pt modelId="{F615AF33-B032-4414-B2B8-722ECF5B5EEF}" type="pres">
      <dgm:prSet presAssocID="{BF2FBFA6-F484-4B57-ACC6-1903DD19F698}" presName="diagram" presStyleCnt="0">
        <dgm:presLayoutVars>
          <dgm:dir/>
          <dgm:resizeHandles val="exact"/>
        </dgm:presLayoutVars>
      </dgm:prSet>
      <dgm:spPr/>
    </dgm:pt>
    <dgm:pt modelId="{59AECB58-73F1-4398-B699-A421AC990287}" type="pres">
      <dgm:prSet presAssocID="{D2A1754F-9226-4650-80ED-BACC0D53F7A8}" presName="node" presStyleLbl="node1" presStyleIdx="0" presStyleCnt="5">
        <dgm:presLayoutVars>
          <dgm:bulletEnabled val="1"/>
        </dgm:presLayoutVars>
      </dgm:prSet>
      <dgm:spPr/>
    </dgm:pt>
    <dgm:pt modelId="{CA7092FF-93EC-42D3-8D51-3F76CE34B07A}" type="pres">
      <dgm:prSet presAssocID="{B7686F2A-867A-48D3-BA7B-5F3B0771A58B}" presName="sibTrans" presStyleCnt="0"/>
      <dgm:spPr/>
    </dgm:pt>
    <dgm:pt modelId="{E0B183A8-898F-4785-B3F9-B50E2B50FFFF}" type="pres">
      <dgm:prSet presAssocID="{A24B00AD-B9B4-4484-8A94-27AD8EF63DCE}" presName="node" presStyleLbl="node1" presStyleIdx="1" presStyleCnt="5">
        <dgm:presLayoutVars>
          <dgm:bulletEnabled val="1"/>
        </dgm:presLayoutVars>
      </dgm:prSet>
      <dgm:spPr/>
    </dgm:pt>
    <dgm:pt modelId="{113534DF-047E-4B99-ABFF-1EE01368046C}" type="pres">
      <dgm:prSet presAssocID="{DBD4AD16-644F-467B-89F2-0F5AA4385573}" presName="sibTrans" presStyleCnt="0"/>
      <dgm:spPr/>
    </dgm:pt>
    <dgm:pt modelId="{6BF4179F-8CF2-4CE7-95E8-3D0A0FB07143}" type="pres">
      <dgm:prSet presAssocID="{96F710BE-945A-4A5A-911D-105095F839D8}" presName="node" presStyleLbl="node1" presStyleIdx="2" presStyleCnt="5">
        <dgm:presLayoutVars>
          <dgm:bulletEnabled val="1"/>
        </dgm:presLayoutVars>
      </dgm:prSet>
      <dgm:spPr/>
    </dgm:pt>
    <dgm:pt modelId="{ADE3ACAE-EFB1-4E94-9810-4200C9669E0E}" type="pres">
      <dgm:prSet presAssocID="{51450576-4854-4038-B0A3-99AA386D4EF6}" presName="sibTrans" presStyleCnt="0"/>
      <dgm:spPr/>
    </dgm:pt>
    <dgm:pt modelId="{FA7B04BE-DD6F-46F1-A8CD-AB6AC2B80857}" type="pres">
      <dgm:prSet presAssocID="{6954A705-0C55-499D-B332-2F2CD55B4F36}" presName="node" presStyleLbl="node1" presStyleIdx="3" presStyleCnt="5">
        <dgm:presLayoutVars>
          <dgm:bulletEnabled val="1"/>
        </dgm:presLayoutVars>
      </dgm:prSet>
      <dgm:spPr/>
    </dgm:pt>
    <dgm:pt modelId="{61EE3E88-4494-40F5-84B0-9A9B2DDBC527}" type="pres">
      <dgm:prSet presAssocID="{C4E8EE3E-6D27-45F5-91A9-73D7866F7A64}" presName="sibTrans" presStyleCnt="0"/>
      <dgm:spPr/>
    </dgm:pt>
    <dgm:pt modelId="{DBC0FB79-187E-449A-9FA6-F5AADC0ACB56}" type="pres">
      <dgm:prSet presAssocID="{7108160F-72F0-4E02-87CB-CAFFE9657FC8}" presName="node" presStyleLbl="node1" presStyleIdx="4" presStyleCnt="5">
        <dgm:presLayoutVars>
          <dgm:bulletEnabled val="1"/>
        </dgm:presLayoutVars>
      </dgm:prSet>
      <dgm:spPr/>
    </dgm:pt>
  </dgm:ptLst>
  <dgm:cxnLst>
    <dgm:cxn modelId="{96FBB80C-F955-45A4-9B17-3029F0C5D58B}" srcId="{BF2FBFA6-F484-4B57-ACC6-1903DD19F698}" destId="{6954A705-0C55-499D-B332-2F2CD55B4F36}" srcOrd="3" destOrd="0" parTransId="{0F4CF6FD-C0A6-45B2-A247-EF0021E67BBA}" sibTransId="{C4E8EE3E-6D27-45F5-91A9-73D7866F7A64}"/>
    <dgm:cxn modelId="{D9BDB310-D7DE-478B-B6F6-FBF1F3DC8646}" type="presOf" srcId="{96F710BE-945A-4A5A-911D-105095F839D8}" destId="{6BF4179F-8CF2-4CE7-95E8-3D0A0FB07143}" srcOrd="0" destOrd="0" presId="urn:microsoft.com/office/officeart/2005/8/layout/default"/>
    <dgm:cxn modelId="{7D8F1518-B746-4780-8ECE-5EA87D7903C5}" srcId="{BF2FBFA6-F484-4B57-ACC6-1903DD19F698}" destId="{D2A1754F-9226-4650-80ED-BACC0D53F7A8}" srcOrd="0" destOrd="0" parTransId="{F1606D57-0533-4F84-A2EF-BB204E140098}" sibTransId="{B7686F2A-867A-48D3-BA7B-5F3B0771A58B}"/>
    <dgm:cxn modelId="{4C52CB69-F35B-45BB-87D9-7AA10DD02A65}" srcId="{BF2FBFA6-F484-4B57-ACC6-1903DD19F698}" destId="{7108160F-72F0-4E02-87CB-CAFFE9657FC8}" srcOrd="4" destOrd="0" parTransId="{9F5F9EA8-0E5A-4034-B668-F1D65E6758F6}" sibTransId="{16F39436-A4AD-45C2-B998-E3AD1270EC05}"/>
    <dgm:cxn modelId="{0E50D773-3F69-43DC-A507-78B2DB8EDD23}" type="presOf" srcId="{D2A1754F-9226-4650-80ED-BACC0D53F7A8}" destId="{59AECB58-73F1-4398-B699-A421AC990287}" srcOrd="0" destOrd="0" presId="urn:microsoft.com/office/officeart/2005/8/layout/default"/>
    <dgm:cxn modelId="{B6702777-8746-414E-BB8D-A6D1DB6180C5}" type="presOf" srcId="{A24B00AD-B9B4-4484-8A94-27AD8EF63DCE}" destId="{E0B183A8-898F-4785-B3F9-B50E2B50FFFF}" srcOrd="0" destOrd="0" presId="urn:microsoft.com/office/officeart/2005/8/layout/default"/>
    <dgm:cxn modelId="{ADFBB78E-C966-43CF-80BD-885815C4758C}" srcId="{BF2FBFA6-F484-4B57-ACC6-1903DD19F698}" destId="{A24B00AD-B9B4-4484-8A94-27AD8EF63DCE}" srcOrd="1" destOrd="0" parTransId="{7575F077-B831-4136-8579-5116F3DFA553}" sibTransId="{DBD4AD16-644F-467B-89F2-0F5AA4385573}"/>
    <dgm:cxn modelId="{D4746EBC-EFD7-44C3-ACBF-5FB6EC3B2686}" type="presOf" srcId="{6954A705-0C55-499D-B332-2F2CD55B4F36}" destId="{FA7B04BE-DD6F-46F1-A8CD-AB6AC2B80857}" srcOrd="0" destOrd="0" presId="urn:microsoft.com/office/officeart/2005/8/layout/default"/>
    <dgm:cxn modelId="{DF4B59D9-C4C8-4E21-8791-CE64C68727A5}" type="presOf" srcId="{7108160F-72F0-4E02-87CB-CAFFE9657FC8}" destId="{DBC0FB79-187E-449A-9FA6-F5AADC0ACB56}" srcOrd="0" destOrd="0" presId="urn:microsoft.com/office/officeart/2005/8/layout/default"/>
    <dgm:cxn modelId="{269EFCE2-92F1-4335-8CBD-067453672C5B}" srcId="{BF2FBFA6-F484-4B57-ACC6-1903DD19F698}" destId="{96F710BE-945A-4A5A-911D-105095F839D8}" srcOrd="2" destOrd="0" parTransId="{95774167-92E8-4DD1-BFA5-A8F3827871CF}" sibTransId="{51450576-4854-4038-B0A3-99AA386D4EF6}"/>
    <dgm:cxn modelId="{2177FAF1-27E7-4202-AB50-15F97C415BBD}" type="presOf" srcId="{BF2FBFA6-F484-4B57-ACC6-1903DD19F698}" destId="{F615AF33-B032-4414-B2B8-722ECF5B5EEF}" srcOrd="0" destOrd="0" presId="urn:microsoft.com/office/officeart/2005/8/layout/default"/>
    <dgm:cxn modelId="{33BA2A85-FEE0-4D6C-AF8D-66AA5560A4C9}" type="presParOf" srcId="{F615AF33-B032-4414-B2B8-722ECF5B5EEF}" destId="{59AECB58-73F1-4398-B699-A421AC990287}" srcOrd="0" destOrd="0" presId="urn:microsoft.com/office/officeart/2005/8/layout/default"/>
    <dgm:cxn modelId="{38256409-719B-4DDE-9995-8EF8343EC02C}" type="presParOf" srcId="{F615AF33-B032-4414-B2B8-722ECF5B5EEF}" destId="{CA7092FF-93EC-42D3-8D51-3F76CE34B07A}" srcOrd="1" destOrd="0" presId="urn:microsoft.com/office/officeart/2005/8/layout/default"/>
    <dgm:cxn modelId="{4EFD3321-E146-4FFE-BAAE-D5E3266D622E}" type="presParOf" srcId="{F615AF33-B032-4414-B2B8-722ECF5B5EEF}" destId="{E0B183A8-898F-4785-B3F9-B50E2B50FFFF}" srcOrd="2" destOrd="0" presId="urn:microsoft.com/office/officeart/2005/8/layout/default"/>
    <dgm:cxn modelId="{16AECC91-8A96-42EC-8DFE-B89B601ED2BD}" type="presParOf" srcId="{F615AF33-B032-4414-B2B8-722ECF5B5EEF}" destId="{113534DF-047E-4B99-ABFF-1EE01368046C}" srcOrd="3" destOrd="0" presId="urn:microsoft.com/office/officeart/2005/8/layout/default"/>
    <dgm:cxn modelId="{E1D75584-DE33-40FC-98A2-36E1763D27AE}" type="presParOf" srcId="{F615AF33-B032-4414-B2B8-722ECF5B5EEF}" destId="{6BF4179F-8CF2-4CE7-95E8-3D0A0FB07143}" srcOrd="4" destOrd="0" presId="urn:microsoft.com/office/officeart/2005/8/layout/default"/>
    <dgm:cxn modelId="{B4D6459C-D0A3-495F-AF81-7BC5BF36438F}" type="presParOf" srcId="{F615AF33-B032-4414-B2B8-722ECF5B5EEF}" destId="{ADE3ACAE-EFB1-4E94-9810-4200C9669E0E}" srcOrd="5" destOrd="0" presId="urn:microsoft.com/office/officeart/2005/8/layout/default"/>
    <dgm:cxn modelId="{62C6CDF2-5ACC-49AB-95CF-9E4B8E460D66}" type="presParOf" srcId="{F615AF33-B032-4414-B2B8-722ECF5B5EEF}" destId="{FA7B04BE-DD6F-46F1-A8CD-AB6AC2B80857}" srcOrd="6" destOrd="0" presId="urn:microsoft.com/office/officeart/2005/8/layout/default"/>
    <dgm:cxn modelId="{3A41D8F1-68F7-41E7-8311-0BF03990F98F}" type="presParOf" srcId="{F615AF33-B032-4414-B2B8-722ECF5B5EEF}" destId="{61EE3E88-4494-40F5-84B0-9A9B2DDBC527}" srcOrd="7" destOrd="0" presId="urn:microsoft.com/office/officeart/2005/8/layout/default"/>
    <dgm:cxn modelId="{C9FBC42D-1AEF-4FA1-9D1C-E6C0D5477B6C}" type="presParOf" srcId="{F615AF33-B032-4414-B2B8-722ECF5B5EEF}" destId="{DBC0FB79-187E-449A-9FA6-F5AADC0ACB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4D0503-7807-411B-B4E3-BD7F59803792}" type="doc">
      <dgm:prSet loTypeId="urn:microsoft.com/office/officeart/2005/8/layout/matrix3" loCatId="matrix" qsTypeId="urn:microsoft.com/office/officeart/2005/8/quickstyle/simple4" qsCatId="simple" csTypeId="urn:microsoft.com/office/officeart/2005/8/colors/accent1_2" csCatId="accent1" phldr="1"/>
      <dgm:spPr/>
      <dgm:t>
        <a:bodyPr/>
        <a:lstStyle/>
        <a:p>
          <a:endParaRPr lang="en-US"/>
        </a:p>
      </dgm:t>
    </dgm:pt>
    <dgm:pt modelId="{C3B880E2-038E-42F5-9A82-8EAE5AAD70FC}">
      <dgm:prSet phldrT="[Text]"/>
      <dgm:spPr/>
      <dgm:t>
        <a:bodyPr/>
        <a:lstStyle/>
        <a:p>
          <a:r>
            <a:rPr lang="en-US" dirty="0">
              <a:latin typeface="+mj-lt"/>
            </a:rPr>
            <a:t>Conservative (social control)</a:t>
          </a:r>
        </a:p>
      </dgm:t>
    </dgm:pt>
    <dgm:pt modelId="{FB7C2FD1-760B-422D-9008-9A529A88415F}" type="parTrans" cxnId="{892A8120-DD0C-4AB2-9009-DAB9657B2F92}">
      <dgm:prSet/>
      <dgm:spPr/>
      <dgm:t>
        <a:bodyPr/>
        <a:lstStyle/>
        <a:p>
          <a:endParaRPr lang="en-US">
            <a:latin typeface="+mj-lt"/>
          </a:endParaRPr>
        </a:p>
      </dgm:t>
    </dgm:pt>
    <dgm:pt modelId="{0D0F5CCA-FF64-44F7-815A-92E1F1B6E182}" type="sibTrans" cxnId="{892A8120-DD0C-4AB2-9009-DAB9657B2F92}">
      <dgm:prSet/>
      <dgm:spPr/>
      <dgm:t>
        <a:bodyPr/>
        <a:lstStyle/>
        <a:p>
          <a:endParaRPr lang="en-US">
            <a:latin typeface="+mj-lt"/>
          </a:endParaRPr>
        </a:p>
      </dgm:t>
    </dgm:pt>
    <dgm:pt modelId="{2EDAA72D-DDDC-45B5-900A-733DA54BEA2B}">
      <dgm:prSet phldrT="[Text]"/>
      <dgm:spPr/>
      <dgm:t>
        <a:bodyPr/>
        <a:lstStyle/>
        <a:p>
          <a:r>
            <a:rPr lang="en-US" dirty="0">
              <a:latin typeface="+mj-lt"/>
            </a:rPr>
            <a:t>Radical (social change)</a:t>
          </a:r>
        </a:p>
      </dgm:t>
    </dgm:pt>
    <dgm:pt modelId="{8D8AB370-64CF-4A88-B415-2C1E900E2406}" type="parTrans" cxnId="{B99F3064-D944-42FA-9179-553982245286}">
      <dgm:prSet/>
      <dgm:spPr/>
      <dgm:t>
        <a:bodyPr/>
        <a:lstStyle/>
        <a:p>
          <a:endParaRPr lang="en-US">
            <a:latin typeface="+mj-lt"/>
          </a:endParaRPr>
        </a:p>
      </dgm:t>
    </dgm:pt>
    <dgm:pt modelId="{42024E4C-BA83-448F-A465-F5862278EBFF}" type="sibTrans" cxnId="{B99F3064-D944-42FA-9179-553982245286}">
      <dgm:prSet/>
      <dgm:spPr/>
      <dgm:t>
        <a:bodyPr/>
        <a:lstStyle/>
        <a:p>
          <a:endParaRPr lang="en-US">
            <a:latin typeface="+mj-lt"/>
          </a:endParaRPr>
        </a:p>
      </dgm:t>
    </dgm:pt>
    <dgm:pt modelId="{5B6B47FB-31FD-4FF4-964A-75DD4C64D22D}">
      <dgm:prSet phldrT="[Text]"/>
      <dgm:spPr/>
      <dgm:t>
        <a:bodyPr/>
        <a:lstStyle/>
        <a:p>
          <a:r>
            <a:rPr lang="en-US" dirty="0">
              <a:latin typeface="+mj-lt"/>
            </a:rPr>
            <a:t>Liberal (non-directive)</a:t>
          </a:r>
        </a:p>
      </dgm:t>
    </dgm:pt>
    <dgm:pt modelId="{03593931-E208-4769-9FC1-7625CA5BDF5F}" type="parTrans" cxnId="{550E4B2B-1FFD-42A2-ACB3-26F7748F3ACC}">
      <dgm:prSet/>
      <dgm:spPr/>
      <dgm:t>
        <a:bodyPr/>
        <a:lstStyle/>
        <a:p>
          <a:endParaRPr lang="en-US">
            <a:latin typeface="+mj-lt"/>
          </a:endParaRPr>
        </a:p>
      </dgm:t>
    </dgm:pt>
    <dgm:pt modelId="{9F1B4B24-690B-468B-91A0-9D728D1D82A9}" type="sibTrans" cxnId="{550E4B2B-1FFD-42A2-ACB3-26F7748F3ACC}">
      <dgm:prSet/>
      <dgm:spPr/>
      <dgm:t>
        <a:bodyPr/>
        <a:lstStyle/>
        <a:p>
          <a:endParaRPr lang="en-US">
            <a:latin typeface="+mj-lt"/>
          </a:endParaRPr>
        </a:p>
      </dgm:t>
    </dgm:pt>
    <dgm:pt modelId="{FF24A44A-1C36-4557-B752-E6EF55BABD72}">
      <dgm:prSet phldrT="[Text]"/>
      <dgm:spPr/>
      <dgm:t>
        <a:bodyPr/>
        <a:lstStyle/>
        <a:p>
          <a:r>
            <a:rPr lang="en-US" dirty="0">
              <a:latin typeface="+mj-lt"/>
            </a:rPr>
            <a:t>Progressive (individual change)</a:t>
          </a:r>
        </a:p>
      </dgm:t>
    </dgm:pt>
    <dgm:pt modelId="{85902EB0-981B-4BD6-A24B-341338EDF05F}" type="parTrans" cxnId="{03F0A312-F093-4FBD-B1EF-DF0804EC4DF1}">
      <dgm:prSet/>
      <dgm:spPr/>
      <dgm:t>
        <a:bodyPr/>
        <a:lstStyle/>
        <a:p>
          <a:endParaRPr lang="en-US">
            <a:latin typeface="+mj-lt"/>
          </a:endParaRPr>
        </a:p>
      </dgm:t>
    </dgm:pt>
    <dgm:pt modelId="{FD0B767A-8D10-4435-B265-5895011BD556}" type="sibTrans" cxnId="{03F0A312-F093-4FBD-B1EF-DF0804EC4DF1}">
      <dgm:prSet/>
      <dgm:spPr/>
      <dgm:t>
        <a:bodyPr/>
        <a:lstStyle/>
        <a:p>
          <a:endParaRPr lang="en-US">
            <a:latin typeface="+mj-lt"/>
          </a:endParaRPr>
        </a:p>
      </dgm:t>
    </dgm:pt>
    <dgm:pt modelId="{CA7750E7-13F8-470C-9C21-B0D49111E2B8}" type="pres">
      <dgm:prSet presAssocID="{054D0503-7807-411B-B4E3-BD7F59803792}" presName="matrix" presStyleCnt="0">
        <dgm:presLayoutVars>
          <dgm:chMax val="1"/>
          <dgm:dir/>
          <dgm:resizeHandles val="exact"/>
        </dgm:presLayoutVars>
      </dgm:prSet>
      <dgm:spPr/>
    </dgm:pt>
    <dgm:pt modelId="{7168331B-6299-416F-8358-74BF9261E784}" type="pres">
      <dgm:prSet presAssocID="{054D0503-7807-411B-B4E3-BD7F59803792}" presName="diamond" presStyleLbl="bgShp" presStyleIdx="0" presStyleCnt="1"/>
      <dgm:spPr/>
    </dgm:pt>
    <dgm:pt modelId="{D5A60423-FB80-44CB-8124-38B49DCEA28C}" type="pres">
      <dgm:prSet presAssocID="{054D0503-7807-411B-B4E3-BD7F59803792}" presName="quad1" presStyleLbl="node1" presStyleIdx="0" presStyleCnt="4" custLinFactNeighborX="664">
        <dgm:presLayoutVars>
          <dgm:chMax val="0"/>
          <dgm:chPref val="0"/>
          <dgm:bulletEnabled val="1"/>
        </dgm:presLayoutVars>
      </dgm:prSet>
      <dgm:spPr/>
    </dgm:pt>
    <dgm:pt modelId="{86A720E5-C8AD-44A6-AC21-B171654078DA}" type="pres">
      <dgm:prSet presAssocID="{054D0503-7807-411B-B4E3-BD7F59803792}" presName="quad2" presStyleLbl="node1" presStyleIdx="1" presStyleCnt="4">
        <dgm:presLayoutVars>
          <dgm:chMax val="0"/>
          <dgm:chPref val="0"/>
          <dgm:bulletEnabled val="1"/>
        </dgm:presLayoutVars>
      </dgm:prSet>
      <dgm:spPr/>
    </dgm:pt>
    <dgm:pt modelId="{AB539D71-863E-4EF7-9E5E-C3D0B8B5EAFA}" type="pres">
      <dgm:prSet presAssocID="{054D0503-7807-411B-B4E3-BD7F59803792}" presName="quad3" presStyleLbl="node1" presStyleIdx="2" presStyleCnt="4">
        <dgm:presLayoutVars>
          <dgm:chMax val="0"/>
          <dgm:chPref val="0"/>
          <dgm:bulletEnabled val="1"/>
        </dgm:presLayoutVars>
      </dgm:prSet>
      <dgm:spPr/>
    </dgm:pt>
    <dgm:pt modelId="{B06B9B92-19D3-4ACB-869B-5ACFA554DB76}" type="pres">
      <dgm:prSet presAssocID="{054D0503-7807-411B-B4E3-BD7F59803792}" presName="quad4" presStyleLbl="node1" presStyleIdx="3" presStyleCnt="4">
        <dgm:presLayoutVars>
          <dgm:chMax val="0"/>
          <dgm:chPref val="0"/>
          <dgm:bulletEnabled val="1"/>
        </dgm:presLayoutVars>
      </dgm:prSet>
      <dgm:spPr/>
    </dgm:pt>
  </dgm:ptLst>
  <dgm:cxnLst>
    <dgm:cxn modelId="{2F59E107-164B-4BB2-A276-BC25CA687AE3}" type="presOf" srcId="{5B6B47FB-31FD-4FF4-964A-75DD4C64D22D}" destId="{B06B9B92-19D3-4ACB-869B-5ACFA554DB76}" srcOrd="0" destOrd="0" presId="urn:microsoft.com/office/officeart/2005/8/layout/matrix3"/>
    <dgm:cxn modelId="{03F0A312-F093-4FBD-B1EF-DF0804EC4DF1}" srcId="{054D0503-7807-411B-B4E3-BD7F59803792}" destId="{FF24A44A-1C36-4557-B752-E6EF55BABD72}" srcOrd="1" destOrd="0" parTransId="{85902EB0-981B-4BD6-A24B-341338EDF05F}" sibTransId="{FD0B767A-8D10-4435-B265-5895011BD556}"/>
    <dgm:cxn modelId="{892A8120-DD0C-4AB2-9009-DAB9657B2F92}" srcId="{054D0503-7807-411B-B4E3-BD7F59803792}" destId="{C3B880E2-038E-42F5-9A82-8EAE5AAD70FC}" srcOrd="2" destOrd="0" parTransId="{FB7C2FD1-760B-422D-9008-9A529A88415F}" sibTransId="{0D0F5CCA-FF64-44F7-815A-92E1F1B6E182}"/>
    <dgm:cxn modelId="{550E4B2B-1FFD-42A2-ACB3-26F7748F3ACC}" srcId="{054D0503-7807-411B-B4E3-BD7F59803792}" destId="{5B6B47FB-31FD-4FF4-964A-75DD4C64D22D}" srcOrd="3" destOrd="0" parTransId="{03593931-E208-4769-9FC1-7625CA5BDF5F}" sibTransId="{9F1B4B24-690B-468B-91A0-9D728D1D82A9}"/>
    <dgm:cxn modelId="{72774340-E3E3-4271-B51C-3377382E6884}" type="presOf" srcId="{FF24A44A-1C36-4557-B752-E6EF55BABD72}" destId="{86A720E5-C8AD-44A6-AC21-B171654078DA}" srcOrd="0" destOrd="0" presId="urn:microsoft.com/office/officeart/2005/8/layout/matrix3"/>
    <dgm:cxn modelId="{B99F3064-D944-42FA-9179-553982245286}" srcId="{054D0503-7807-411B-B4E3-BD7F59803792}" destId="{2EDAA72D-DDDC-45B5-900A-733DA54BEA2B}" srcOrd="0" destOrd="0" parTransId="{8D8AB370-64CF-4A88-B415-2C1E900E2406}" sibTransId="{42024E4C-BA83-448F-A465-F5862278EBFF}"/>
    <dgm:cxn modelId="{D4A4948B-6066-4D71-B6CF-0E760A4ECA2D}" type="presOf" srcId="{054D0503-7807-411B-B4E3-BD7F59803792}" destId="{CA7750E7-13F8-470C-9C21-B0D49111E2B8}" srcOrd="0" destOrd="0" presId="urn:microsoft.com/office/officeart/2005/8/layout/matrix3"/>
    <dgm:cxn modelId="{606941C6-BF90-4F56-BB89-F6AD0E5976DF}" type="presOf" srcId="{C3B880E2-038E-42F5-9A82-8EAE5AAD70FC}" destId="{AB539D71-863E-4EF7-9E5E-C3D0B8B5EAFA}" srcOrd="0" destOrd="0" presId="urn:microsoft.com/office/officeart/2005/8/layout/matrix3"/>
    <dgm:cxn modelId="{DD0311CC-F7E9-4707-AADE-B513F7EECBCE}" type="presOf" srcId="{2EDAA72D-DDDC-45B5-900A-733DA54BEA2B}" destId="{D5A60423-FB80-44CB-8124-38B49DCEA28C}" srcOrd="0" destOrd="0" presId="urn:microsoft.com/office/officeart/2005/8/layout/matrix3"/>
    <dgm:cxn modelId="{74996B26-D118-4929-B402-391B3659D967}" type="presParOf" srcId="{CA7750E7-13F8-470C-9C21-B0D49111E2B8}" destId="{7168331B-6299-416F-8358-74BF9261E784}" srcOrd="0" destOrd="0" presId="urn:microsoft.com/office/officeart/2005/8/layout/matrix3"/>
    <dgm:cxn modelId="{003F8445-8E39-4A95-A268-53439FA044AD}" type="presParOf" srcId="{CA7750E7-13F8-470C-9C21-B0D49111E2B8}" destId="{D5A60423-FB80-44CB-8124-38B49DCEA28C}" srcOrd="1" destOrd="0" presId="urn:microsoft.com/office/officeart/2005/8/layout/matrix3"/>
    <dgm:cxn modelId="{4EA999F2-2F4A-4D0B-B69E-35D5DDFA49D0}" type="presParOf" srcId="{CA7750E7-13F8-470C-9C21-B0D49111E2B8}" destId="{86A720E5-C8AD-44A6-AC21-B171654078DA}" srcOrd="2" destOrd="0" presId="urn:microsoft.com/office/officeart/2005/8/layout/matrix3"/>
    <dgm:cxn modelId="{9EC7EEA5-02E9-48CB-ABB8-331D7D8B522C}" type="presParOf" srcId="{CA7750E7-13F8-470C-9C21-B0D49111E2B8}" destId="{AB539D71-863E-4EF7-9E5E-C3D0B8B5EAFA}" srcOrd="3" destOrd="0" presId="urn:microsoft.com/office/officeart/2005/8/layout/matrix3"/>
    <dgm:cxn modelId="{4ECB517B-CD96-44FF-A0B6-DB6FB883EACC}" type="presParOf" srcId="{CA7750E7-13F8-470C-9C21-B0D49111E2B8}" destId="{B06B9B92-19D3-4ACB-869B-5ACFA554DB76}"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2FBFA6-F484-4B57-ACC6-1903DD19F6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2A1754F-9226-4650-80ED-BACC0D53F7A8}">
      <dgm:prSet phldrT="[Text]"/>
      <dgm:spPr/>
      <dgm:t>
        <a:bodyPr/>
        <a:lstStyle/>
        <a:p>
          <a:r>
            <a:rPr lang="en-US" dirty="0"/>
            <a:t>Social mobility</a:t>
          </a:r>
          <a:endParaRPr lang="en-GB" dirty="0"/>
        </a:p>
      </dgm:t>
    </dgm:pt>
    <dgm:pt modelId="{F1606D57-0533-4F84-A2EF-BB204E140098}" type="parTrans" cxnId="{7D8F1518-B746-4780-8ECE-5EA87D7903C5}">
      <dgm:prSet/>
      <dgm:spPr/>
      <dgm:t>
        <a:bodyPr/>
        <a:lstStyle/>
        <a:p>
          <a:endParaRPr lang="en-GB"/>
        </a:p>
      </dgm:t>
    </dgm:pt>
    <dgm:pt modelId="{B7686F2A-867A-48D3-BA7B-5F3B0771A58B}" type="sibTrans" cxnId="{7D8F1518-B746-4780-8ECE-5EA87D7903C5}">
      <dgm:prSet/>
      <dgm:spPr/>
      <dgm:t>
        <a:bodyPr/>
        <a:lstStyle/>
        <a:p>
          <a:endParaRPr lang="en-GB"/>
        </a:p>
      </dgm:t>
    </dgm:pt>
    <dgm:pt modelId="{A24B00AD-B9B4-4484-8A94-27AD8EF63DCE}">
      <dgm:prSet phldrT="[Text]"/>
      <dgm:spPr/>
      <dgm:t>
        <a:bodyPr/>
        <a:lstStyle/>
        <a:p>
          <a:r>
            <a:rPr lang="en-US" dirty="0"/>
            <a:t>Career guidance</a:t>
          </a:r>
          <a:endParaRPr lang="en-GB" dirty="0"/>
        </a:p>
      </dgm:t>
    </dgm:pt>
    <dgm:pt modelId="{7575F077-B831-4136-8579-5116F3DFA553}" type="parTrans" cxnId="{ADFBB78E-C966-43CF-80BD-885815C4758C}">
      <dgm:prSet/>
      <dgm:spPr/>
      <dgm:t>
        <a:bodyPr/>
        <a:lstStyle/>
        <a:p>
          <a:endParaRPr lang="en-GB"/>
        </a:p>
      </dgm:t>
    </dgm:pt>
    <dgm:pt modelId="{DBD4AD16-644F-467B-89F2-0F5AA4385573}" type="sibTrans" cxnId="{ADFBB78E-C966-43CF-80BD-885815C4758C}">
      <dgm:prSet/>
      <dgm:spPr/>
      <dgm:t>
        <a:bodyPr/>
        <a:lstStyle/>
        <a:p>
          <a:endParaRPr lang="en-GB"/>
        </a:p>
      </dgm:t>
    </dgm:pt>
    <dgm:pt modelId="{96F710BE-945A-4A5A-911D-105095F839D8}">
      <dgm:prSet phldrT="[Text]"/>
      <dgm:spPr/>
      <dgm:t>
        <a:bodyPr/>
        <a:lstStyle/>
        <a:p>
          <a:r>
            <a:rPr lang="en-US" dirty="0"/>
            <a:t>Problems</a:t>
          </a:r>
          <a:endParaRPr lang="en-GB" dirty="0"/>
        </a:p>
      </dgm:t>
    </dgm:pt>
    <dgm:pt modelId="{95774167-92E8-4DD1-BFA5-A8F3827871CF}" type="parTrans" cxnId="{269EFCE2-92F1-4335-8CBD-067453672C5B}">
      <dgm:prSet/>
      <dgm:spPr/>
      <dgm:t>
        <a:bodyPr/>
        <a:lstStyle/>
        <a:p>
          <a:endParaRPr lang="en-GB"/>
        </a:p>
      </dgm:t>
    </dgm:pt>
    <dgm:pt modelId="{51450576-4854-4038-B0A3-99AA386D4EF6}" type="sibTrans" cxnId="{269EFCE2-92F1-4335-8CBD-067453672C5B}">
      <dgm:prSet/>
      <dgm:spPr/>
      <dgm:t>
        <a:bodyPr/>
        <a:lstStyle/>
        <a:p>
          <a:endParaRPr lang="en-GB"/>
        </a:p>
      </dgm:t>
    </dgm:pt>
    <dgm:pt modelId="{6954A705-0C55-499D-B332-2F2CD55B4F36}">
      <dgm:prSet phldrT="[Text]"/>
      <dgm:spPr>
        <a:solidFill>
          <a:schemeClr val="accent4">
            <a:lumMod val="50000"/>
          </a:schemeClr>
        </a:solidFill>
      </dgm:spPr>
      <dgm:t>
        <a:bodyPr/>
        <a:lstStyle/>
        <a:p>
          <a:r>
            <a:rPr lang="en-US" dirty="0"/>
            <a:t>Social justice</a:t>
          </a:r>
          <a:endParaRPr lang="en-GB" dirty="0"/>
        </a:p>
      </dgm:t>
    </dgm:pt>
    <dgm:pt modelId="{0F4CF6FD-C0A6-45B2-A247-EF0021E67BBA}" type="parTrans" cxnId="{96FBB80C-F955-45A4-9B17-3029F0C5D58B}">
      <dgm:prSet/>
      <dgm:spPr/>
      <dgm:t>
        <a:bodyPr/>
        <a:lstStyle/>
        <a:p>
          <a:endParaRPr lang="en-GB"/>
        </a:p>
      </dgm:t>
    </dgm:pt>
    <dgm:pt modelId="{C4E8EE3E-6D27-45F5-91A9-73D7866F7A64}" type="sibTrans" cxnId="{96FBB80C-F955-45A4-9B17-3029F0C5D58B}">
      <dgm:prSet/>
      <dgm:spPr/>
      <dgm:t>
        <a:bodyPr/>
        <a:lstStyle/>
        <a:p>
          <a:endParaRPr lang="en-GB"/>
        </a:p>
      </dgm:t>
    </dgm:pt>
    <dgm:pt modelId="{7108160F-72F0-4E02-87CB-CAFFE9657FC8}">
      <dgm:prSet phldrT="[Text]"/>
      <dgm:spPr/>
      <dgm:t>
        <a:bodyPr/>
        <a:lstStyle/>
        <a:p>
          <a:r>
            <a:rPr lang="en-US" dirty="0"/>
            <a:t>5 signposts</a:t>
          </a:r>
          <a:endParaRPr lang="en-GB" dirty="0"/>
        </a:p>
      </dgm:t>
    </dgm:pt>
    <dgm:pt modelId="{9F5F9EA8-0E5A-4034-B668-F1D65E6758F6}" type="parTrans" cxnId="{4C52CB69-F35B-45BB-87D9-7AA10DD02A65}">
      <dgm:prSet/>
      <dgm:spPr/>
      <dgm:t>
        <a:bodyPr/>
        <a:lstStyle/>
        <a:p>
          <a:endParaRPr lang="en-GB"/>
        </a:p>
      </dgm:t>
    </dgm:pt>
    <dgm:pt modelId="{16F39436-A4AD-45C2-B998-E3AD1270EC05}" type="sibTrans" cxnId="{4C52CB69-F35B-45BB-87D9-7AA10DD02A65}">
      <dgm:prSet/>
      <dgm:spPr/>
      <dgm:t>
        <a:bodyPr/>
        <a:lstStyle/>
        <a:p>
          <a:endParaRPr lang="en-GB"/>
        </a:p>
      </dgm:t>
    </dgm:pt>
    <dgm:pt modelId="{F615AF33-B032-4414-B2B8-722ECF5B5EEF}" type="pres">
      <dgm:prSet presAssocID="{BF2FBFA6-F484-4B57-ACC6-1903DD19F698}" presName="diagram" presStyleCnt="0">
        <dgm:presLayoutVars>
          <dgm:dir/>
          <dgm:resizeHandles val="exact"/>
        </dgm:presLayoutVars>
      </dgm:prSet>
      <dgm:spPr/>
    </dgm:pt>
    <dgm:pt modelId="{59AECB58-73F1-4398-B699-A421AC990287}" type="pres">
      <dgm:prSet presAssocID="{D2A1754F-9226-4650-80ED-BACC0D53F7A8}" presName="node" presStyleLbl="node1" presStyleIdx="0" presStyleCnt="5">
        <dgm:presLayoutVars>
          <dgm:bulletEnabled val="1"/>
        </dgm:presLayoutVars>
      </dgm:prSet>
      <dgm:spPr/>
    </dgm:pt>
    <dgm:pt modelId="{CA7092FF-93EC-42D3-8D51-3F76CE34B07A}" type="pres">
      <dgm:prSet presAssocID="{B7686F2A-867A-48D3-BA7B-5F3B0771A58B}" presName="sibTrans" presStyleCnt="0"/>
      <dgm:spPr/>
    </dgm:pt>
    <dgm:pt modelId="{E0B183A8-898F-4785-B3F9-B50E2B50FFFF}" type="pres">
      <dgm:prSet presAssocID="{A24B00AD-B9B4-4484-8A94-27AD8EF63DCE}" presName="node" presStyleLbl="node1" presStyleIdx="1" presStyleCnt="5">
        <dgm:presLayoutVars>
          <dgm:bulletEnabled val="1"/>
        </dgm:presLayoutVars>
      </dgm:prSet>
      <dgm:spPr/>
    </dgm:pt>
    <dgm:pt modelId="{113534DF-047E-4B99-ABFF-1EE01368046C}" type="pres">
      <dgm:prSet presAssocID="{DBD4AD16-644F-467B-89F2-0F5AA4385573}" presName="sibTrans" presStyleCnt="0"/>
      <dgm:spPr/>
    </dgm:pt>
    <dgm:pt modelId="{6BF4179F-8CF2-4CE7-95E8-3D0A0FB07143}" type="pres">
      <dgm:prSet presAssocID="{96F710BE-945A-4A5A-911D-105095F839D8}" presName="node" presStyleLbl="node1" presStyleIdx="2" presStyleCnt="5">
        <dgm:presLayoutVars>
          <dgm:bulletEnabled val="1"/>
        </dgm:presLayoutVars>
      </dgm:prSet>
      <dgm:spPr/>
    </dgm:pt>
    <dgm:pt modelId="{ADE3ACAE-EFB1-4E94-9810-4200C9669E0E}" type="pres">
      <dgm:prSet presAssocID="{51450576-4854-4038-B0A3-99AA386D4EF6}" presName="sibTrans" presStyleCnt="0"/>
      <dgm:spPr/>
    </dgm:pt>
    <dgm:pt modelId="{FA7B04BE-DD6F-46F1-A8CD-AB6AC2B80857}" type="pres">
      <dgm:prSet presAssocID="{6954A705-0C55-499D-B332-2F2CD55B4F36}" presName="node" presStyleLbl="node1" presStyleIdx="3" presStyleCnt="5">
        <dgm:presLayoutVars>
          <dgm:bulletEnabled val="1"/>
        </dgm:presLayoutVars>
      </dgm:prSet>
      <dgm:spPr/>
    </dgm:pt>
    <dgm:pt modelId="{61EE3E88-4494-40F5-84B0-9A9B2DDBC527}" type="pres">
      <dgm:prSet presAssocID="{C4E8EE3E-6D27-45F5-91A9-73D7866F7A64}" presName="sibTrans" presStyleCnt="0"/>
      <dgm:spPr/>
    </dgm:pt>
    <dgm:pt modelId="{DBC0FB79-187E-449A-9FA6-F5AADC0ACB56}" type="pres">
      <dgm:prSet presAssocID="{7108160F-72F0-4E02-87CB-CAFFE9657FC8}" presName="node" presStyleLbl="node1" presStyleIdx="4" presStyleCnt="5">
        <dgm:presLayoutVars>
          <dgm:bulletEnabled val="1"/>
        </dgm:presLayoutVars>
      </dgm:prSet>
      <dgm:spPr/>
    </dgm:pt>
  </dgm:ptLst>
  <dgm:cxnLst>
    <dgm:cxn modelId="{96FBB80C-F955-45A4-9B17-3029F0C5D58B}" srcId="{BF2FBFA6-F484-4B57-ACC6-1903DD19F698}" destId="{6954A705-0C55-499D-B332-2F2CD55B4F36}" srcOrd="3" destOrd="0" parTransId="{0F4CF6FD-C0A6-45B2-A247-EF0021E67BBA}" sibTransId="{C4E8EE3E-6D27-45F5-91A9-73D7866F7A64}"/>
    <dgm:cxn modelId="{D9BDB310-D7DE-478B-B6F6-FBF1F3DC8646}" type="presOf" srcId="{96F710BE-945A-4A5A-911D-105095F839D8}" destId="{6BF4179F-8CF2-4CE7-95E8-3D0A0FB07143}" srcOrd="0" destOrd="0" presId="urn:microsoft.com/office/officeart/2005/8/layout/default"/>
    <dgm:cxn modelId="{7D8F1518-B746-4780-8ECE-5EA87D7903C5}" srcId="{BF2FBFA6-F484-4B57-ACC6-1903DD19F698}" destId="{D2A1754F-9226-4650-80ED-BACC0D53F7A8}" srcOrd="0" destOrd="0" parTransId="{F1606D57-0533-4F84-A2EF-BB204E140098}" sibTransId="{B7686F2A-867A-48D3-BA7B-5F3B0771A58B}"/>
    <dgm:cxn modelId="{4C52CB69-F35B-45BB-87D9-7AA10DD02A65}" srcId="{BF2FBFA6-F484-4B57-ACC6-1903DD19F698}" destId="{7108160F-72F0-4E02-87CB-CAFFE9657FC8}" srcOrd="4" destOrd="0" parTransId="{9F5F9EA8-0E5A-4034-B668-F1D65E6758F6}" sibTransId="{16F39436-A4AD-45C2-B998-E3AD1270EC05}"/>
    <dgm:cxn modelId="{0E50D773-3F69-43DC-A507-78B2DB8EDD23}" type="presOf" srcId="{D2A1754F-9226-4650-80ED-BACC0D53F7A8}" destId="{59AECB58-73F1-4398-B699-A421AC990287}" srcOrd="0" destOrd="0" presId="urn:microsoft.com/office/officeart/2005/8/layout/default"/>
    <dgm:cxn modelId="{B6702777-8746-414E-BB8D-A6D1DB6180C5}" type="presOf" srcId="{A24B00AD-B9B4-4484-8A94-27AD8EF63DCE}" destId="{E0B183A8-898F-4785-B3F9-B50E2B50FFFF}" srcOrd="0" destOrd="0" presId="urn:microsoft.com/office/officeart/2005/8/layout/default"/>
    <dgm:cxn modelId="{ADFBB78E-C966-43CF-80BD-885815C4758C}" srcId="{BF2FBFA6-F484-4B57-ACC6-1903DD19F698}" destId="{A24B00AD-B9B4-4484-8A94-27AD8EF63DCE}" srcOrd="1" destOrd="0" parTransId="{7575F077-B831-4136-8579-5116F3DFA553}" sibTransId="{DBD4AD16-644F-467B-89F2-0F5AA4385573}"/>
    <dgm:cxn modelId="{D4746EBC-EFD7-44C3-ACBF-5FB6EC3B2686}" type="presOf" srcId="{6954A705-0C55-499D-B332-2F2CD55B4F36}" destId="{FA7B04BE-DD6F-46F1-A8CD-AB6AC2B80857}" srcOrd="0" destOrd="0" presId="urn:microsoft.com/office/officeart/2005/8/layout/default"/>
    <dgm:cxn modelId="{DF4B59D9-C4C8-4E21-8791-CE64C68727A5}" type="presOf" srcId="{7108160F-72F0-4E02-87CB-CAFFE9657FC8}" destId="{DBC0FB79-187E-449A-9FA6-F5AADC0ACB56}" srcOrd="0" destOrd="0" presId="urn:microsoft.com/office/officeart/2005/8/layout/default"/>
    <dgm:cxn modelId="{269EFCE2-92F1-4335-8CBD-067453672C5B}" srcId="{BF2FBFA6-F484-4B57-ACC6-1903DD19F698}" destId="{96F710BE-945A-4A5A-911D-105095F839D8}" srcOrd="2" destOrd="0" parTransId="{95774167-92E8-4DD1-BFA5-A8F3827871CF}" sibTransId="{51450576-4854-4038-B0A3-99AA386D4EF6}"/>
    <dgm:cxn modelId="{2177FAF1-27E7-4202-AB50-15F97C415BBD}" type="presOf" srcId="{BF2FBFA6-F484-4B57-ACC6-1903DD19F698}" destId="{F615AF33-B032-4414-B2B8-722ECF5B5EEF}" srcOrd="0" destOrd="0" presId="urn:microsoft.com/office/officeart/2005/8/layout/default"/>
    <dgm:cxn modelId="{33BA2A85-FEE0-4D6C-AF8D-66AA5560A4C9}" type="presParOf" srcId="{F615AF33-B032-4414-B2B8-722ECF5B5EEF}" destId="{59AECB58-73F1-4398-B699-A421AC990287}" srcOrd="0" destOrd="0" presId="urn:microsoft.com/office/officeart/2005/8/layout/default"/>
    <dgm:cxn modelId="{38256409-719B-4DDE-9995-8EF8343EC02C}" type="presParOf" srcId="{F615AF33-B032-4414-B2B8-722ECF5B5EEF}" destId="{CA7092FF-93EC-42D3-8D51-3F76CE34B07A}" srcOrd="1" destOrd="0" presId="urn:microsoft.com/office/officeart/2005/8/layout/default"/>
    <dgm:cxn modelId="{4EFD3321-E146-4FFE-BAAE-D5E3266D622E}" type="presParOf" srcId="{F615AF33-B032-4414-B2B8-722ECF5B5EEF}" destId="{E0B183A8-898F-4785-B3F9-B50E2B50FFFF}" srcOrd="2" destOrd="0" presId="urn:microsoft.com/office/officeart/2005/8/layout/default"/>
    <dgm:cxn modelId="{16AECC91-8A96-42EC-8DFE-B89B601ED2BD}" type="presParOf" srcId="{F615AF33-B032-4414-B2B8-722ECF5B5EEF}" destId="{113534DF-047E-4B99-ABFF-1EE01368046C}" srcOrd="3" destOrd="0" presId="urn:microsoft.com/office/officeart/2005/8/layout/default"/>
    <dgm:cxn modelId="{E1D75584-DE33-40FC-98A2-36E1763D27AE}" type="presParOf" srcId="{F615AF33-B032-4414-B2B8-722ECF5B5EEF}" destId="{6BF4179F-8CF2-4CE7-95E8-3D0A0FB07143}" srcOrd="4" destOrd="0" presId="urn:microsoft.com/office/officeart/2005/8/layout/default"/>
    <dgm:cxn modelId="{B4D6459C-D0A3-495F-AF81-7BC5BF36438F}" type="presParOf" srcId="{F615AF33-B032-4414-B2B8-722ECF5B5EEF}" destId="{ADE3ACAE-EFB1-4E94-9810-4200C9669E0E}" srcOrd="5" destOrd="0" presId="urn:microsoft.com/office/officeart/2005/8/layout/default"/>
    <dgm:cxn modelId="{62C6CDF2-5ACC-49AB-95CF-9E4B8E460D66}" type="presParOf" srcId="{F615AF33-B032-4414-B2B8-722ECF5B5EEF}" destId="{FA7B04BE-DD6F-46F1-A8CD-AB6AC2B80857}" srcOrd="6" destOrd="0" presId="urn:microsoft.com/office/officeart/2005/8/layout/default"/>
    <dgm:cxn modelId="{3A41D8F1-68F7-41E7-8311-0BF03990F98F}" type="presParOf" srcId="{F615AF33-B032-4414-B2B8-722ECF5B5EEF}" destId="{61EE3E88-4494-40F5-84B0-9A9B2DDBC527}" srcOrd="7" destOrd="0" presId="urn:microsoft.com/office/officeart/2005/8/layout/default"/>
    <dgm:cxn modelId="{C9FBC42D-1AEF-4FA1-9D1C-E6C0D5477B6C}" type="presParOf" srcId="{F615AF33-B032-4414-B2B8-722ECF5B5EEF}" destId="{DBC0FB79-187E-449A-9FA6-F5AADC0ACB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F6DD73-6730-4D6C-9134-1E5EA33E1409}" type="doc">
      <dgm:prSet loTypeId="urn:microsoft.com/office/officeart/2017/3/layout/HorizontalPathTimeline" loCatId="process" qsTypeId="urn:microsoft.com/office/officeart/2005/8/quickstyle/simple1" qsCatId="simple" csTypeId="urn:microsoft.com/office/officeart/2005/8/colors/accent3_2" csCatId="accent3" phldr="1"/>
      <dgm:spPr/>
      <dgm:t>
        <a:bodyPr/>
        <a:lstStyle/>
        <a:p>
          <a:endParaRPr lang="en-US"/>
        </a:p>
      </dgm:t>
    </dgm:pt>
    <dgm:pt modelId="{C19C11BE-BA0B-4603-9143-FB3B522B87F6}">
      <dgm:prSet/>
      <dgm:spPr/>
      <dgm:t>
        <a:bodyPr/>
        <a:lstStyle/>
        <a:p>
          <a:pPr>
            <a:defRPr b="1"/>
          </a:pPr>
          <a:r>
            <a:rPr lang="en-US"/>
            <a:t>2018</a:t>
          </a:r>
        </a:p>
      </dgm:t>
    </dgm:pt>
    <dgm:pt modelId="{E4B97AF1-5736-43CF-A780-7E32B2579F22}" type="parTrans" cxnId="{9A1FA5F6-D8FA-421E-867B-29AE3D464936}">
      <dgm:prSet/>
      <dgm:spPr/>
      <dgm:t>
        <a:bodyPr/>
        <a:lstStyle/>
        <a:p>
          <a:endParaRPr lang="en-US"/>
        </a:p>
      </dgm:t>
    </dgm:pt>
    <dgm:pt modelId="{B13900B1-4A6C-4D67-A96A-55D82CC7391C}" type="sibTrans" cxnId="{9A1FA5F6-D8FA-421E-867B-29AE3D464936}">
      <dgm:prSet/>
      <dgm:spPr/>
      <dgm:t>
        <a:bodyPr/>
        <a:lstStyle/>
        <a:p>
          <a:endParaRPr lang="en-US"/>
        </a:p>
      </dgm:t>
    </dgm:pt>
    <dgm:pt modelId="{2D17A456-F4AC-4828-ABD7-71FE1A184B37}">
      <dgm:prSet/>
      <dgm:spPr>
        <a:solidFill>
          <a:schemeClr val="accent1">
            <a:alpha val="90000"/>
          </a:schemeClr>
        </a:solidFill>
      </dgm:spPr>
      <dgm:t>
        <a:bodyPr/>
        <a:lstStyle/>
        <a:p>
          <a:r>
            <a:rPr lang="en-US" dirty="0"/>
            <a:t>Career guidance for social justice – Explores context, critique and theory. </a:t>
          </a:r>
        </a:p>
      </dgm:t>
    </dgm:pt>
    <dgm:pt modelId="{71D7BB57-59A1-4A4F-B9C4-FA6DADE07AC1}" type="parTrans" cxnId="{DA6D5A54-5B31-484C-BD10-070CCBB97D7C}">
      <dgm:prSet/>
      <dgm:spPr/>
      <dgm:t>
        <a:bodyPr/>
        <a:lstStyle/>
        <a:p>
          <a:endParaRPr lang="en-US"/>
        </a:p>
      </dgm:t>
    </dgm:pt>
    <dgm:pt modelId="{F1D664C8-F053-4C5E-9A02-4297B5EB6883}" type="sibTrans" cxnId="{DA6D5A54-5B31-484C-BD10-070CCBB97D7C}">
      <dgm:prSet/>
      <dgm:spPr/>
      <dgm:t>
        <a:bodyPr/>
        <a:lstStyle/>
        <a:p>
          <a:endParaRPr lang="en-US"/>
        </a:p>
      </dgm:t>
    </dgm:pt>
    <dgm:pt modelId="{40ACBCFF-8BC2-4344-9828-D97E5B7E47DC}">
      <dgm:prSet/>
      <dgm:spPr/>
      <dgm:t>
        <a:bodyPr/>
        <a:lstStyle/>
        <a:p>
          <a:pPr>
            <a:defRPr b="1"/>
          </a:pPr>
          <a:r>
            <a:rPr lang="en-US"/>
            <a:t>2019</a:t>
          </a:r>
        </a:p>
      </dgm:t>
    </dgm:pt>
    <dgm:pt modelId="{D07201F4-3BE8-43DC-AC68-96D882B17285}" type="parTrans" cxnId="{9F7F707C-BE92-47F3-B5B8-7775CC101A47}">
      <dgm:prSet/>
      <dgm:spPr/>
      <dgm:t>
        <a:bodyPr/>
        <a:lstStyle/>
        <a:p>
          <a:endParaRPr lang="en-US"/>
        </a:p>
      </dgm:t>
    </dgm:pt>
    <dgm:pt modelId="{654569F6-3F14-4362-9084-EC386CA070B4}" type="sibTrans" cxnId="{9F7F707C-BE92-47F3-B5B8-7775CC101A47}">
      <dgm:prSet/>
      <dgm:spPr/>
      <dgm:t>
        <a:bodyPr/>
        <a:lstStyle/>
        <a:p>
          <a:endParaRPr lang="en-US"/>
        </a:p>
      </dgm:t>
    </dgm:pt>
    <dgm:pt modelId="{376B8267-557E-415B-84C1-20C963DD0D09}">
      <dgm:prSet/>
      <dgm:spPr>
        <a:solidFill>
          <a:schemeClr val="accent1">
            <a:alpha val="90000"/>
          </a:schemeClr>
        </a:solidFill>
      </dgm:spPr>
      <dgm:t>
        <a:bodyPr/>
        <a:lstStyle/>
        <a:p>
          <a:r>
            <a:rPr lang="en-US"/>
            <a:t>Career guidance for emancipation – Explores diverse experiences of neoliberalism and possibilities for challenging and changing things. </a:t>
          </a:r>
        </a:p>
      </dgm:t>
    </dgm:pt>
    <dgm:pt modelId="{E465B0F9-1B1F-4908-8995-E224F7D3EB1C}" type="parTrans" cxnId="{32B3671A-CB8F-48A9-BFC7-334453486BFA}">
      <dgm:prSet/>
      <dgm:spPr/>
      <dgm:t>
        <a:bodyPr/>
        <a:lstStyle/>
        <a:p>
          <a:endParaRPr lang="en-US"/>
        </a:p>
      </dgm:t>
    </dgm:pt>
    <dgm:pt modelId="{1C5EE0ED-D05F-41AA-A4D8-53AC66A53E96}" type="sibTrans" cxnId="{32B3671A-CB8F-48A9-BFC7-334453486BFA}">
      <dgm:prSet/>
      <dgm:spPr/>
      <dgm:t>
        <a:bodyPr/>
        <a:lstStyle/>
        <a:p>
          <a:endParaRPr lang="en-US"/>
        </a:p>
      </dgm:t>
    </dgm:pt>
    <dgm:pt modelId="{BA17D9B0-380F-40F9-9AAA-6D8F16E34BC9}" type="pres">
      <dgm:prSet presAssocID="{08F6DD73-6730-4D6C-9134-1E5EA33E1409}" presName="root" presStyleCnt="0">
        <dgm:presLayoutVars>
          <dgm:chMax/>
          <dgm:chPref/>
          <dgm:animLvl val="lvl"/>
        </dgm:presLayoutVars>
      </dgm:prSet>
      <dgm:spPr/>
    </dgm:pt>
    <dgm:pt modelId="{2E08852D-3D08-425F-AB64-FCB28C78CBD4}" type="pres">
      <dgm:prSet presAssocID="{08F6DD73-6730-4D6C-9134-1E5EA33E1409}" presName="divider" presStyleLbl="node1" presStyleIdx="0" presStyleCnt="1"/>
      <dgm:spPr>
        <a:solidFill>
          <a:schemeClr val="accent1"/>
        </a:solidFill>
      </dgm:spPr>
    </dgm:pt>
    <dgm:pt modelId="{6721E635-366D-4390-877A-8B4ECE22F272}" type="pres">
      <dgm:prSet presAssocID="{08F6DD73-6730-4D6C-9134-1E5EA33E1409}" presName="nodes" presStyleCnt="0">
        <dgm:presLayoutVars>
          <dgm:chMax/>
          <dgm:chPref/>
          <dgm:animLvl val="lvl"/>
        </dgm:presLayoutVars>
      </dgm:prSet>
      <dgm:spPr/>
    </dgm:pt>
    <dgm:pt modelId="{288C6C02-A050-485A-9CBF-0489FAAF57CE}" type="pres">
      <dgm:prSet presAssocID="{C19C11BE-BA0B-4603-9143-FB3B522B87F6}" presName="composite" presStyleCnt="0"/>
      <dgm:spPr/>
    </dgm:pt>
    <dgm:pt modelId="{402D9F29-2B17-4139-88EB-3E3F16216C8C}" type="pres">
      <dgm:prSet presAssocID="{C19C11BE-BA0B-4603-9143-FB3B522B87F6}" presName="L1TextContainer" presStyleLbl="revTx" presStyleIdx="0" presStyleCnt="2">
        <dgm:presLayoutVars>
          <dgm:chMax val="1"/>
          <dgm:chPref val="1"/>
          <dgm:bulletEnabled val="1"/>
        </dgm:presLayoutVars>
      </dgm:prSet>
      <dgm:spPr/>
    </dgm:pt>
    <dgm:pt modelId="{7DE9AA0F-159B-4454-87D7-ABCE3163FECA}" type="pres">
      <dgm:prSet presAssocID="{C19C11BE-BA0B-4603-9143-FB3B522B87F6}" presName="L2TextContainerWrapper" presStyleCnt="0">
        <dgm:presLayoutVars>
          <dgm:chMax val="0"/>
          <dgm:chPref val="0"/>
          <dgm:bulletEnabled val="1"/>
        </dgm:presLayoutVars>
      </dgm:prSet>
      <dgm:spPr/>
    </dgm:pt>
    <dgm:pt modelId="{453200AD-46F7-4BE3-A4F6-9CF9D5262BEA}" type="pres">
      <dgm:prSet presAssocID="{C19C11BE-BA0B-4603-9143-FB3B522B87F6}" presName="L2TextContainer" presStyleLbl="bgAccFollowNode1" presStyleIdx="0" presStyleCnt="2"/>
      <dgm:spPr/>
    </dgm:pt>
    <dgm:pt modelId="{C650514C-45EE-4B87-B32F-158620B6052F}" type="pres">
      <dgm:prSet presAssocID="{C19C11BE-BA0B-4603-9143-FB3B522B87F6}" presName="FlexibleEmptyPlaceHolder" presStyleCnt="0"/>
      <dgm:spPr/>
    </dgm:pt>
    <dgm:pt modelId="{935590C5-2574-4947-BCCC-045EED9C947A}" type="pres">
      <dgm:prSet presAssocID="{C19C11BE-BA0B-4603-9143-FB3B522B87F6}" presName="ConnectLine" presStyleLbl="alignNode1" presStyleIdx="0" presStyleCnt="2"/>
      <dgm:spPr>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gm:spPr>
    </dgm:pt>
    <dgm:pt modelId="{975DF58A-247D-404A-A5FE-5362B4F11958}" type="pres">
      <dgm:prSet presAssocID="{C19C11BE-BA0B-4603-9143-FB3B522B87F6}" presName="ConnectorPoint" presStyleLbl="fgAcc1" presStyleIdx="0" presStyleCnt="2"/>
      <dgm:spPr>
        <a:solidFill>
          <a:schemeClr val="lt1">
            <a:alpha val="90000"/>
            <a:hueOff val="0"/>
            <a:satOff val="0"/>
            <a:lumOff val="0"/>
            <a:alphaOff val="0"/>
          </a:schemeClr>
        </a:solidFill>
        <a:ln w="19050" cap="rnd" cmpd="sng" algn="ctr">
          <a:noFill/>
          <a:prstDash val="solid"/>
        </a:ln>
        <a:effectLst/>
      </dgm:spPr>
    </dgm:pt>
    <dgm:pt modelId="{3C4299B6-E683-41EA-B619-E12D54C31FB1}" type="pres">
      <dgm:prSet presAssocID="{C19C11BE-BA0B-4603-9143-FB3B522B87F6}" presName="EmptyPlaceHolder" presStyleCnt="0"/>
      <dgm:spPr/>
    </dgm:pt>
    <dgm:pt modelId="{B134718E-DE8F-430C-9080-BEC96FC1EB6B}" type="pres">
      <dgm:prSet presAssocID="{B13900B1-4A6C-4D67-A96A-55D82CC7391C}" presName="spaceBetweenRectangles" presStyleCnt="0"/>
      <dgm:spPr/>
    </dgm:pt>
    <dgm:pt modelId="{640F1BB5-F067-4FE0-A1B0-5E14DEDE1875}" type="pres">
      <dgm:prSet presAssocID="{40ACBCFF-8BC2-4344-9828-D97E5B7E47DC}" presName="composite" presStyleCnt="0"/>
      <dgm:spPr/>
    </dgm:pt>
    <dgm:pt modelId="{2756E97B-E96D-45BA-8B06-99B792FAA37C}" type="pres">
      <dgm:prSet presAssocID="{40ACBCFF-8BC2-4344-9828-D97E5B7E47DC}" presName="L1TextContainer" presStyleLbl="revTx" presStyleIdx="1" presStyleCnt="2">
        <dgm:presLayoutVars>
          <dgm:chMax val="1"/>
          <dgm:chPref val="1"/>
          <dgm:bulletEnabled val="1"/>
        </dgm:presLayoutVars>
      </dgm:prSet>
      <dgm:spPr/>
    </dgm:pt>
    <dgm:pt modelId="{32474248-3BA1-4656-BC0F-E850D8F95B47}" type="pres">
      <dgm:prSet presAssocID="{40ACBCFF-8BC2-4344-9828-D97E5B7E47DC}" presName="L2TextContainerWrapper" presStyleCnt="0">
        <dgm:presLayoutVars>
          <dgm:chMax val="0"/>
          <dgm:chPref val="0"/>
          <dgm:bulletEnabled val="1"/>
        </dgm:presLayoutVars>
      </dgm:prSet>
      <dgm:spPr/>
    </dgm:pt>
    <dgm:pt modelId="{B96365B8-91E3-4DB9-8F15-F07EBECC3CAF}" type="pres">
      <dgm:prSet presAssocID="{40ACBCFF-8BC2-4344-9828-D97E5B7E47DC}" presName="L2TextContainer" presStyleLbl="bgAccFollowNode1" presStyleIdx="1" presStyleCnt="2"/>
      <dgm:spPr/>
    </dgm:pt>
    <dgm:pt modelId="{E6FEDB74-5622-4736-A2E9-9E295F7F07CB}" type="pres">
      <dgm:prSet presAssocID="{40ACBCFF-8BC2-4344-9828-D97E5B7E47DC}" presName="FlexibleEmptyPlaceHolder" presStyleCnt="0"/>
      <dgm:spPr/>
    </dgm:pt>
    <dgm:pt modelId="{2BF36553-2015-4BBF-B2B2-9CCD8C1BDB05}" type="pres">
      <dgm:prSet presAssocID="{40ACBCFF-8BC2-4344-9828-D97E5B7E47DC}" presName="ConnectLine" presStyleLbl="alignNode1" presStyleIdx="1" presStyleCnt="2"/>
      <dgm:spPr>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gm:spPr>
    </dgm:pt>
    <dgm:pt modelId="{B483D2B6-8946-4C68-B3B2-A9244ECC3113}" type="pres">
      <dgm:prSet presAssocID="{40ACBCFF-8BC2-4344-9828-D97E5B7E47DC}" presName="ConnectorPoint" presStyleLbl="fgAcc1" presStyleIdx="1" presStyleCnt="2"/>
      <dgm:spPr>
        <a:solidFill>
          <a:schemeClr val="lt1">
            <a:alpha val="90000"/>
            <a:hueOff val="0"/>
            <a:satOff val="0"/>
            <a:lumOff val="0"/>
            <a:alphaOff val="0"/>
          </a:schemeClr>
        </a:solidFill>
        <a:ln w="19050" cap="rnd" cmpd="sng" algn="ctr">
          <a:noFill/>
          <a:prstDash val="solid"/>
        </a:ln>
        <a:effectLst/>
      </dgm:spPr>
    </dgm:pt>
    <dgm:pt modelId="{34E37176-158E-485D-AB8C-608EF6989147}" type="pres">
      <dgm:prSet presAssocID="{40ACBCFF-8BC2-4344-9828-D97E5B7E47DC}" presName="EmptyPlaceHolder" presStyleCnt="0"/>
      <dgm:spPr/>
    </dgm:pt>
  </dgm:ptLst>
  <dgm:cxnLst>
    <dgm:cxn modelId="{32B3671A-CB8F-48A9-BFC7-334453486BFA}" srcId="{40ACBCFF-8BC2-4344-9828-D97E5B7E47DC}" destId="{376B8267-557E-415B-84C1-20C963DD0D09}" srcOrd="0" destOrd="0" parTransId="{E465B0F9-1B1F-4908-8995-E224F7D3EB1C}" sibTransId="{1C5EE0ED-D05F-41AA-A4D8-53AC66A53E96}"/>
    <dgm:cxn modelId="{9A168D24-B7F7-4300-8D91-BA8418BEB554}" type="presOf" srcId="{2D17A456-F4AC-4828-ABD7-71FE1A184B37}" destId="{453200AD-46F7-4BE3-A4F6-9CF9D5262BEA}" srcOrd="0" destOrd="0" presId="urn:microsoft.com/office/officeart/2017/3/layout/HorizontalPathTimeline"/>
    <dgm:cxn modelId="{8483143E-3FEC-4AAA-BB62-DF3A36B5CEDA}" type="presOf" srcId="{376B8267-557E-415B-84C1-20C963DD0D09}" destId="{B96365B8-91E3-4DB9-8F15-F07EBECC3CAF}" srcOrd="0" destOrd="0" presId="urn:microsoft.com/office/officeart/2017/3/layout/HorizontalPathTimeline"/>
    <dgm:cxn modelId="{DA6D5A54-5B31-484C-BD10-070CCBB97D7C}" srcId="{C19C11BE-BA0B-4603-9143-FB3B522B87F6}" destId="{2D17A456-F4AC-4828-ABD7-71FE1A184B37}" srcOrd="0" destOrd="0" parTransId="{71D7BB57-59A1-4A4F-B9C4-FA6DADE07AC1}" sibTransId="{F1D664C8-F053-4C5E-9A02-4297B5EB6883}"/>
    <dgm:cxn modelId="{9F7F707C-BE92-47F3-B5B8-7775CC101A47}" srcId="{08F6DD73-6730-4D6C-9134-1E5EA33E1409}" destId="{40ACBCFF-8BC2-4344-9828-D97E5B7E47DC}" srcOrd="1" destOrd="0" parTransId="{D07201F4-3BE8-43DC-AC68-96D882B17285}" sibTransId="{654569F6-3F14-4362-9084-EC386CA070B4}"/>
    <dgm:cxn modelId="{AA7EA5A3-2891-4052-B2E7-35FF5A59C342}" type="presOf" srcId="{C19C11BE-BA0B-4603-9143-FB3B522B87F6}" destId="{402D9F29-2B17-4139-88EB-3E3F16216C8C}" srcOrd="0" destOrd="0" presId="urn:microsoft.com/office/officeart/2017/3/layout/HorizontalPathTimeline"/>
    <dgm:cxn modelId="{B1A5ADB9-7867-4C49-80C3-11C0F08B4B1D}" type="presOf" srcId="{08F6DD73-6730-4D6C-9134-1E5EA33E1409}" destId="{BA17D9B0-380F-40F9-9AAA-6D8F16E34BC9}" srcOrd="0" destOrd="0" presId="urn:microsoft.com/office/officeart/2017/3/layout/HorizontalPathTimeline"/>
    <dgm:cxn modelId="{AD06E9E1-824A-4AEE-B862-70382C60AE34}" type="presOf" srcId="{40ACBCFF-8BC2-4344-9828-D97E5B7E47DC}" destId="{2756E97B-E96D-45BA-8B06-99B792FAA37C}" srcOrd="0" destOrd="0" presId="urn:microsoft.com/office/officeart/2017/3/layout/HorizontalPathTimeline"/>
    <dgm:cxn modelId="{9A1FA5F6-D8FA-421E-867B-29AE3D464936}" srcId="{08F6DD73-6730-4D6C-9134-1E5EA33E1409}" destId="{C19C11BE-BA0B-4603-9143-FB3B522B87F6}" srcOrd="0" destOrd="0" parTransId="{E4B97AF1-5736-43CF-A780-7E32B2579F22}" sibTransId="{B13900B1-4A6C-4D67-A96A-55D82CC7391C}"/>
    <dgm:cxn modelId="{ECC14008-D246-4E86-BA30-87733F66091F}" type="presParOf" srcId="{BA17D9B0-380F-40F9-9AAA-6D8F16E34BC9}" destId="{2E08852D-3D08-425F-AB64-FCB28C78CBD4}" srcOrd="0" destOrd="0" presId="urn:microsoft.com/office/officeart/2017/3/layout/HorizontalPathTimeline"/>
    <dgm:cxn modelId="{FBE9D31A-1453-4FFF-A1B9-0B0A10E9E657}" type="presParOf" srcId="{BA17D9B0-380F-40F9-9AAA-6D8F16E34BC9}" destId="{6721E635-366D-4390-877A-8B4ECE22F272}" srcOrd="1" destOrd="0" presId="urn:microsoft.com/office/officeart/2017/3/layout/HorizontalPathTimeline"/>
    <dgm:cxn modelId="{8765D351-3195-49B8-8A9A-8D8483D33353}" type="presParOf" srcId="{6721E635-366D-4390-877A-8B4ECE22F272}" destId="{288C6C02-A050-485A-9CBF-0489FAAF57CE}" srcOrd="0" destOrd="0" presId="urn:microsoft.com/office/officeart/2017/3/layout/HorizontalPathTimeline"/>
    <dgm:cxn modelId="{4845E332-EA70-4388-80CC-6C8D53ECF930}" type="presParOf" srcId="{288C6C02-A050-485A-9CBF-0489FAAF57CE}" destId="{402D9F29-2B17-4139-88EB-3E3F16216C8C}" srcOrd="0" destOrd="0" presId="urn:microsoft.com/office/officeart/2017/3/layout/HorizontalPathTimeline"/>
    <dgm:cxn modelId="{D915E36D-0752-4282-86C4-FBF36FD5F455}" type="presParOf" srcId="{288C6C02-A050-485A-9CBF-0489FAAF57CE}" destId="{7DE9AA0F-159B-4454-87D7-ABCE3163FECA}" srcOrd="1" destOrd="0" presId="urn:microsoft.com/office/officeart/2017/3/layout/HorizontalPathTimeline"/>
    <dgm:cxn modelId="{B4C8706E-D83D-4166-8DFE-16B35586B104}" type="presParOf" srcId="{7DE9AA0F-159B-4454-87D7-ABCE3163FECA}" destId="{453200AD-46F7-4BE3-A4F6-9CF9D5262BEA}" srcOrd="0" destOrd="0" presId="urn:microsoft.com/office/officeart/2017/3/layout/HorizontalPathTimeline"/>
    <dgm:cxn modelId="{747AD71A-C8CF-4F28-8D4F-DB87EE92C45F}" type="presParOf" srcId="{7DE9AA0F-159B-4454-87D7-ABCE3163FECA}" destId="{C650514C-45EE-4B87-B32F-158620B6052F}" srcOrd="1" destOrd="0" presId="urn:microsoft.com/office/officeart/2017/3/layout/HorizontalPathTimeline"/>
    <dgm:cxn modelId="{C3C315B6-5033-44EE-A33E-0DEAFDE627FB}" type="presParOf" srcId="{288C6C02-A050-485A-9CBF-0489FAAF57CE}" destId="{935590C5-2574-4947-BCCC-045EED9C947A}" srcOrd="2" destOrd="0" presId="urn:microsoft.com/office/officeart/2017/3/layout/HorizontalPathTimeline"/>
    <dgm:cxn modelId="{B536D98F-EC17-4183-A655-62CDAC52CC3E}" type="presParOf" srcId="{288C6C02-A050-485A-9CBF-0489FAAF57CE}" destId="{975DF58A-247D-404A-A5FE-5362B4F11958}" srcOrd="3" destOrd="0" presId="urn:microsoft.com/office/officeart/2017/3/layout/HorizontalPathTimeline"/>
    <dgm:cxn modelId="{97CA0F6D-ABBF-47CC-A1EC-9B95D30EB9C5}" type="presParOf" srcId="{288C6C02-A050-485A-9CBF-0489FAAF57CE}" destId="{3C4299B6-E683-41EA-B619-E12D54C31FB1}" srcOrd="4" destOrd="0" presId="urn:microsoft.com/office/officeart/2017/3/layout/HorizontalPathTimeline"/>
    <dgm:cxn modelId="{C84ADE15-FA81-47B5-8182-50B31679ADD8}" type="presParOf" srcId="{6721E635-366D-4390-877A-8B4ECE22F272}" destId="{B134718E-DE8F-430C-9080-BEC96FC1EB6B}" srcOrd="1" destOrd="0" presId="urn:microsoft.com/office/officeart/2017/3/layout/HorizontalPathTimeline"/>
    <dgm:cxn modelId="{98622385-70B6-4C0E-A32A-8E4C1F03E7E1}" type="presParOf" srcId="{6721E635-366D-4390-877A-8B4ECE22F272}" destId="{640F1BB5-F067-4FE0-A1B0-5E14DEDE1875}" srcOrd="2" destOrd="0" presId="urn:microsoft.com/office/officeart/2017/3/layout/HorizontalPathTimeline"/>
    <dgm:cxn modelId="{B031F3D1-37A5-44BD-B678-44548E086C04}" type="presParOf" srcId="{640F1BB5-F067-4FE0-A1B0-5E14DEDE1875}" destId="{2756E97B-E96D-45BA-8B06-99B792FAA37C}" srcOrd="0" destOrd="0" presId="urn:microsoft.com/office/officeart/2017/3/layout/HorizontalPathTimeline"/>
    <dgm:cxn modelId="{6BA679AE-DB71-4FE1-BF84-7FE9FB59233A}" type="presParOf" srcId="{640F1BB5-F067-4FE0-A1B0-5E14DEDE1875}" destId="{32474248-3BA1-4656-BC0F-E850D8F95B47}" srcOrd="1" destOrd="0" presId="urn:microsoft.com/office/officeart/2017/3/layout/HorizontalPathTimeline"/>
    <dgm:cxn modelId="{5857D960-AB74-405F-8509-7724B620F043}" type="presParOf" srcId="{32474248-3BA1-4656-BC0F-E850D8F95B47}" destId="{B96365B8-91E3-4DB9-8F15-F07EBECC3CAF}" srcOrd="0" destOrd="0" presId="urn:microsoft.com/office/officeart/2017/3/layout/HorizontalPathTimeline"/>
    <dgm:cxn modelId="{E8897341-5FAA-4C41-9934-03EEAF44E02B}" type="presParOf" srcId="{32474248-3BA1-4656-BC0F-E850D8F95B47}" destId="{E6FEDB74-5622-4736-A2E9-9E295F7F07CB}" srcOrd="1" destOrd="0" presId="urn:microsoft.com/office/officeart/2017/3/layout/HorizontalPathTimeline"/>
    <dgm:cxn modelId="{41F34E2A-97A0-4C4D-9098-2795A2B1F855}" type="presParOf" srcId="{640F1BB5-F067-4FE0-A1B0-5E14DEDE1875}" destId="{2BF36553-2015-4BBF-B2B2-9CCD8C1BDB05}" srcOrd="2" destOrd="0" presId="urn:microsoft.com/office/officeart/2017/3/layout/HorizontalPathTimeline"/>
    <dgm:cxn modelId="{8A7DBDD4-463C-48FB-BD0B-6FA529616CBD}" type="presParOf" srcId="{640F1BB5-F067-4FE0-A1B0-5E14DEDE1875}" destId="{B483D2B6-8946-4C68-B3B2-A9244ECC3113}" srcOrd="3" destOrd="0" presId="urn:microsoft.com/office/officeart/2017/3/layout/HorizontalPathTimeline"/>
    <dgm:cxn modelId="{DA4E5FE6-79ED-4DBA-A00C-A09C75AE0DBB}" type="presParOf" srcId="{640F1BB5-F067-4FE0-A1B0-5E14DEDE1875}" destId="{34E37176-158E-485D-AB8C-608EF6989147}"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F2FBFA6-F484-4B57-ACC6-1903DD19F6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2A1754F-9226-4650-80ED-BACC0D53F7A8}">
      <dgm:prSet phldrT="[Text]"/>
      <dgm:spPr/>
      <dgm:t>
        <a:bodyPr/>
        <a:lstStyle/>
        <a:p>
          <a:r>
            <a:rPr lang="en-US" dirty="0"/>
            <a:t>Social mobility</a:t>
          </a:r>
          <a:endParaRPr lang="en-GB" dirty="0"/>
        </a:p>
      </dgm:t>
    </dgm:pt>
    <dgm:pt modelId="{F1606D57-0533-4F84-A2EF-BB204E140098}" type="parTrans" cxnId="{7D8F1518-B746-4780-8ECE-5EA87D7903C5}">
      <dgm:prSet/>
      <dgm:spPr/>
      <dgm:t>
        <a:bodyPr/>
        <a:lstStyle/>
        <a:p>
          <a:endParaRPr lang="en-GB"/>
        </a:p>
      </dgm:t>
    </dgm:pt>
    <dgm:pt modelId="{B7686F2A-867A-48D3-BA7B-5F3B0771A58B}" type="sibTrans" cxnId="{7D8F1518-B746-4780-8ECE-5EA87D7903C5}">
      <dgm:prSet/>
      <dgm:spPr/>
      <dgm:t>
        <a:bodyPr/>
        <a:lstStyle/>
        <a:p>
          <a:endParaRPr lang="en-GB"/>
        </a:p>
      </dgm:t>
    </dgm:pt>
    <dgm:pt modelId="{A24B00AD-B9B4-4484-8A94-27AD8EF63DCE}">
      <dgm:prSet phldrT="[Text]"/>
      <dgm:spPr/>
      <dgm:t>
        <a:bodyPr/>
        <a:lstStyle/>
        <a:p>
          <a:r>
            <a:rPr lang="en-US" dirty="0"/>
            <a:t>Career guidance</a:t>
          </a:r>
          <a:endParaRPr lang="en-GB" dirty="0"/>
        </a:p>
      </dgm:t>
    </dgm:pt>
    <dgm:pt modelId="{7575F077-B831-4136-8579-5116F3DFA553}" type="parTrans" cxnId="{ADFBB78E-C966-43CF-80BD-885815C4758C}">
      <dgm:prSet/>
      <dgm:spPr/>
      <dgm:t>
        <a:bodyPr/>
        <a:lstStyle/>
        <a:p>
          <a:endParaRPr lang="en-GB"/>
        </a:p>
      </dgm:t>
    </dgm:pt>
    <dgm:pt modelId="{DBD4AD16-644F-467B-89F2-0F5AA4385573}" type="sibTrans" cxnId="{ADFBB78E-C966-43CF-80BD-885815C4758C}">
      <dgm:prSet/>
      <dgm:spPr/>
      <dgm:t>
        <a:bodyPr/>
        <a:lstStyle/>
        <a:p>
          <a:endParaRPr lang="en-GB"/>
        </a:p>
      </dgm:t>
    </dgm:pt>
    <dgm:pt modelId="{96F710BE-945A-4A5A-911D-105095F839D8}">
      <dgm:prSet phldrT="[Text]"/>
      <dgm:spPr/>
      <dgm:t>
        <a:bodyPr/>
        <a:lstStyle/>
        <a:p>
          <a:r>
            <a:rPr lang="en-US" dirty="0"/>
            <a:t>Problems</a:t>
          </a:r>
          <a:endParaRPr lang="en-GB" dirty="0"/>
        </a:p>
      </dgm:t>
    </dgm:pt>
    <dgm:pt modelId="{95774167-92E8-4DD1-BFA5-A8F3827871CF}" type="parTrans" cxnId="{269EFCE2-92F1-4335-8CBD-067453672C5B}">
      <dgm:prSet/>
      <dgm:spPr/>
      <dgm:t>
        <a:bodyPr/>
        <a:lstStyle/>
        <a:p>
          <a:endParaRPr lang="en-GB"/>
        </a:p>
      </dgm:t>
    </dgm:pt>
    <dgm:pt modelId="{51450576-4854-4038-B0A3-99AA386D4EF6}" type="sibTrans" cxnId="{269EFCE2-92F1-4335-8CBD-067453672C5B}">
      <dgm:prSet/>
      <dgm:spPr/>
      <dgm:t>
        <a:bodyPr/>
        <a:lstStyle/>
        <a:p>
          <a:endParaRPr lang="en-GB"/>
        </a:p>
      </dgm:t>
    </dgm:pt>
    <dgm:pt modelId="{6954A705-0C55-499D-B332-2F2CD55B4F36}">
      <dgm:prSet phldrT="[Text]"/>
      <dgm:spPr/>
      <dgm:t>
        <a:bodyPr/>
        <a:lstStyle/>
        <a:p>
          <a:r>
            <a:rPr lang="en-US" dirty="0"/>
            <a:t>Social justice</a:t>
          </a:r>
          <a:endParaRPr lang="en-GB" dirty="0"/>
        </a:p>
      </dgm:t>
    </dgm:pt>
    <dgm:pt modelId="{0F4CF6FD-C0A6-45B2-A247-EF0021E67BBA}" type="parTrans" cxnId="{96FBB80C-F955-45A4-9B17-3029F0C5D58B}">
      <dgm:prSet/>
      <dgm:spPr/>
      <dgm:t>
        <a:bodyPr/>
        <a:lstStyle/>
        <a:p>
          <a:endParaRPr lang="en-GB"/>
        </a:p>
      </dgm:t>
    </dgm:pt>
    <dgm:pt modelId="{C4E8EE3E-6D27-45F5-91A9-73D7866F7A64}" type="sibTrans" cxnId="{96FBB80C-F955-45A4-9B17-3029F0C5D58B}">
      <dgm:prSet/>
      <dgm:spPr/>
      <dgm:t>
        <a:bodyPr/>
        <a:lstStyle/>
        <a:p>
          <a:endParaRPr lang="en-GB"/>
        </a:p>
      </dgm:t>
    </dgm:pt>
    <dgm:pt modelId="{7108160F-72F0-4E02-87CB-CAFFE9657FC8}">
      <dgm:prSet phldrT="[Text]"/>
      <dgm:spPr>
        <a:solidFill>
          <a:schemeClr val="accent4">
            <a:lumMod val="50000"/>
          </a:schemeClr>
        </a:solidFill>
      </dgm:spPr>
      <dgm:t>
        <a:bodyPr/>
        <a:lstStyle/>
        <a:p>
          <a:r>
            <a:rPr lang="en-US" dirty="0"/>
            <a:t>5 signposts</a:t>
          </a:r>
          <a:endParaRPr lang="en-GB" dirty="0"/>
        </a:p>
      </dgm:t>
    </dgm:pt>
    <dgm:pt modelId="{9F5F9EA8-0E5A-4034-B668-F1D65E6758F6}" type="parTrans" cxnId="{4C52CB69-F35B-45BB-87D9-7AA10DD02A65}">
      <dgm:prSet/>
      <dgm:spPr/>
      <dgm:t>
        <a:bodyPr/>
        <a:lstStyle/>
        <a:p>
          <a:endParaRPr lang="en-GB"/>
        </a:p>
      </dgm:t>
    </dgm:pt>
    <dgm:pt modelId="{16F39436-A4AD-45C2-B998-E3AD1270EC05}" type="sibTrans" cxnId="{4C52CB69-F35B-45BB-87D9-7AA10DD02A65}">
      <dgm:prSet/>
      <dgm:spPr/>
      <dgm:t>
        <a:bodyPr/>
        <a:lstStyle/>
        <a:p>
          <a:endParaRPr lang="en-GB"/>
        </a:p>
      </dgm:t>
    </dgm:pt>
    <dgm:pt modelId="{F615AF33-B032-4414-B2B8-722ECF5B5EEF}" type="pres">
      <dgm:prSet presAssocID="{BF2FBFA6-F484-4B57-ACC6-1903DD19F698}" presName="diagram" presStyleCnt="0">
        <dgm:presLayoutVars>
          <dgm:dir/>
          <dgm:resizeHandles val="exact"/>
        </dgm:presLayoutVars>
      </dgm:prSet>
      <dgm:spPr/>
    </dgm:pt>
    <dgm:pt modelId="{59AECB58-73F1-4398-B699-A421AC990287}" type="pres">
      <dgm:prSet presAssocID="{D2A1754F-9226-4650-80ED-BACC0D53F7A8}" presName="node" presStyleLbl="node1" presStyleIdx="0" presStyleCnt="5">
        <dgm:presLayoutVars>
          <dgm:bulletEnabled val="1"/>
        </dgm:presLayoutVars>
      </dgm:prSet>
      <dgm:spPr/>
    </dgm:pt>
    <dgm:pt modelId="{CA7092FF-93EC-42D3-8D51-3F76CE34B07A}" type="pres">
      <dgm:prSet presAssocID="{B7686F2A-867A-48D3-BA7B-5F3B0771A58B}" presName="sibTrans" presStyleCnt="0"/>
      <dgm:spPr/>
    </dgm:pt>
    <dgm:pt modelId="{E0B183A8-898F-4785-B3F9-B50E2B50FFFF}" type="pres">
      <dgm:prSet presAssocID="{A24B00AD-B9B4-4484-8A94-27AD8EF63DCE}" presName="node" presStyleLbl="node1" presStyleIdx="1" presStyleCnt="5">
        <dgm:presLayoutVars>
          <dgm:bulletEnabled val="1"/>
        </dgm:presLayoutVars>
      </dgm:prSet>
      <dgm:spPr/>
    </dgm:pt>
    <dgm:pt modelId="{113534DF-047E-4B99-ABFF-1EE01368046C}" type="pres">
      <dgm:prSet presAssocID="{DBD4AD16-644F-467B-89F2-0F5AA4385573}" presName="sibTrans" presStyleCnt="0"/>
      <dgm:spPr/>
    </dgm:pt>
    <dgm:pt modelId="{6BF4179F-8CF2-4CE7-95E8-3D0A0FB07143}" type="pres">
      <dgm:prSet presAssocID="{96F710BE-945A-4A5A-911D-105095F839D8}" presName="node" presStyleLbl="node1" presStyleIdx="2" presStyleCnt="5">
        <dgm:presLayoutVars>
          <dgm:bulletEnabled val="1"/>
        </dgm:presLayoutVars>
      </dgm:prSet>
      <dgm:spPr/>
    </dgm:pt>
    <dgm:pt modelId="{ADE3ACAE-EFB1-4E94-9810-4200C9669E0E}" type="pres">
      <dgm:prSet presAssocID="{51450576-4854-4038-B0A3-99AA386D4EF6}" presName="sibTrans" presStyleCnt="0"/>
      <dgm:spPr/>
    </dgm:pt>
    <dgm:pt modelId="{FA7B04BE-DD6F-46F1-A8CD-AB6AC2B80857}" type="pres">
      <dgm:prSet presAssocID="{6954A705-0C55-499D-B332-2F2CD55B4F36}" presName="node" presStyleLbl="node1" presStyleIdx="3" presStyleCnt="5">
        <dgm:presLayoutVars>
          <dgm:bulletEnabled val="1"/>
        </dgm:presLayoutVars>
      </dgm:prSet>
      <dgm:spPr/>
    </dgm:pt>
    <dgm:pt modelId="{61EE3E88-4494-40F5-84B0-9A9B2DDBC527}" type="pres">
      <dgm:prSet presAssocID="{C4E8EE3E-6D27-45F5-91A9-73D7866F7A64}" presName="sibTrans" presStyleCnt="0"/>
      <dgm:spPr/>
    </dgm:pt>
    <dgm:pt modelId="{DBC0FB79-187E-449A-9FA6-F5AADC0ACB56}" type="pres">
      <dgm:prSet presAssocID="{7108160F-72F0-4E02-87CB-CAFFE9657FC8}" presName="node" presStyleLbl="node1" presStyleIdx="4" presStyleCnt="5">
        <dgm:presLayoutVars>
          <dgm:bulletEnabled val="1"/>
        </dgm:presLayoutVars>
      </dgm:prSet>
      <dgm:spPr/>
    </dgm:pt>
  </dgm:ptLst>
  <dgm:cxnLst>
    <dgm:cxn modelId="{96FBB80C-F955-45A4-9B17-3029F0C5D58B}" srcId="{BF2FBFA6-F484-4B57-ACC6-1903DD19F698}" destId="{6954A705-0C55-499D-B332-2F2CD55B4F36}" srcOrd="3" destOrd="0" parTransId="{0F4CF6FD-C0A6-45B2-A247-EF0021E67BBA}" sibTransId="{C4E8EE3E-6D27-45F5-91A9-73D7866F7A64}"/>
    <dgm:cxn modelId="{D9BDB310-D7DE-478B-B6F6-FBF1F3DC8646}" type="presOf" srcId="{96F710BE-945A-4A5A-911D-105095F839D8}" destId="{6BF4179F-8CF2-4CE7-95E8-3D0A0FB07143}" srcOrd="0" destOrd="0" presId="urn:microsoft.com/office/officeart/2005/8/layout/default"/>
    <dgm:cxn modelId="{7D8F1518-B746-4780-8ECE-5EA87D7903C5}" srcId="{BF2FBFA6-F484-4B57-ACC6-1903DD19F698}" destId="{D2A1754F-9226-4650-80ED-BACC0D53F7A8}" srcOrd="0" destOrd="0" parTransId="{F1606D57-0533-4F84-A2EF-BB204E140098}" sibTransId="{B7686F2A-867A-48D3-BA7B-5F3B0771A58B}"/>
    <dgm:cxn modelId="{4C52CB69-F35B-45BB-87D9-7AA10DD02A65}" srcId="{BF2FBFA6-F484-4B57-ACC6-1903DD19F698}" destId="{7108160F-72F0-4E02-87CB-CAFFE9657FC8}" srcOrd="4" destOrd="0" parTransId="{9F5F9EA8-0E5A-4034-B668-F1D65E6758F6}" sibTransId="{16F39436-A4AD-45C2-B998-E3AD1270EC05}"/>
    <dgm:cxn modelId="{0E50D773-3F69-43DC-A507-78B2DB8EDD23}" type="presOf" srcId="{D2A1754F-9226-4650-80ED-BACC0D53F7A8}" destId="{59AECB58-73F1-4398-B699-A421AC990287}" srcOrd="0" destOrd="0" presId="urn:microsoft.com/office/officeart/2005/8/layout/default"/>
    <dgm:cxn modelId="{B6702777-8746-414E-BB8D-A6D1DB6180C5}" type="presOf" srcId="{A24B00AD-B9B4-4484-8A94-27AD8EF63DCE}" destId="{E0B183A8-898F-4785-B3F9-B50E2B50FFFF}" srcOrd="0" destOrd="0" presId="urn:microsoft.com/office/officeart/2005/8/layout/default"/>
    <dgm:cxn modelId="{ADFBB78E-C966-43CF-80BD-885815C4758C}" srcId="{BF2FBFA6-F484-4B57-ACC6-1903DD19F698}" destId="{A24B00AD-B9B4-4484-8A94-27AD8EF63DCE}" srcOrd="1" destOrd="0" parTransId="{7575F077-B831-4136-8579-5116F3DFA553}" sibTransId="{DBD4AD16-644F-467B-89F2-0F5AA4385573}"/>
    <dgm:cxn modelId="{D4746EBC-EFD7-44C3-ACBF-5FB6EC3B2686}" type="presOf" srcId="{6954A705-0C55-499D-B332-2F2CD55B4F36}" destId="{FA7B04BE-DD6F-46F1-A8CD-AB6AC2B80857}" srcOrd="0" destOrd="0" presId="urn:microsoft.com/office/officeart/2005/8/layout/default"/>
    <dgm:cxn modelId="{DF4B59D9-C4C8-4E21-8791-CE64C68727A5}" type="presOf" srcId="{7108160F-72F0-4E02-87CB-CAFFE9657FC8}" destId="{DBC0FB79-187E-449A-9FA6-F5AADC0ACB56}" srcOrd="0" destOrd="0" presId="urn:microsoft.com/office/officeart/2005/8/layout/default"/>
    <dgm:cxn modelId="{269EFCE2-92F1-4335-8CBD-067453672C5B}" srcId="{BF2FBFA6-F484-4B57-ACC6-1903DD19F698}" destId="{96F710BE-945A-4A5A-911D-105095F839D8}" srcOrd="2" destOrd="0" parTransId="{95774167-92E8-4DD1-BFA5-A8F3827871CF}" sibTransId="{51450576-4854-4038-B0A3-99AA386D4EF6}"/>
    <dgm:cxn modelId="{2177FAF1-27E7-4202-AB50-15F97C415BBD}" type="presOf" srcId="{BF2FBFA6-F484-4B57-ACC6-1903DD19F698}" destId="{F615AF33-B032-4414-B2B8-722ECF5B5EEF}" srcOrd="0" destOrd="0" presId="urn:microsoft.com/office/officeart/2005/8/layout/default"/>
    <dgm:cxn modelId="{33BA2A85-FEE0-4D6C-AF8D-66AA5560A4C9}" type="presParOf" srcId="{F615AF33-B032-4414-B2B8-722ECF5B5EEF}" destId="{59AECB58-73F1-4398-B699-A421AC990287}" srcOrd="0" destOrd="0" presId="urn:microsoft.com/office/officeart/2005/8/layout/default"/>
    <dgm:cxn modelId="{38256409-719B-4DDE-9995-8EF8343EC02C}" type="presParOf" srcId="{F615AF33-B032-4414-B2B8-722ECF5B5EEF}" destId="{CA7092FF-93EC-42D3-8D51-3F76CE34B07A}" srcOrd="1" destOrd="0" presId="urn:microsoft.com/office/officeart/2005/8/layout/default"/>
    <dgm:cxn modelId="{4EFD3321-E146-4FFE-BAAE-D5E3266D622E}" type="presParOf" srcId="{F615AF33-B032-4414-B2B8-722ECF5B5EEF}" destId="{E0B183A8-898F-4785-B3F9-B50E2B50FFFF}" srcOrd="2" destOrd="0" presId="urn:microsoft.com/office/officeart/2005/8/layout/default"/>
    <dgm:cxn modelId="{16AECC91-8A96-42EC-8DFE-B89B601ED2BD}" type="presParOf" srcId="{F615AF33-B032-4414-B2B8-722ECF5B5EEF}" destId="{113534DF-047E-4B99-ABFF-1EE01368046C}" srcOrd="3" destOrd="0" presId="urn:microsoft.com/office/officeart/2005/8/layout/default"/>
    <dgm:cxn modelId="{E1D75584-DE33-40FC-98A2-36E1763D27AE}" type="presParOf" srcId="{F615AF33-B032-4414-B2B8-722ECF5B5EEF}" destId="{6BF4179F-8CF2-4CE7-95E8-3D0A0FB07143}" srcOrd="4" destOrd="0" presId="urn:microsoft.com/office/officeart/2005/8/layout/default"/>
    <dgm:cxn modelId="{B4D6459C-D0A3-495F-AF81-7BC5BF36438F}" type="presParOf" srcId="{F615AF33-B032-4414-B2B8-722ECF5B5EEF}" destId="{ADE3ACAE-EFB1-4E94-9810-4200C9669E0E}" srcOrd="5" destOrd="0" presId="urn:microsoft.com/office/officeart/2005/8/layout/default"/>
    <dgm:cxn modelId="{62C6CDF2-5ACC-49AB-95CF-9E4B8E460D66}" type="presParOf" srcId="{F615AF33-B032-4414-B2B8-722ECF5B5EEF}" destId="{FA7B04BE-DD6F-46F1-A8CD-AB6AC2B80857}" srcOrd="6" destOrd="0" presId="urn:microsoft.com/office/officeart/2005/8/layout/default"/>
    <dgm:cxn modelId="{3A41D8F1-68F7-41E7-8311-0BF03990F98F}" type="presParOf" srcId="{F615AF33-B032-4414-B2B8-722ECF5B5EEF}" destId="{61EE3E88-4494-40F5-84B0-9A9B2DDBC527}" srcOrd="7" destOrd="0" presId="urn:microsoft.com/office/officeart/2005/8/layout/default"/>
    <dgm:cxn modelId="{C9FBC42D-1AEF-4FA1-9D1C-E6C0D5477B6C}" type="presParOf" srcId="{F615AF33-B032-4414-B2B8-722ECF5B5EEF}" destId="{DBC0FB79-187E-449A-9FA6-F5AADC0ACB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1.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08771-0B39-430C-8C53-E9669B98C691}">
      <dsp:nvSpPr>
        <dsp:cNvPr id="0" name=""/>
        <dsp:cNvSpPr/>
      </dsp:nvSpPr>
      <dsp:spPr>
        <a:xfrm>
          <a:off x="601586" y="580"/>
          <a:ext cx="2631940" cy="1579164"/>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Economic</a:t>
          </a:r>
          <a:endParaRPr lang="en-GB" sz="2700" kern="1200" dirty="0"/>
        </a:p>
      </dsp:txBody>
      <dsp:txXfrm>
        <a:off x="601586" y="580"/>
        <a:ext cx="2631940" cy="1579164"/>
      </dsp:txXfrm>
    </dsp:sp>
    <dsp:sp modelId="{1F8FFA56-4F2F-4C36-A436-3FC36764EA4F}">
      <dsp:nvSpPr>
        <dsp:cNvPr id="0" name=""/>
        <dsp:cNvSpPr/>
      </dsp:nvSpPr>
      <dsp:spPr>
        <a:xfrm>
          <a:off x="3496721" y="580"/>
          <a:ext cx="2631940" cy="1579164"/>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Educational</a:t>
          </a:r>
          <a:endParaRPr lang="en-GB" sz="2700" kern="1200" dirty="0"/>
        </a:p>
      </dsp:txBody>
      <dsp:txXfrm>
        <a:off x="3496721" y="580"/>
        <a:ext cx="2631940" cy="1579164"/>
      </dsp:txXfrm>
    </dsp:sp>
    <dsp:sp modelId="{195D9D75-6751-4378-AE45-E349264A8889}">
      <dsp:nvSpPr>
        <dsp:cNvPr id="0" name=""/>
        <dsp:cNvSpPr/>
      </dsp:nvSpPr>
      <dsp:spPr>
        <a:xfrm>
          <a:off x="6391855" y="580"/>
          <a:ext cx="2631940" cy="1579164"/>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Social</a:t>
          </a:r>
          <a:endParaRPr lang="en-GB" sz="2700" kern="1200" dirty="0"/>
        </a:p>
      </dsp:txBody>
      <dsp:txXfrm>
        <a:off x="6391855" y="580"/>
        <a:ext cx="2631940" cy="1579164"/>
      </dsp:txXfrm>
    </dsp:sp>
    <dsp:sp modelId="{2F04E23B-0716-4839-9925-8E2623B4C8EE}">
      <dsp:nvSpPr>
        <dsp:cNvPr id="0" name=""/>
        <dsp:cNvSpPr/>
      </dsp:nvSpPr>
      <dsp:spPr>
        <a:xfrm>
          <a:off x="601586" y="1842938"/>
          <a:ext cx="2631940" cy="1579164"/>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Health and well-being</a:t>
          </a:r>
          <a:endParaRPr lang="en-GB" sz="2700" kern="1200" dirty="0"/>
        </a:p>
      </dsp:txBody>
      <dsp:txXfrm>
        <a:off x="601586" y="1842938"/>
        <a:ext cx="2631940" cy="1579164"/>
      </dsp:txXfrm>
    </dsp:sp>
    <dsp:sp modelId="{E5270F32-1B92-49E8-B553-EB6FFF7F33D6}">
      <dsp:nvSpPr>
        <dsp:cNvPr id="0" name=""/>
        <dsp:cNvSpPr/>
      </dsp:nvSpPr>
      <dsp:spPr>
        <a:xfrm>
          <a:off x="3496721" y="1842938"/>
          <a:ext cx="2631940" cy="1579164"/>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Environmental</a:t>
          </a:r>
          <a:endParaRPr lang="en-GB" sz="2700" kern="1200" dirty="0"/>
        </a:p>
      </dsp:txBody>
      <dsp:txXfrm>
        <a:off x="3496721" y="1842938"/>
        <a:ext cx="2631940" cy="1579164"/>
      </dsp:txXfrm>
    </dsp:sp>
    <dsp:sp modelId="{35D2A8AD-EA90-48EE-A092-41262DD6EDD6}">
      <dsp:nvSpPr>
        <dsp:cNvPr id="0" name=""/>
        <dsp:cNvSpPr/>
      </dsp:nvSpPr>
      <dsp:spPr>
        <a:xfrm>
          <a:off x="6391855" y="1842938"/>
          <a:ext cx="2631940" cy="1579164"/>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Peace and justice</a:t>
          </a:r>
          <a:endParaRPr lang="en-GB" sz="2700" kern="1200" dirty="0"/>
        </a:p>
      </dsp:txBody>
      <dsp:txXfrm>
        <a:off x="6391855" y="1842938"/>
        <a:ext cx="2631940" cy="15791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ECB58-73F1-4398-B699-A421AC990287}">
      <dsp:nvSpPr>
        <dsp:cNvPr id="0" name=""/>
        <dsp:cNvSpPr/>
      </dsp:nvSpPr>
      <dsp:spPr>
        <a:xfrm>
          <a:off x="213728"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mobility</a:t>
          </a:r>
          <a:endParaRPr lang="en-GB" sz="3800" kern="1200" dirty="0"/>
        </a:p>
      </dsp:txBody>
      <dsp:txXfrm>
        <a:off x="213728" y="2416"/>
        <a:ext cx="2624205" cy="1574523"/>
      </dsp:txXfrm>
    </dsp:sp>
    <dsp:sp modelId="{E0B183A8-898F-4785-B3F9-B50E2B50FFFF}">
      <dsp:nvSpPr>
        <dsp:cNvPr id="0" name=""/>
        <dsp:cNvSpPr/>
      </dsp:nvSpPr>
      <dsp:spPr>
        <a:xfrm>
          <a:off x="3100353"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Career guidance</a:t>
          </a:r>
          <a:endParaRPr lang="en-GB" sz="3800" kern="1200" dirty="0"/>
        </a:p>
      </dsp:txBody>
      <dsp:txXfrm>
        <a:off x="3100353" y="2416"/>
        <a:ext cx="2624205" cy="1574523"/>
      </dsp:txXfrm>
    </dsp:sp>
    <dsp:sp modelId="{6BF4179F-8CF2-4CE7-95E8-3D0A0FB07143}">
      <dsp:nvSpPr>
        <dsp:cNvPr id="0" name=""/>
        <dsp:cNvSpPr/>
      </dsp:nvSpPr>
      <dsp:spPr>
        <a:xfrm>
          <a:off x="5986979"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Problems</a:t>
          </a:r>
          <a:endParaRPr lang="en-GB" sz="3800" kern="1200" dirty="0"/>
        </a:p>
      </dsp:txBody>
      <dsp:txXfrm>
        <a:off x="5986979" y="2416"/>
        <a:ext cx="2624205" cy="1574523"/>
      </dsp:txXfrm>
    </dsp:sp>
    <dsp:sp modelId="{FA7B04BE-DD6F-46F1-A8CD-AB6AC2B80857}">
      <dsp:nvSpPr>
        <dsp:cNvPr id="0" name=""/>
        <dsp:cNvSpPr/>
      </dsp:nvSpPr>
      <dsp:spPr>
        <a:xfrm>
          <a:off x="1657041"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justice</a:t>
          </a:r>
          <a:endParaRPr lang="en-GB" sz="3800" kern="1200" dirty="0"/>
        </a:p>
      </dsp:txBody>
      <dsp:txXfrm>
        <a:off x="1657041" y="1839360"/>
        <a:ext cx="2624205" cy="1574523"/>
      </dsp:txXfrm>
    </dsp:sp>
    <dsp:sp modelId="{DBC0FB79-187E-449A-9FA6-F5AADC0ACB56}">
      <dsp:nvSpPr>
        <dsp:cNvPr id="0" name=""/>
        <dsp:cNvSpPr/>
      </dsp:nvSpPr>
      <dsp:spPr>
        <a:xfrm>
          <a:off x="4543666"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5 signposts</a:t>
          </a:r>
          <a:endParaRPr lang="en-GB" sz="3800" kern="1200" dirty="0"/>
        </a:p>
      </dsp:txBody>
      <dsp:txXfrm>
        <a:off x="4543666" y="1839360"/>
        <a:ext cx="2624205" cy="15745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ECB58-73F1-4398-B699-A421AC990287}">
      <dsp:nvSpPr>
        <dsp:cNvPr id="0" name=""/>
        <dsp:cNvSpPr/>
      </dsp:nvSpPr>
      <dsp:spPr>
        <a:xfrm>
          <a:off x="213728" y="2416"/>
          <a:ext cx="2624205" cy="1574523"/>
        </a:xfrm>
        <a:prstGeom prst="rect">
          <a:avLst/>
        </a:prstGeom>
        <a:solidFill>
          <a:schemeClr val="accent4">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mobility</a:t>
          </a:r>
          <a:endParaRPr lang="en-GB" sz="3800" kern="1200" dirty="0"/>
        </a:p>
      </dsp:txBody>
      <dsp:txXfrm>
        <a:off x="213728" y="2416"/>
        <a:ext cx="2624205" cy="1574523"/>
      </dsp:txXfrm>
    </dsp:sp>
    <dsp:sp modelId="{E0B183A8-898F-4785-B3F9-B50E2B50FFFF}">
      <dsp:nvSpPr>
        <dsp:cNvPr id="0" name=""/>
        <dsp:cNvSpPr/>
      </dsp:nvSpPr>
      <dsp:spPr>
        <a:xfrm>
          <a:off x="3100353"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Career guidance</a:t>
          </a:r>
          <a:endParaRPr lang="en-GB" sz="3800" kern="1200" dirty="0"/>
        </a:p>
      </dsp:txBody>
      <dsp:txXfrm>
        <a:off x="3100353" y="2416"/>
        <a:ext cx="2624205" cy="1574523"/>
      </dsp:txXfrm>
    </dsp:sp>
    <dsp:sp modelId="{6BF4179F-8CF2-4CE7-95E8-3D0A0FB07143}">
      <dsp:nvSpPr>
        <dsp:cNvPr id="0" name=""/>
        <dsp:cNvSpPr/>
      </dsp:nvSpPr>
      <dsp:spPr>
        <a:xfrm>
          <a:off x="5986979"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Problems</a:t>
          </a:r>
          <a:endParaRPr lang="en-GB" sz="3800" kern="1200" dirty="0"/>
        </a:p>
      </dsp:txBody>
      <dsp:txXfrm>
        <a:off x="5986979" y="2416"/>
        <a:ext cx="2624205" cy="1574523"/>
      </dsp:txXfrm>
    </dsp:sp>
    <dsp:sp modelId="{FA7B04BE-DD6F-46F1-A8CD-AB6AC2B80857}">
      <dsp:nvSpPr>
        <dsp:cNvPr id="0" name=""/>
        <dsp:cNvSpPr/>
      </dsp:nvSpPr>
      <dsp:spPr>
        <a:xfrm>
          <a:off x="1657041"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justice</a:t>
          </a:r>
          <a:endParaRPr lang="en-GB" sz="3800" kern="1200" dirty="0"/>
        </a:p>
      </dsp:txBody>
      <dsp:txXfrm>
        <a:off x="1657041" y="1839360"/>
        <a:ext cx="2624205" cy="1574523"/>
      </dsp:txXfrm>
    </dsp:sp>
    <dsp:sp modelId="{DBC0FB79-187E-449A-9FA6-F5AADC0ACB56}">
      <dsp:nvSpPr>
        <dsp:cNvPr id="0" name=""/>
        <dsp:cNvSpPr/>
      </dsp:nvSpPr>
      <dsp:spPr>
        <a:xfrm>
          <a:off x="4543666"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5 signposts</a:t>
          </a:r>
          <a:endParaRPr lang="en-GB" sz="3800" kern="1200" dirty="0"/>
        </a:p>
      </dsp:txBody>
      <dsp:txXfrm>
        <a:off x="4543666" y="1839360"/>
        <a:ext cx="2624205" cy="15745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ECB58-73F1-4398-B699-A421AC990287}">
      <dsp:nvSpPr>
        <dsp:cNvPr id="0" name=""/>
        <dsp:cNvSpPr/>
      </dsp:nvSpPr>
      <dsp:spPr>
        <a:xfrm>
          <a:off x="213728"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mobility</a:t>
          </a:r>
          <a:endParaRPr lang="en-GB" sz="3800" kern="1200" dirty="0"/>
        </a:p>
      </dsp:txBody>
      <dsp:txXfrm>
        <a:off x="213728" y="2416"/>
        <a:ext cx="2624205" cy="1574523"/>
      </dsp:txXfrm>
    </dsp:sp>
    <dsp:sp modelId="{E0B183A8-898F-4785-B3F9-B50E2B50FFFF}">
      <dsp:nvSpPr>
        <dsp:cNvPr id="0" name=""/>
        <dsp:cNvSpPr/>
      </dsp:nvSpPr>
      <dsp:spPr>
        <a:xfrm>
          <a:off x="3100353" y="2416"/>
          <a:ext cx="2624205" cy="1574523"/>
        </a:xfrm>
        <a:prstGeom prst="rect">
          <a:avLst/>
        </a:prstGeom>
        <a:solidFill>
          <a:schemeClr val="accent4">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Career guidance</a:t>
          </a:r>
          <a:endParaRPr lang="en-GB" sz="3800" kern="1200" dirty="0"/>
        </a:p>
      </dsp:txBody>
      <dsp:txXfrm>
        <a:off x="3100353" y="2416"/>
        <a:ext cx="2624205" cy="1574523"/>
      </dsp:txXfrm>
    </dsp:sp>
    <dsp:sp modelId="{6BF4179F-8CF2-4CE7-95E8-3D0A0FB07143}">
      <dsp:nvSpPr>
        <dsp:cNvPr id="0" name=""/>
        <dsp:cNvSpPr/>
      </dsp:nvSpPr>
      <dsp:spPr>
        <a:xfrm>
          <a:off x="5986979"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Problems</a:t>
          </a:r>
          <a:endParaRPr lang="en-GB" sz="3800" kern="1200" dirty="0"/>
        </a:p>
      </dsp:txBody>
      <dsp:txXfrm>
        <a:off x="5986979" y="2416"/>
        <a:ext cx="2624205" cy="1574523"/>
      </dsp:txXfrm>
    </dsp:sp>
    <dsp:sp modelId="{FA7B04BE-DD6F-46F1-A8CD-AB6AC2B80857}">
      <dsp:nvSpPr>
        <dsp:cNvPr id="0" name=""/>
        <dsp:cNvSpPr/>
      </dsp:nvSpPr>
      <dsp:spPr>
        <a:xfrm>
          <a:off x="1657041"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justice</a:t>
          </a:r>
          <a:endParaRPr lang="en-GB" sz="3800" kern="1200" dirty="0"/>
        </a:p>
      </dsp:txBody>
      <dsp:txXfrm>
        <a:off x="1657041" y="1839360"/>
        <a:ext cx="2624205" cy="1574523"/>
      </dsp:txXfrm>
    </dsp:sp>
    <dsp:sp modelId="{DBC0FB79-187E-449A-9FA6-F5AADC0ACB56}">
      <dsp:nvSpPr>
        <dsp:cNvPr id="0" name=""/>
        <dsp:cNvSpPr/>
      </dsp:nvSpPr>
      <dsp:spPr>
        <a:xfrm>
          <a:off x="4543666"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5 signposts</a:t>
          </a:r>
          <a:endParaRPr lang="en-GB" sz="3800" kern="1200" dirty="0"/>
        </a:p>
      </dsp:txBody>
      <dsp:txXfrm>
        <a:off x="4543666" y="1839360"/>
        <a:ext cx="2624205" cy="15745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ECB58-73F1-4398-B699-A421AC990287}">
      <dsp:nvSpPr>
        <dsp:cNvPr id="0" name=""/>
        <dsp:cNvSpPr/>
      </dsp:nvSpPr>
      <dsp:spPr>
        <a:xfrm>
          <a:off x="213728"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mobility</a:t>
          </a:r>
          <a:endParaRPr lang="en-GB" sz="3800" kern="1200" dirty="0"/>
        </a:p>
      </dsp:txBody>
      <dsp:txXfrm>
        <a:off x="213728" y="2416"/>
        <a:ext cx="2624205" cy="1574523"/>
      </dsp:txXfrm>
    </dsp:sp>
    <dsp:sp modelId="{E0B183A8-898F-4785-B3F9-B50E2B50FFFF}">
      <dsp:nvSpPr>
        <dsp:cNvPr id="0" name=""/>
        <dsp:cNvSpPr/>
      </dsp:nvSpPr>
      <dsp:spPr>
        <a:xfrm>
          <a:off x="3100353"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Career guidance</a:t>
          </a:r>
          <a:endParaRPr lang="en-GB" sz="3800" kern="1200" dirty="0"/>
        </a:p>
      </dsp:txBody>
      <dsp:txXfrm>
        <a:off x="3100353" y="2416"/>
        <a:ext cx="2624205" cy="1574523"/>
      </dsp:txXfrm>
    </dsp:sp>
    <dsp:sp modelId="{6BF4179F-8CF2-4CE7-95E8-3D0A0FB07143}">
      <dsp:nvSpPr>
        <dsp:cNvPr id="0" name=""/>
        <dsp:cNvSpPr/>
      </dsp:nvSpPr>
      <dsp:spPr>
        <a:xfrm>
          <a:off x="5986979" y="2416"/>
          <a:ext cx="2624205" cy="1574523"/>
        </a:xfrm>
        <a:prstGeom prst="rect">
          <a:avLst/>
        </a:prstGeom>
        <a:solidFill>
          <a:schemeClr val="accent4">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Problems</a:t>
          </a:r>
          <a:endParaRPr lang="en-GB" sz="3800" kern="1200" dirty="0"/>
        </a:p>
      </dsp:txBody>
      <dsp:txXfrm>
        <a:off x="5986979" y="2416"/>
        <a:ext cx="2624205" cy="1574523"/>
      </dsp:txXfrm>
    </dsp:sp>
    <dsp:sp modelId="{FA7B04BE-DD6F-46F1-A8CD-AB6AC2B80857}">
      <dsp:nvSpPr>
        <dsp:cNvPr id="0" name=""/>
        <dsp:cNvSpPr/>
      </dsp:nvSpPr>
      <dsp:spPr>
        <a:xfrm>
          <a:off x="1657041"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justice</a:t>
          </a:r>
          <a:endParaRPr lang="en-GB" sz="3800" kern="1200" dirty="0"/>
        </a:p>
      </dsp:txBody>
      <dsp:txXfrm>
        <a:off x="1657041" y="1839360"/>
        <a:ext cx="2624205" cy="1574523"/>
      </dsp:txXfrm>
    </dsp:sp>
    <dsp:sp modelId="{DBC0FB79-187E-449A-9FA6-F5AADC0ACB56}">
      <dsp:nvSpPr>
        <dsp:cNvPr id="0" name=""/>
        <dsp:cNvSpPr/>
      </dsp:nvSpPr>
      <dsp:spPr>
        <a:xfrm>
          <a:off x="4543666"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5 signposts</a:t>
          </a:r>
          <a:endParaRPr lang="en-GB" sz="3800" kern="1200" dirty="0"/>
        </a:p>
      </dsp:txBody>
      <dsp:txXfrm>
        <a:off x="4543666" y="1839360"/>
        <a:ext cx="2624205" cy="15745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8331B-6299-416F-8358-74BF9261E784}">
      <dsp:nvSpPr>
        <dsp:cNvPr id="0" name=""/>
        <dsp:cNvSpPr/>
      </dsp:nvSpPr>
      <dsp:spPr>
        <a:xfrm>
          <a:off x="3891361" y="0"/>
          <a:ext cx="4202448" cy="4202448"/>
        </a:xfrm>
        <a:prstGeom prst="diamond">
          <a:avLst/>
        </a:prstGeom>
        <a:solidFill>
          <a:schemeClr val="accent1">
            <a:tint val="4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D5A60423-FB80-44CB-8124-38B49DCEA28C}">
      <dsp:nvSpPr>
        <dsp:cNvPr id="0" name=""/>
        <dsp:cNvSpPr/>
      </dsp:nvSpPr>
      <dsp:spPr>
        <a:xfrm>
          <a:off x="4301476" y="399232"/>
          <a:ext cx="1638954" cy="163895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Radical (social change)</a:t>
          </a:r>
        </a:p>
      </dsp:txBody>
      <dsp:txXfrm>
        <a:off x="4381483" y="479239"/>
        <a:ext cx="1478940" cy="1478940"/>
      </dsp:txXfrm>
    </dsp:sp>
    <dsp:sp modelId="{86A720E5-C8AD-44A6-AC21-B171654078DA}">
      <dsp:nvSpPr>
        <dsp:cNvPr id="0" name=""/>
        <dsp:cNvSpPr/>
      </dsp:nvSpPr>
      <dsp:spPr>
        <a:xfrm>
          <a:off x="6055622" y="399232"/>
          <a:ext cx="1638954" cy="163895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Progressive (individual change)</a:t>
          </a:r>
        </a:p>
      </dsp:txBody>
      <dsp:txXfrm>
        <a:off x="6135629" y="479239"/>
        <a:ext cx="1478940" cy="1478940"/>
      </dsp:txXfrm>
    </dsp:sp>
    <dsp:sp modelId="{AB539D71-863E-4EF7-9E5E-C3D0B8B5EAFA}">
      <dsp:nvSpPr>
        <dsp:cNvPr id="0" name=""/>
        <dsp:cNvSpPr/>
      </dsp:nvSpPr>
      <dsp:spPr>
        <a:xfrm>
          <a:off x="4290594" y="2164260"/>
          <a:ext cx="1638954" cy="163895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Conservative (social control)</a:t>
          </a:r>
        </a:p>
      </dsp:txBody>
      <dsp:txXfrm>
        <a:off x="4370601" y="2244267"/>
        <a:ext cx="1478940" cy="1478940"/>
      </dsp:txXfrm>
    </dsp:sp>
    <dsp:sp modelId="{B06B9B92-19D3-4ACB-869B-5ACFA554DB76}">
      <dsp:nvSpPr>
        <dsp:cNvPr id="0" name=""/>
        <dsp:cNvSpPr/>
      </dsp:nvSpPr>
      <dsp:spPr>
        <a:xfrm>
          <a:off x="6055622" y="2164260"/>
          <a:ext cx="1638954" cy="163895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Liberal (non-directive)</a:t>
          </a:r>
        </a:p>
      </dsp:txBody>
      <dsp:txXfrm>
        <a:off x="6135629" y="2244267"/>
        <a:ext cx="1478940" cy="14789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ECB58-73F1-4398-B699-A421AC990287}">
      <dsp:nvSpPr>
        <dsp:cNvPr id="0" name=""/>
        <dsp:cNvSpPr/>
      </dsp:nvSpPr>
      <dsp:spPr>
        <a:xfrm>
          <a:off x="213728"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mobility</a:t>
          </a:r>
          <a:endParaRPr lang="en-GB" sz="3800" kern="1200" dirty="0"/>
        </a:p>
      </dsp:txBody>
      <dsp:txXfrm>
        <a:off x="213728" y="2416"/>
        <a:ext cx="2624205" cy="1574523"/>
      </dsp:txXfrm>
    </dsp:sp>
    <dsp:sp modelId="{E0B183A8-898F-4785-B3F9-B50E2B50FFFF}">
      <dsp:nvSpPr>
        <dsp:cNvPr id="0" name=""/>
        <dsp:cNvSpPr/>
      </dsp:nvSpPr>
      <dsp:spPr>
        <a:xfrm>
          <a:off x="3100353"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Career guidance</a:t>
          </a:r>
          <a:endParaRPr lang="en-GB" sz="3800" kern="1200" dirty="0"/>
        </a:p>
      </dsp:txBody>
      <dsp:txXfrm>
        <a:off x="3100353" y="2416"/>
        <a:ext cx="2624205" cy="1574523"/>
      </dsp:txXfrm>
    </dsp:sp>
    <dsp:sp modelId="{6BF4179F-8CF2-4CE7-95E8-3D0A0FB07143}">
      <dsp:nvSpPr>
        <dsp:cNvPr id="0" name=""/>
        <dsp:cNvSpPr/>
      </dsp:nvSpPr>
      <dsp:spPr>
        <a:xfrm>
          <a:off x="5986979"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Problems</a:t>
          </a:r>
          <a:endParaRPr lang="en-GB" sz="3800" kern="1200" dirty="0"/>
        </a:p>
      </dsp:txBody>
      <dsp:txXfrm>
        <a:off x="5986979" y="2416"/>
        <a:ext cx="2624205" cy="1574523"/>
      </dsp:txXfrm>
    </dsp:sp>
    <dsp:sp modelId="{FA7B04BE-DD6F-46F1-A8CD-AB6AC2B80857}">
      <dsp:nvSpPr>
        <dsp:cNvPr id="0" name=""/>
        <dsp:cNvSpPr/>
      </dsp:nvSpPr>
      <dsp:spPr>
        <a:xfrm>
          <a:off x="1657041" y="1839360"/>
          <a:ext cx="2624205" cy="1574523"/>
        </a:xfrm>
        <a:prstGeom prst="rect">
          <a:avLst/>
        </a:prstGeom>
        <a:solidFill>
          <a:schemeClr val="accent4">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justice</a:t>
          </a:r>
          <a:endParaRPr lang="en-GB" sz="3800" kern="1200" dirty="0"/>
        </a:p>
      </dsp:txBody>
      <dsp:txXfrm>
        <a:off x="1657041" y="1839360"/>
        <a:ext cx="2624205" cy="1574523"/>
      </dsp:txXfrm>
    </dsp:sp>
    <dsp:sp modelId="{DBC0FB79-187E-449A-9FA6-F5AADC0ACB56}">
      <dsp:nvSpPr>
        <dsp:cNvPr id="0" name=""/>
        <dsp:cNvSpPr/>
      </dsp:nvSpPr>
      <dsp:spPr>
        <a:xfrm>
          <a:off x="4543666"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5 signposts</a:t>
          </a:r>
          <a:endParaRPr lang="en-GB" sz="3800" kern="1200" dirty="0"/>
        </a:p>
      </dsp:txBody>
      <dsp:txXfrm>
        <a:off x="4543666" y="1839360"/>
        <a:ext cx="2624205" cy="15745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D9F29-2B17-4139-88EB-3E3F16216C8C}">
      <dsp:nvSpPr>
        <dsp:cNvPr id="0" name=""/>
        <dsp:cNvSpPr/>
      </dsp:nvSpPr>
      <dsp:spPr>
        <a:xfrm>
          <a:off x="521559" y="2093709"/>
          <a:ext cx="4172473" cy="44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2018</a:t>
          </a:r>
        </a:p>
      </dsp:txBody>
      <dsp:txXfrm>
        <a:off x="521559" y="2093709"/>
        <a:ext cx="4172473" cy="440575"/>
      </dsp:txXfrm>
    </dsp:sp>
    <dsp:sp modelId="{2E08852D-3D08-425F-AB64-FCB28C78CBD4}">
      <dsp:nvSpPr>
        <dsp:cNvPr id="0" name=""/>
        <dsp:cNvSpPr/>
      </dsp:nvSpPr>
      <dsp:spPr>
        <a:xfrm>
          <a:off x="0" y="1871472"/>
          <a:ext cx="10431184" cy="155956"/>
        </a:xfrm>
        <a:prstGeom prst="rect">
          <a:avLst/>
        </a:prstGeom>
        <a:solidFill>
          <a:schemeClr val="accent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3200AD-46F7-4BE3-A4F6-9CF9D5262BEA}">
      <dsp:nvSpPr>
        <dsp:cNvPr id="0" name=""/>
        <dsp:cNvSpPr/>
      </dsp:nvSpPr>
      <dsp:spPr>
        <a:xfrm>
          <a:off x="312935" y="494794"/>
          <a:ext cx="4589720" cy="713864"/>
        </a:xfrm>
        <a:prstGeom prst="rect">
          <a:avLst/>
        </a:prstGeom>
        <a:solidFill>
          <a:schemeClr val="accent1">
            <a:alpha val="9000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Career guidance for social justice – Explores context, critique and theory. </a:t>
          </a:r>
        </a:p>
      </dsp:txBody>
      <dsp:txXfrm>
        <a:off x="312935" y="494794"/>
        <a:ext cx="4589720" cy="713864"/>
      </dsp:txXfrm>
    </dsp:sp>
    <dsp:sp modelId="{935590C5-2574-4947-BCCC-045EED9C947A}">
      <dsp:nvSpPr>
        <dsp:cNvPr id="0" name=""/>
        <dsp:cNvSpPr/>
      </dsp:nvSpPr>
      <dsp:spPr>
        <a:xfrm>
          <a:off x="2607796" y="1208658"/>
          <a:ext cx="0" cy="662813"/>
        </a:xfrm>
        <a:prstGeom prst="line">
          <a:avLst/>
        </a:prstGeom>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2756E97B-E96D-45BA-8B06-99B792FAA37C}">
      <dsp:nvSpPr>
        <dsp:cNvPr id="0" name=""/>
        <dsp:cNvSpPr/>
      </dsp:nvSpPr>
      <dsp:spPr>
        <a:xfrm>
          <a:off x="5737151" y="1364614"/>
          <a:ext cx="4172473" cy="44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2019</a:t>
          </a:r>
        </a:p>
      </dsp:txBody>
      <dsp:txXfrm>
        <a:off x="5737151" y="1364614"/>
        <a:ext cx="4172473" cy="440575"/>
      </dsp:txXfrm>
    </dsp:sp>
    <dsp:sp modelId="{B96365B8-91E3-4DB9-8F15-F07EBECC3CAF}">
      <dsp:nvSpPr>
        <dsp:cNvPr id="0" name=""/>
        <dsp:cNvSpPr/>
      </dsp:nvSpPr>
      <dsp:spPr>
        <a:xfrm>
          <a:off x="5528527" y="2690241"/>
          <a:ext cx="4589720" cy="1155780"/>
        </a:xfrm>
        <a:prstGeom prst="rect">
          <a:avLst/>
        </a:prstGeom>
        <a:solidFill>
          <a:schemeClr val="accent1">
            <a:alpha val="9000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Career guidance for emancipation – Explores diverse experiences of neoliberalism and possibilities for challenging and changing things. </a:t>
          </a:r>
        </a:p>
      </dsp:txBody>
      <dsp:txXfrm>
        <a:off x="5528527" y="2690241"/>
        <a:ext cx="4589720" cy="1155780"/>
      </dsp:txXfrm>
    </dsp:sp>
    <dsp:sp modelId="{2BF36553-2015-4BBF-B2B2-9CCD8C1BDB05}">
      <dsp:nvSpPr>
        <dsp:cNvPr id="0" name=""/>
        <dsp:cNvSpPr/>
      </dsp:nvSpPr>
      <dsp:spPr>
        <a:xfrm>
          <a:off x="7823388" y="2027427"/>
          <a:ext cx="0" cy="662813"/>
        </a:xfrm>
        <a:prstGeom prst="line">
          <a:avLst/>
        </a:prstGeom>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975DF58A-247D-404A-A5FE-5362B4F11958}">
      <dsp:nvSpPr>
        <dsp:cNvPr id="0" name=""/>
        <dsp:cNvSpPr/>
      </dsp:nvSpPr>
      <dsp:spPr>
        <a:xfrm>
          <a:off x="2559059" y="1900713"/>
          <a:ext cx="97472" cy="97472"/>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B483D2B6-8946-4C68-B3B2-A9244ECC3113}">
      <dsp:nvSpPr>
        <dsp:cNvPr id="0" name=""/>
        <dsp:cNvSpPr/>
      </dsp:nvSpPr>
      <dsp:spPr>
        <a:xfrm>
          <a:off x="7774651" y="1900713"/>
          <a:ext cx="97472" cy="97472"/>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ECB58-73F1-4398-B699-A421AC990287}">
      <dsp:nvSpPr>
        <dsp:cNvPr id="0" name=""/>
        <dsp:cNvSpPr/>
      </dsp:nvSpPr>
      <dsp:spPr>
        <a:xfrm>
          <a:off x="213728"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mobility</a:t>
          </a:r>
          <a:endParaRPr lang="en-GB" sz="3800" kern="1200" dirty="0"/>
        </a:p>
      </dsp:txBody>
      <dsp:txXfrm>
        <a:off x="213728" y="2416"/>
        <a:ext cx="2624205" cy="1574523"/>
      </dsp:txXfrm>
    </dsp:sp>
    <dsp:sp modelId="{E0B183A8-898F-4785-B3F9-B50E2B50FFFF}">
      <dsp:nvSpPr>
        <dsp:cNvPr id="0" name=""/>
        <dsp:cNvSpPr/>
      </dsp:nvSpPr>
      <dsp:spPr>
        <a:xfrm>
          <a:off x="3100353"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Career guidance</a:t>
          </a:r>
          <a:endParaRPr lang="en-GB" sz="3800" kern="1200" dirty="0"/>
        </a:p>
      </dsp:txBody>
      <dsp:txXfrm>
        <a:off x="3100353" y="2416"/>
        <a:ext cx="2624205" cy="1574523"/>
      </dsp:txXfrm>
    </dsp:sp>
    <dsp:sp modelId="{6BF4179F-8CF2-4CE7-95E8-3D0A0FB07143}">
      <dsp:nvSpPr>
        <dsp:cNvPr id="0" name=""/>
        <dsp:cNvSpPr/>
      </dsp:nvSpPr>
      <dsp:spPr>
        <a:xfrm>
          <a:off x="5986979" y="2416"/>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Problems</a:t>
          </a:r>
          <a:endParaRPr lang="en-GB" sz="3800" kern="1200" dirty="0"/>
        </a:p>
      </dsp:txBody>
      <dsp:txXfrm>
        <a:off x="5986979" y="2416"/>
        <a:ext cx="2624205" cy="1574523"/>
      </dsp:txXfrm>
    </dsp:sp>
    <dsp:sp modelId="{FA7B04BE-DD6F-46F1-A8CD-AB6AC2B80857}">
      <dsp:nvSpPr>
        <dsp:cNvPr id="0" name=""/>
        <dsp:cNvSpPr/>
      </dsp:nvSpPr>
      <dsp:spPr>
        <a:xfrm>
          <a:off x="1657041" y="1839360"/>
          <a:ext cx="2624205" cy="157452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Social justice</a:t>
          </a:r>
          <a:endParaRPr lang="en-GB" sz="3800" kern="1200" dirty="0"/>
        </a:p>
      </dsp:txBody>
      <dsp:txXfrm>
        <a:off x="1657041" y="1839360"/>
        <a:ext cx="2624205" cy="1574523"/>
      </dsp:txXfrm>
    </dsp:sp>
    <dsp:sp modelId="{DBC0FB79-187E-449A-9FA6-F5AADC0ACB56}">
      <dsp:nvSpPr>
        <dsp:cNvPr id="0" name=""/>
        <dsp:cNvSpPr/>
      </dsp:nvSpPr>
      <dsp:spPr>
        <a:xfrm>
          <a:off x="4543666" y="1839360"/>
          <a:ext cx="2624205" cy="1574523"/>
        </a:xfrm>
        <a:prstGeom prst="rect">
          <a:avLst/>
        </a:prstGeom>
        <a:solidFill>
          <a:schemeClr val="accent4">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5 signposts</a:t>
          </a:r>
          <a:endParaRPr lang="en-GB" sz="3800" kern="1200" dirty="0"/>
        </a:p>
      </dsp:txBody>
      <dsp:txXfrm>
        <a:off x="4543666" y="1839360"/>
        <a:ext cx="2624205" cy="15745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37" y="916409"/>
          <a:ext cx="1824922" cy="2189906"/>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Build critical consciousness</a:t>
          </a:r>
          <a:r>
            <a:rPr lang="en-GB" sz="1600" b="0" i="0" kern="1200" dirty="0"/>
            <a:t> </a:t>
          </a:r>
          <a:endParaRPr lang="en-GB" sz="1600" kern="1200" dirty="0"/>
        </a:p>
      </dsp:txBody>
      <dsp:txXfrm>
        <a:off x="5837" y="1792371"/>
        <a:ext cx="1824922" cy="1313944"/>
      </dsp:txXfrm>
    </dsp:sp>
    <dsp:sp modelId="{BEDD5812-1115-4B8A-A19D-85AAFE354974}">
      <dsp:nvSpPr>
        <dsp:cNvPr id="0" name=""/>
        <dsp:cNvSpPr/>
      </dsp:nvSpPr>
      <dsp:spPr>
        <a:xfrm>
          <a:off x="5837"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01</a:t>
          </a:r>
        </a:p>
      </dsp:txBody>
      <dsp:txXfrm>
        <a:off x="5837" y="916409"/>
        <a:ext cx="1824922" cy="875962"/>
      </dsp:txXfrm>
    </dsp:sp>
    <dsp:sp modelId="{9C5372CC-55F9-41A2-B2A6-1914F78C1795}">
      <dsp:nvSpPr>
        <dsp:cNvPr id="0" name=""/>
        <dsp:cNvSpPr/>
      </dsp:nvSpPr>
      <dsp:spPr>
        <a:xfrm>
          <a:off x="1976753" y="916409"/>
          <a:ext cx="1824922" cy="2189906"/>
        </a:xfrm>
        <a:prstGeom prst="rect">
          <a:avLst/>
        </a:prstGeom>
        <a:solidFill>
          <a:schemeClr val="accent2">
            <a:hueOff val="338703"/>
            <a:satOff val="-1658"/>
            <a:lumOff val="931"/>
            <a:alphaOff val="0"/>
          </a:schemeClr>
        </a:solidFill>
        <a:ln w="19050" cap="rnd" cmpd="sng" algn="ctr">
          <a:solidFill>
            <a:schemeClr val="accent2">
              <a:hueOff val="338703"/>
              <a:satOff val="-1658"/>
              <a:lumOff val="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Name oppression</a:t>
          </a:r>
          <a:endParaRPr lang="en-GB" sz="1600" b="0" i="0" kern="1200" dirty="0"/>
        </a:p>
      </dsp:txBody>
      <dsp:txXfrm>
        <a:off x="1976753" y="1792371"/>
        <a:ext cx="1824922" cy="1313944"/>
      </dsp:txXfrm>
    </dsp:sp>
    <dsp:sp modelId="{616804D4-7870-46A6-B2A0-2CE8219FB9BB}">
      <dsp:nvSpPr>
        <dsp:cNvPr id="0" name=""/>
        <dsp:cNvSpPr/>
      </dsp:nvSpPr>
      <dsp:spPr>
        <a:xfrm>
          <a:off x="1976753"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02</a:t>
          </a:r>
        </a:p>
      </dsp:txBody>
      <dsp:txXfrm>
        <a:off x="1976753" y="916409"/>
        <a:ext cx="1824922" cy="875962"/>
      </dsp:txXfrm>
    </dsp:sp>
    <dsp:sp modelId="{C4A2D9FD-3FFA-4CBE-9E4F-004229F35DEC}">
      <dsp:nvSpPr>
        <dsp:cNvPr id="0" name=""/>
        <dsp:cNvSpPr/>
      </dsp:nvSpPr>
      <dsp:spPr>
        <a:xfrm>
          <a:off x="3947669" y="916409"/>
          <a:ext cx="1824922" cy="2189906"/>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Question what is normal</a:t>
          </a:r>
          <a:endParaRPr lang="en-GB" sz="1600" b="0" i="0" kern="1200" dirty="0"/>
        </a:p>
      </dsp:txBody>
      <dsp:txXfrm>
        <a:off x="3947669" y="1792371"/>
        <a:ext cx="1824922" cy="1313944"/>
      </dsp:txXfrm>
    </dsp:sp>
    <dsp:sp modelId="{06E3B730-F1E1-4C31-AA88-978153A3C3F4}">
      <dsp:nvSpPr>
        <dsp:cNvPr id="0" name=""/>
        <dsp:cNvSpPr/>
      </dsp:nvSpPr>
      <dsp:spPr>
        <a:xfrm>
          <a:off x="3947669"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03</a:t>
          </a:r>
        </a:p>
      </dsp:txBody>
      <dsp:txXfrm>
        <a:off x="3947669" y="916409"/>
        <a:ext cx="1824922" cy="875962"/>
      </dsp:txXfrm>
    </dsp:sp>
    <dsp:sp modelId="{166E0798-03A4-4980-8A23-C4DD7503F72C}">
      <dsp:nvSpPr>
        <dsp:cNvPr id="0" name=""/>
        <dsp:cNvSpPr/>
      </dsp:nvSpPr>
      <dsp:spPr>
        <a:xfrm>
          <a:off x="5918585" y="916409"/>
          <a:ext cx="1824922" cy="2189906"/>
        </a:xfrm>
        <a:prstGeom prst="rect">
          <a:avLst/>
        </a:prstGeom>
        <a:solidFill>
          <a:schemeClr val="accent2">
            <a:hueOff val="1016110"/>
            <a:satOff val="-4974"/>
            <a:lumOff val="2794"/>
            <a:alphaOff val="0"/>
          </a:schemeClr>
        </a:solidFill>
        <a:ln w="19050" cap="rnd" cmpd="sng" algn="ctr">
          <a:solidFill>
            <a:schemeClr val="accent2">
              <a:hueOff val="1016110"/>
              <a:satOff val="-4974"/>
              <a:lumOff val="2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Encourage people to work together</a:t>
          </a:r>
          <a:endParaRPr lang="en-GB" sz="1600" b="0" i="0" kern="1200" dirty="0"/>
        </a:p>
      </dsp:txBody>
      <dsp:txXfrm>
        <a:off x="5918585" y="1792371"/>
        <a:ext cx="1824922" cy="1313944"/>
      </dsp:txXfrm>
    </dsp:sp>
    <dsp:sp modelId="{23E3F2DC-471A-4ADF-8B75-839FF901E4EC}">
      <dsp:nvSpPr>
        <dsp:cNvPr id="0" name=""/>
        <dsp:cNvSpPr/>
      </dsp:nvSpPr>
      <dsp:spPr>
        <a:xfrm>
          <a:off x="5918585"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04</a:t>
          </a:r>
        </a:p>
      </dsp:txBody>
      <dsp:txXfrm>
        <a:off x="5918585" y="916409"/>
        <a:ext cx="1824922" cy="875962"/>
      </dsp:txXfrm>
    </dsp:sp>
    <dsp:sp modelId="{84367214-3ECC-4F22-A3F4-ED34B79F6CE9}">
      <dsp:nvSpPr>
        <dsp:cNvPr id="0" name=""/>
        <dsp:cNvSpPr/>
      </dsp:nvSpPr>
      <dsp:spPr>
        <a:xfrm>
          <a:off x="7889501" y="916409"/>
          <a:ext cx="1824922" cy="2189906"/>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Work at a range of levels</a:t>
          </a:r>
          <a:endParaRPr lang="en-GB" sz="1600" b="0" i="0" kern="1200" dirty="0"/>
        </a:p>
      </dsp:txBody>
      <dsp:txXfrm>
        <a:off x="7889501" y="1792371"/>
        <a:ext cx="1824922" cy="1313944"/>
      </dsp:txXfrm>
    </dsp:sp>
    <dsp:sp modelId="{24838AE7-B046-4BBA-BCF2-C99759442D15}">
      <dsp:nvSpPr>
        <dsp:cNvPr id="0" name=""/>
        <dsp:cNvSpPr/>
      </dsp:nvSpPr>
      <dsp:spPr>
        <a:xfrm>
          <a:off x="7889501"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05</a:t>
          </a:r>
        </a:p>
      </dsp:txBody>
      <dsp:txXfrm>
        <a:off x="7889501" y="916409"/>
        <a:ext cx="1824922" cy="8759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338703"/>
            <a:satOff val="-1658"/>
            <a:lumOff val="931"/>
            <a:alphaOff val="0"/>
          </a:schemeClr>
        </a:solidFill>
        <a:ln w="19050" cap="rnd" cmpd="sng" algn="ctr">
          <a:solidFill>
            <a:schemeClr val="accent2">
              <a:hueOff val="338703"/>
              <a:satOff val="-1658"/>
              <a:lumOff val="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1016110"/>
            <a:satOff val="-4974"/>
            <a:lumOff val="2794"/>
            <a:alphaOff val="0"/>
          </a:schemeClr>
        </a:solidFill>
        <a:ln w="19050" cap="rnd" cmpd="sng" algn="ctr">
          <a:solidFill>
            <a:schemeClr val="accent2">
              <a:hueOff val="1016110"/>
              <a:satOff val="-4974"/>
              <a:lumOff val="2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338703"/>
            <a:satOff val="-1658"/>
            <a:lumOff val="931"/>
            <a:alphaOff val="0"/>
          </a:schemeClr>
        </a:solidFill>
        <a:ln w="19050" cap="rnd" cmpd="sng" algn="ctr">
          <a:solidFill>
            <a:schemeClr val="accent2">
              <a:hueOff val="338703"/>
              <a:satOff val="-1658"/>
              <a:lumOff val="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1016110"/>
            <a:satOff val="-4974"/>
            <a:lumOff val="2794"/>
            <a:alphaOff val="0"/>
          </a:schemeClr>
        </a:solidFill>
        <a:ln w="19050" cap="rnd" cmpd="sng" algn="ctr">
          <a:solidFill>
            <a:schemeClr val="accent2">
              <a:hueOff val="1016110"/>
              <a:satOff val="-4974"/>
              <a:lumOff val="2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338703"/>
            <a:satOff val="-1658"/>
            <a:lumOff val="931"/>
            <a:alphaOff val="0"/>
          </a:schemeClr>
        </a:solidFill>
        <a:ln w="19050" cap="rnd" cmpd="sng" algn="ctr">
          <a:solidFill>
            <a:schemeClr val="accent2">
              <a:hueOff val="338703"/>
              <a:satOff val="-1658"/>
              <a:lumOff val="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1016110"/>
            <a:satOff val="-4974"/>
            <a:lumOff val="2794"/>
            <a:alphaOff val="0"/>
          </a:schemeClr>
        </a:solidFill>
        <a:ln w="19050" cap="rnd" cmpd="sng" algn="ctr">
          <a:solidFill>
            <a:schemeClr val="accent2">
              <a:hueOff val="1016110"/>
              <a:satOff val="-4974"/>
              <a:lumOff val="2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338703"/>
            <a:satOff val="-1658"/>
            <a:lumOff val="931"/>
            <a:alphaOff val="0"/>
          </a:schemeClr>
        </a:solidFill>
        <a:ln w="19050" cap="rnd" cmpd="sng" algn="ctr">
          <a:solidFill>
            <a:schemeClr val="accent2">
              <a:hueOff val="338703"/>
              <a:satOff val="-1658"/>
              <a:lumOff val="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1016110"/>
            <a:satOff val="-4974"/>
            <a:lumOff val="2794"/>
            <a:alphaOff val="0"/>
          </a:schemeClr>
        </a:solidFill>
        <a:ln w="19050" cap="rnd" cmpd="sng" algn="ctr">
          <a:solidFill>
            <a:schemeClr val="accent2">
              <a:hueOff val="1016110"/>
              <a:satOff val="-4974"/>
              <a:lumOff val="2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338703"/>
            <a:satOff val="-1658"/>
            <a:lumOff val="931"/>
            <a:alphaOff val="0"/>
          </a:schemeClr>
        </a:solidFill>
        <a:ln w="19050" cap="rnd" cmpd="sng" algn="ctr">
          <a:solidFill>
            <a:schemeClr val="accent2">
              <a:hueOff val="338703"/>
              <a:satOff val="-1658"/>
              <a:lumOff val="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1016110"/>
            <a:satOff val="-4974"/>
            <a:lumOff val="2794"/>
            <a:alphaOff val="0"/>
          </a:schemeClr>
        </a:solidFill>
        <a:ln w="19050" cap="rnd" cmpd="sng" algn="ctr">
          <a:solidFill>
            <a:schemeClr val="accent2">
              <a:hueOff val="1016110"/>
              <a:satOff val="-4974"/>
              <a:lumOff val="2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D1EFC6-2C19-4B3B-9291-D4B1DE1F3D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0A9BB3A1-20BF-4151-903D-6A00931973F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B51F0D-C81F-43FE-AB0D-0D6D68F701C4}" type="datetimeFigureOut">
              <a:rPr lang="nb-NO" smtClean="0"/>
              <a:t>10.02.2021</a:t>
            </a:fld>
            <a:endParaRPr lang="nb-NO"/>
          </a:p>
        </p:txBody>
      </p:sp>
      <p:sp>
        <p:nvSpPr>
          <p:cNvPr id="4" name="Footer Placeholder 3">
            <a:extLst>
              <a:ext uri="{FF2B5EF4-FFF2-40B4-BE49-F238E27FC236}">
                <a16:creationId xmlns:a16="http://schemas.microsoft.com/office/drawing/2014/main" id="{5A7C8058-B3FF-4D8F-AA66-D4E7230A0F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019C6FBA-2DED-47EE-8241-27B311BEA5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334F48-5963-44C3-9CEB-BBA0F09DCA52}" type="slidenum">
              <a:rPr lang="nb-NO" smtClean="0"/>
              <a:t>‹#›</a:t>
            </a:fld>
            <a:endParaRPr lang="nb-NO"/>
          </a:p>
        </p:txBody>
      </p:sp>
    </p:spTree>
    <p:extLst>
      <p:ext uri="{BB962C8B-B14F-4D97-AF65-F5344CB8AC3E}">
        <p14:creationId xmlns:p14="http://schemas.microsoft.com/office/powerpoint/2010/main" val="2625112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979DA4-9301-4FD6-B9B2-3D8029D1BC36}" type="datetimeFigureOut">
              <a:rPr lang="nb-NO" smtClean="0"/>
              <a:t>10.02.2021</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A15D0-1550-415A-9991-3D06005E73EA}" type="slidenum">
              <a:rPr lang="nb-NO" smtClean="0"/>
              <a:t>‹#›</a:t>
            </a:fld>
            <a:endParaRPr lang="nb-NO"/>
          </a:p>
        </p:txBody>
      </p:sp>
    </p:spTree>
    <p:extLst>
      <p:ext uri="{BB962C8B-B14F-4D97-AF65-F5344CB8AC3E}">
        <p14:creationId xmlns:p14="http://schemas.microsoft.com/office/powerpoint/2010/main" val="241567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2</a:t>
            </a:fld>
            <a:endParaRPr lang="en-GB"/>
          </a:p>
        </p:txBody>
      </p:sp>
    </p:spTree>
    <p:extLst>
      <p:ext uri="{BB962C8B-B14F-4D97-AF65-F5344CB8AC3E}">
        <p14:creationId xmlns:p14="http://schemas.microsoft.com/office/powerpoint/2010/main" val="1404686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Tristram</a:t>
            </a:r>
          </a:p>
        </p:txBody>
      </p:sp>
      <p:sp>
        <p:nvSpPr>
          <p:cNvPr id="4" name="Slide Number Placeholder 3"/>
          <p:cNvSpPr>
            <a:spLocks noGrp="1"/>
          </p:cNvSpPr>
          <p:nvPr>
            <p:ph type="sldNum" sz="quarter" idx="10"/>
          </p:nvPr>
        </p:nvSpPr>
        <p:spPr/>
        <p:txBody>
          <a:bodyPr/>
          <a:lstStyle/>
          <a:p>
            <a:fld id="{5CC1C489-CFAA-4246-9C33-AC002DAD2A2E}" type="slidenum">
              <a:rPr lang="en-GB" smtClean="0"/>
              <a:t>23</a:t>
            </a:fld>
            <a:endParaRPr lang="en-GB"/>
          </a:p>
        </p:txBody>
      </p:sp>
    </p:spTree>
    <p:extLst>
      <p:ext uri="{BB962C8B-B14F-4D97-AF65-F5344CB8AC3E}">
        <p14:creationId xmlns:p14="http://schemas.microsoft.com/office/powerpoint/2010/main" val="3882287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27</a:t>
            </a:fld>
            <a:endParaRPr lang="en-GB"/>
          </a:p>
        </p:txBody>
      </p:sp>
    </p:spTree>
    <p:extLst>
      <p:ext uri="{BB962C8B-B14F-4D97-AF65-F5344CB8AC3E}">
        <p14:creationId xmlns:p14="http://schemas.microsoft.com/office/powerpoint/2010/main" val="1943887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28</a:t>
            </a:fld>
            <a:endParaRPr lang="en-GB"/>
          </a:p>
        </p:txBody>
      </p:sp>
    </p:spTree>
    <p:extLst>
      <p:ext uri="{BB962C8B-B14F-4D97-AF65-F5344CB8AC3E}">
        <p14:creationId xmlns:p14="http://schemas.microsoft.com/office/powerpoint/2010/main" val="192326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30</a:t>
            </a:fld>
            <a:endParaRPr lang="en-GB"/>
          </a:p>
        </p:txBody>
      </p:sp>
    </p:spTree>
    <p:extLst>
      <p:ext uri="{BB962C8B-B14F-4D97-AF65-F5344CB8AC3E}">
        <p14:creationId xmlns:p14="http://schemas.microsoft.com/office/powerpoint/2010/main" val="43490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35</a:t>
            </a:fld>
            <a:endParaRPr lang="en-GB"/>
          </a:p>
        </p:txBody>
      </p:sp>
    </p:spTree>
    <p:extLst>
      <p:ext uri="{BB962C8B-B14F-4D97-AF65-F5344CB8AC3E}">
        <p14:creationId xmlns:p14="http://schemas.microsoft.com/office/powerpoint/2010/main" val="5744724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5923F103-BC34-4FE4-A40E-EDDEECFDA5D0}" type="datetimeFigureOut">
              <a:rPr lang="en-US" smtClean="0"/>
              <a:pPr/>
              <a:t>2/10/2021</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r>
              <a:rPr lang="en-US"/>
              <a:t>
              </a:t>
            </a:r>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7474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2/10/2021</a:t>
            </a:fld>
            <a:endParaRPr lang="en-US" dirty="0"/>
          </a:p>
        </p:txBody>
      </p:sp>
      <p:sp>
        <p:nvSpPr>
          <p:cNvPr id="5" name="Footer Placeholder 4"/>
          <p:cNvSpPr>
            <a:spLocks noGrp="1"/>
          </p:cNvSpPr>
          <p:nvPr>
            <p:ph type="ftr" sz="quarter" idx="11"/>
          </p:nvPr>
        </p:nvSpPr>
        <p:spPr/>
        <p:txBody>
          <a:bodyPr/>
          <a:lstStyle>
            <a:lvl1pPr>
              <a:defRPr sz="1000" b="1"/>
            </a:lvl1pPr>
          </a:lstStyle>
          <a:p>
            <a:endParaRPr lang="nb-NO" dirty="0"/>
          </a:p>
        </p:txBody>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73636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2/10/2021</a:t>
            </a:fld>
            <a:endParaRPr lang="en-US" dirty="0"/>
          </a:p>
        </p:txBody>
      </p:sp>
      <p:sp>
        <p:nvSpPr>
          <p:cNvPr id="5" name="Footer Placeholder 4"/>
          <p:cNvSpPr>
            <a:spLocks noGrp="1"/>
          </p:cNvSpPr>
          <p:nvPr>
            <p:ph type="ftr" sz="quarter" idx="11"/>
          </p:nvPr>
        </p:nvSpPr>
        <p:spPr/>
        <p:txBody>
          <a:bodyPr/>
          <a:lstStyle>
            <a:lvl1pPr>
              <a:defRPr sz="1000" b="1"/>
            </a:lvl1pPr>
          </a:lstStyle>
          <a:p>
            <a:r>
              <a:rPr lang="en-US"/>
              <a:t>
              </a:t>
            </a:r>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932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2/10/2021</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909383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2/10/2021</a:t>
            </a:fld>
            <a:endParaRPr lang="en-US"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799758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2/10/2021</a:t>
            </a:fld>
            <a:endParaRPr lang="en-US"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091747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2/10/2021</a:t>
            </a:fld>
            <a:endParaRPr lang="en-US" dirty="0"/>
          </a:p>
        </p:txBody>
      </p:sp>
      <p:sp>
        <p:nvSpPr>
          <p:cNvPr id="3" name="Footer Placeholder 2"/>
          <p:cNvSpPr>
            <a:spLocks noGrp="1"/>
          </p:cNvSpPr>
          <p:nvPr>
            <p:ph type="ftr" sz="quarter" idx="11"/>
          </p:nvPr>
        </p:nvSpPr>
        <p:spPr/>
        <p:txBody>
          <a:bodyPr/>
          <a:lstStyle/>
          <a:p>
            <a:endParaRPr lang="nb-NO"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46664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2/10/2021</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868852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2/10/2021</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667096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2/10/2021</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99471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2/10/2021</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248433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2/10/2021</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800344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2/10/2021</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447755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2/10/2021</a:t>
            </a:fld>
            <a:endParaRPr lang="en-US"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149150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2/10/2021</a:t>
            </a:fld>
            <a:endParaRPr lang="en-US"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938915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2/10/2021</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985430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2/10/2021</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801277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INN bilde portret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642E04-611B-4317-BA50-B85BD6A43417}"/>
              </a:ext>
            </a:extLst>
          </p:cNvPr>
          <p:cNvSpPr/>
          <p:nvPr userDrawn="1"/>
        </p:nvSpPr>
        <p:spPr>
          <a:xfrm>
            <a:off x="0" y="0"/>
            <a:ext cx="11049533" cy="6858000"/>
          </a:xfrm>
          <a:prstGeom prst="rect">
            <a:avLst/>
          </a:prstGeom>
          <a:solidFill>
            <a:srgbClr val="056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accent6"/>
              </a:solidFill>
            </a:endParaRPr>
          </a:p>
        </p:txBody>
      </p:sp>
      <p:sp>
        <p:nvSpPr>
          <p:cNvPr id="2" name="Title 1">
            <a:extLst>
              <a:ext uri="{FF2B5EF4-FFF2-40B4-BE49-F238E27FC236}">
                <a16:creationId xmlns:a16="http://schemas.microsoft.com/office/drawing/2014/main" id="{5B4C425A-0F97-4953-9971-B09CE3BB94E6}"/>
              </a:ext>
            </a:extLst>
          </p:cNvPr>
          <p:cNvSpPr>
            <a:spLocks noGrp="1"/>
          </p:cNvSpPr>
          <p:nvPr>
            <p:ph type="title"/>
          </p:nvPr>
        </p:nvSpPr>
        <p:spPr>
          <a:xfrm>
            <a:off x="6096001" y="1134406"/>
            <a:ext cx="4519290" cy="4647627"/>
          </a:xfrm>
        </p:spPr>
        <p:txBody>
          <a:bodyPr anchor="ctr">
            <a:normAutofit/>
          </a:bodyPr>
          <a:lstStyle>
            <a:lvl1pPr algn="ctr">
              <a:defRPr sz="3600">
                <a:solidFill>
                  <a:schemeClr val="bg1"/>
                </a:solidFill>
                <a:latin typeface="Georgia" panose="02040502050405020303" pitchFamily="18" charset="0"/>
                <a:cs typeface="Arial" panose="020B0604020202020204" pitchFamily="34" charset="0"/>
              </a:defRPr>
            </a:lvl1pPr>
          </a:lstStyle>
          <a:p>
            <a:r>
              <a:rPr lang="nb-NO"/>
              <a:t>Klikk for å redigere tittelstil</a:t>
            </a:r>
            <a:endParaRPr lang="nb-NO" dirty="0"/>
          </a:p>
        </p:txBody>
      </p:sp>
      <p:sp>
        <p:nvSpPr>
          <p:cNvPr id="7" name="Picture Placeholder 6">
            <a:extLst>
              <a:ext uri="{FF2B5EF4-FFF2-40B4-BE49-F238E27FC236}">
                <a16:creationId xmlns:a16="http://schemas.microsoft.com/office/drawing/2014/main" id="{B757A280-8687-431E-B644-A7D99EC261A6}"/>
              </a:ext>
            </a:extLst>
          </p:cNvPr>
          <p:cNvSpPr>
            <a:spLocks noGrp="1"/>
          </p:cNvSpPr>
          <p:nvPr>
            <p:ph type="pic" sz="quarter" idx="13"/>
          </p:nvPr>
        </p:nvSpPr>
        <p:spPr>
          <a:xfrm>
            <a:off x="1" y="0"/>
            <a:ext cx="5678904" cy="6858000"/>
          </a:xfrm>
        </p:spPr>
        <p:txBody>
          <a:bodyPr tIns="1800000" anchor="ctr"/>
          <a:lstStyle>
            <a:lvl1pPr marL="0" indent="0" algn="ctr">
              <a:buNone/>
              <a:defRPr>
                <a:solidFill>
                  <a:schemeClr val="bg1"/>
                </a:solidFill>
              </a:defRPr>
            </a:lvl1pPr>
          </a:lstStyle>
          <a:p>
            <a:r>
              <a:rPr lang="nb-NO"/>
              <a:t>Klikk ikonet for å legge til et bilde</a:t>
            </a:r>
            <a:endParaRPr lang="nb-NO" dirty="0"/>
          </a:p>
        </p:txBody>
      </p:sp>
    </p:spTree>
    <p:extLst>
      <p:ext uri="{BB962C8B-B14F-4D97-AF65-F5344CB8AC3E}">
        <p14:creationId xmlns:p14="http://schemas.microsoft.com/office/powerpoint/2010/main" val="871999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INN bilde landska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A82D63-063A-4958-9928-D5F53734414F}"/>
              </a:ext>
            </a:extLst>
          </p:cNvPr>
          <p:cNvSpPr/>
          <p:nvPr userDrawn="1"/>
        </p:nvSpPr>
        <p:spPr>
          <a:xfrm>
            <a:off x="0" y="0"/>
            <a:ext cx="11046755" cy="6858000"/>
          </a:xfrm>
          <a:prstGeom prst="rect">
            <a:avLst/>
          </a:prstGeom>
          <a:solidFill>
            <a:srgbClr val="05673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7" name="Picture Placeholder 6">
            <a:extLst>
              <a:ext uri="{FF2B5EF4-FFF2-40B4-BE49-F238E27FC236}">
                <a16:creationId xmlns:a16="http://schemas.microsoft.com/office/drawing/2014/main" id="{E047DC8F-FAB4-4DA4-A61D-EDB4DEA93372}"/>
              </a:ext>
            </a:extLst>
          </p:cNvPr>
          <p:cNvSpPr>
            <a:spLocks noGrp="1"/>
          </p:cNvSpPr>
          <p:nvPr>
            <p:ph type="pic" sz="quarter" idx="10"/>
          </p:nvPr>
        </p:nvSpPr>
        <p:spPr>
          <a:xfrm>
            <a:off x="0" y="1"/>
            <a:ext cx="11046755" cy="4995581"/>
          </a:xfrm>
          <a:solidFill>
            <a:srgbClr val="056731"/>
          </a:solidFill>
        </p:spPr>
        <p:txBody>
          <a:bodyPr tIns="1800000" anchor="ctr"/>
          <a:lstStyle>
            <a:lvl1pPr marL="0" indent="0" algn="ctr">
              <a:buNone/>
              <a:defRPr>
                <a:solidFill>
                  <a:schemeClr val="bg1"/>
                </a:solidFill>
              </a:defRPr>
            </a:lvl1pPr>
          </a:lstStyle>
          <a:p>
            <a:r>
              <a:rPr lang="nb-NO"/>
              <a:t>Klikk ikonet for å legge til et bilde</a:t>
            </a:r>
            <a:endParaRPr lang="nb-NO" dirty="0"/>
          </a:p>
        </p:txBody>
      </p:sp>
      <p:sp>
        <p:nvSpPr>
          <p:cNvPr id="8" name="Title 1">
            <a:extLst>
              <a:ext uri="{FF2B5EF4-FFF2-40B4-BE49-F238E27FC236}">
                <a16:creationId xmlns:a16="http://schemas.microsoft.com/office/drawing/2014/main" id="{3F285ADF-1DF2-4792-9D5F-3DB33F27EF38}"/>
              </a:ext>
            </a:extLst>
          </p:cNvPr>
          <p:cNvSpPr>
            <a:spLocks noGrp="1"/>
          </p:cNvSpPr>
          <p:nvPr>
            <p:ph type="title"/>
          </p:nvPr>
        </p:nvSpPr>
        <p:spPr>
          <a:xfrm>
            <a:off x="838200" y="5482520"/>
            <a:ext cx="9330203" cy="863415"/>
          </a:xfrm>
        </p:spPr>
        <p:txBody>
          <a:bodyPr anchor="ctr"/>
          <a:lstStyle>
            <a:lvl1pPr algn="ctr">
              <a:defRPr>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77351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endParaRPr lang="nb-NO" dirty="0"/>
          </a:p>
        </p:txBody>
      </p:sp>
    </p:spTree>
    <p:extLst>
      <p:ext uri="{BB962C8B-B14F-4D97-AF65-F5344CB8AC3E}">
        <p14:creationId xmlns:p14="http://schemas.microsoft.com/office/powerpoint/2010/main" val="1893202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INN tabe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EF863-C134-4F2F-9A40-FC028FD44409}"/>
              </a:ext>
            </a:extLst>
          </p:cNvPr>
          <p:cNvSpPr>
            <a:spLocks noGrp="1"/>
          </p:cNvSpPr>
          <p:nvPr>
            <p:ph type="title"/>
          </p:nvPr>
        </p:nvSpPr>
        <p:spPr>
          <a:xfrm>
            <a:off x="838200" y="365125"/>
            <a:ext cx="9330203" cy="896747"/>
          </a:xfrm>
        </p:spPr>
        <p:txBody>
          <a:bodyPr>
            <a:normAutofit/>
          </a:bodyPr>
          <a:lstStyle>
            <a:lvl1pPr>
              <a:defRPr sz="3600"/>
            </a:lvl1pPr>
          </a:lstStyle>
          <a:p>
            <a:r>
              <a:rPr lang="nb-NO"/>
              <a:t>Klikk for å redigere tittelstil</a:t>
            </a:r>
            <a:endParaRPr lang="nb-NO" dirty="0"/>
          </a:p>
        </p:txBody>
      </p:sp>
      <p:sp>
        <p:nvSpPr>
          <p:cNvPr id="3" name="Date Placeholder 2">
            <a:extLst>
              <a:ext uri="{FF2B5EF4-FFF2-40B4-BE49-F238E27FC236}">
                <a16:creationId xmlns:a16="http://schemas.microsoft.com/office/drawing/2014/main" id="{8FC31F8E-0251-4D69-AB7A-8405A9149E32}"/>
              </a:ext>
            </a:extLst>
          </p:cNvPr>
          <p:cNvSpPr>
            <a:spLocks noGrp="1"/>
          </p:cNvSpPr>
          <p:nvPr>
            <p:ph type="dt" sz="half" idx="10"/>
          </p:nvPr>
        </p:nvSpPr>
        <p:spPr>
          <a:xfrm rot="16200000">
            <a:off x="10797542" y="998537"/>
            <a:ext cx="1904999" cy="365125"/>
          </a:xfrm>
          <a:prstGeom prst="rect">
            <a:avLst/>
          </a:prstGeom>
        </p:spPr>
        <p:txBody>
          <a:bodyPr/>
          <a:lstStyle/>
          <a:p>
            <a:fld id="{23FA253B-A78F-418F-B245-B317E6D94436}" type="datetimeFigureOut">
              <a:rPr lang="nb-NO" smtClean="0"/>
              <a:t>10.02.2021</a:t>
            </a:fld>
            <a:endParaRPr lang="nb-NO"/>
          </a:p>
        </p:txBody>
      </p:sp>
      <p:sp>
        <p:nvSpPr>
          <p:cNvPr id="4" name="Footer Placeholder 3">
            <a:extLst>
              <a:ext uri="{FF2B5EF4-FFF2-40B4-BE49-F238E27FC236}">
                <a16:creationId xmlns:a16="http://schemas.microsoft.com/office/drawing/2014/main" id="{ECE1A6A4-33DD-4070-9F63-FFB88279677F}"/>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96A5D80F-471B-4676-9203-D00E034B087B}"/>
              </a:ext>
            </a:extLst>
          </p:cNvPr>
          <p:cNvSpPr>
            <a:spLocks noGrp="1"/>
          </p:cNvSpPr>
          <p:nvPr>
            <p:ph type="sldNum" sz="quarter" idx="12"/>
          </p:nvPr>
        </p:nvSpPr>
        <p:spPr/>
        <p:txBody>
          <a:bodyPr/>
          <a:lstStyle/>
          <a:p>
            <a:fld id="{0E4A6A86-FC23-40CA-8743-A283DC17AB73}" type="slidenum">
              <a:rPr lang="nb-NO" smtClean="0"/>
              <a:t>‹#›</a:t>
            </a:fld>
            <a:endParaRPr lang="nb-NO"/>
          </a:p>
        </p:txBody>
      </p:sp>
      <p:sp>
        <p:nvSpPr>
          <p:cNvPr id="9" name="Table Placeholder 8">
            <a:extLst>
              <a:ext uri="{FF2B5EF4-FFF2-40B4-BE49-F238E27FC236}">
                <a16:creationId xmlns:a16="http://schemas.microsoft.com/office/drawing/2014/main" id="{CA1EE29D-F0AB-4A58-B471-78917D0DD57F}"/>
              </a:ext>
            </a:extLst>
          </p:cNvPr>
          <p:cNvSpPr>
            <a:spLocks noGrp="1"/>
          </p:cNvSpPr>
          <p:nvPr>
            <p:ph type="tbl" sz="quarter" idx="13"/>
          </p:nvPr>
        </p:nvSpPr>
        <p:spPr>
          <a:xfrm>
            <a:off x="838200" y="1366838"/>
            <a:ext cx="9326563" cy="4814887"/>
          </a:xfrm>
        </p:spPr>
        <p:txBody>
          <a:bodyPr tIns="2880000"/>
          <a:lstStyle>
            <a:lvl1pPr marL="0" indent="0" algn="ctr">
              <a:buNone/>
              <a:defRPr/>
            </a:lvl1pPr>
          </a:lstStyle>
          <a:p>
            <a:r>
              <a:rPr lang="nb-NO"/>
              <a:t>Klikk ikonet for å legge til en tabell</a:t>
            </a:r>
            <a:endParaRPr lang="nb-NO" dirty="0"/>
          </a:p>
        </p:txBody>
      </p:sp>
    </p:spTree>
    <p:extLst>
      <p:ext uri="{BB962C8B-B14F-4D97-AF65-F5344CB8AC3E}">
        <p14:creationId xmlns:p14="http://schemas.microsoft.com/office/powerpoint/2010/main" val="3846645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INN logo">
    <p:bg>
      <p:bgPr>
        <a:solidFill>
          <a:srgbClr val="4FC34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0EF6B0-DA04-4184-AD32-86927CBFCC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5025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4">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2BE451C3-0FF4-47C4-B829-773ADF60F88C}" type="datetimeFigureOut">
              <a:rPr lang="en-US" smtClean="0"/>
              <a:t>2/10/2021</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nb-NO"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E4A6A86-FC23-40CA-8743-A283DC17AB73}" type="slidenum">
              <a:rPr lang="nb-NO" smtClean="0"/>
              <a:t>‹#›</a:t>
            </a:fld>
            <a:endParaRPr lang="nb-NO"/>
          </a:p>
        </p:txBody>
      </p:sp>
    </p:spTree>
    <p:extLst>
      <p:ext uri="{BB962C8B-B14F-4D97-AF65-F5344CB8AC3E}">
        <p14:creationId xmlns:p14="http://schemas.microsoft.com/office/powerpoint/2010/main" val="1441101012"/>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 id="2147483925" r:id="rId14"/>
    <p:sldLayoutId id="2147483926" r:id="rId15"/>
    <p:sldLayoutId id="2147483927" r:id="rId16"/>
    <p:sldLayoutId id="2147483928" r:id="rId17"/>
    <p:sldLayoutId id="2147483660" r:id="rId18"/>
    <p:sldLayoutId id="2147483662" r:id="rId19"/>
    <p:sldLayoutId id="2147483661" r:id="rId20"/>
    <p:sldLayoutId id="2147483664" r:id="rId21"/>
    <p:sldLayoutId id="2147483665" r:id="rId22"/>
  </p:sldLayoutIdLst>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userDrawn="1">
          <p15:clr>
            <a:srgbClr val="F26B43"/>
          </p15:clr>
        </p15:guide>
        <p15:guide id="2" pos="5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hyperlink" Target="https://www.google.co.uk/url?sa=i&amp;rct=j&amp;q=&amp;esrc=s&amp;source=images&amp;cd=&amp;cad=rja&amp;uact=8&amp;ved=2ahUKEwj2lYCzt9bhAhUwy4UKHa5tDsMQjRx6BAgBEAU&amp;url=%2Furl%3Fsa%3Di%26rct%3Dj%26q%3D%26esrc%3Ds%26source%3Dimages%26cd%3D%26ved%3D%26url%3Dhttp%253A%252F%252Fwww.elgpn.eu%252Fwebinars%252Fwebinar-professor-tony-watts-national-lifelong-career-development-strategies-parting-reflections%26psig%3DAOvVaw1Ay_v5HULubHebSjb51RpN%26ust%3D1555566619848436&amp;psig=AOvVaw1Ay_v5HULubHebSjb51RpN&amp;ust=1555566619848436" TargetMode="Externa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hyperlink" Target="https://careerguidancesocialjustice.wordpress.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34.jp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1.xml.rels><?xml version="1.0" encoding="UTF-8" standalone="yes"?>
<Relationships xmlns="http://schemas.openxmlformats.org/package/2006/relationships"><Relationship Id="rId3" Type="http://schemas.openxmlformats.org/officeDocument/2006/relationships/hyperlink" Target="https://www.theguardian.com/society/2002/jun/10/socialexclusion.politics1"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totalpolitics.com/articles/diary/robert-halfon-and-long-running-quest-tory-ladder-logo"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careerguidancesocialjustice.wordpress.com/2020/11/24/public-policy-for-career-guidance-imagining-a-more-ambitious-agenda/"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theguardian.com/politics/2019/jun/08/jeremy-corbyn-to-drop-social-mobility-as-labour-goal"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adventuresincareerdevelopment.wordpress.com/" TargetMode="External"/><Relationship Id="rId2" Type="http://schemas.openxmlformats.org/officeDocument/2006/relationships/hyperlink" Target="mailto:tristram.hooley@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A7F9F2-375E-4DA9-812D-A59C73ADB43D}"/>
              </a:ext>
            </a:extLst>
          </p:cNvPr>
          <p:cNvSpPr>
            <a:spLocks noGrp="1"/>
          </p:cNvSpPr>
          <p:nvPr>
            <p:ph type="ctrTitle"/>
          </p:nvPr>
        </p:nvSpPr>
        <p:spPr>
          <a:xfrm>
            <a:off x="8160773" y="1113062"/>
            <a:ext cx="3382297" cy="3281957"/>
          </a:xfrm>
        </p:spPr>
        <p:txBody>
          <a:bodyPr>
            <a:normAutofit/>
          </a:bodyPr>
          <a:lstStyle/>
          <a:p>
            <a:pPr>
              <a:lnSpc>
                <a:spcPct val="90000"/>
              </a:lnSpc>
            </a:pPr>
            <a:r>
              <a:rPr lang="en-US" sz="3000"/>
              <a:t>Social justice and social mobility </a:t>
            </a:r>
            <a:br>
              <a:rPr lang="en-US" sz="3000"/>
            </a:br>
            <a:r>
              <a:rPr lang="en-US" sz="3000"/>
              <a:t>Implications for careers education and guidance</a:t>
            </a:r>
            <a:endParaRPr lang="en-GB" sz="3000" i="1"/>
          </a:p>
        </p:txBody>
      </p:sp>
      <p:sp>
        <p:nvSpPr>
          <p:cNvPr id="5" name="Subtitle 4">
            <a:extLst>
              <a:ext uri="{FF2B5EF4-FFF2-40B4-BE49-F238E27FC236}">
                <a16:creationId xmlns:a16="http://schemas.microsoft.com/office/drawing/2014/main" id="{21EE9E30-96C3-4A40-BA00-3CEFEB3ABA20}"/>
              </a:ext>
            </a:extLst>
          </p:cNvPr>
          <p:cNvSpPr>
            <a:spLocks noGrp="1"/>
          </p:cNvSpPr>
          <p:nvPr>
            <p:ph type="subTitle" idx="1"/>
          </p:nvPr>
        </p:nvSpPr>
        <p:spPr>
          <a:xfrm>
            <a:off x="8160773" y="4591665"/>
            <a:ext cx="3382298" cy="1150156"/>
          </a:xfrm>
        </p:spPr>
        <p:txBody>
          <a:bodyPr>
            <a:normAutofit/>
          </a:bodyPr>
          <a:lstStyle/>
          <a:p>
            <a:pPr>
              <a:lnSpc>
                <a:spcPct val="90000"/>
              </a:lnSpc>
            </a:pPr>
            <a:endParaRPr lang="en-US" sz="1100" dirty="0"/>
          </a:p>
          <a:p>
            <a:pPr>
              <a:lnSpc>
                <a:spcPct val="90000"/>
              </a:lnSpc>
            </a:pPr>
            <a:r>
              <a:rPr lang="en-US" sz="1100" dirty="0"/>
              <a:t>Tristram Hooley</a:t>
            </a:r>
          </a:p>
          <a:p>
            <a:pPr>
              <a:lnSpc>
                <a:spcPct val="90000"/>
              </a:lnSpc>
            </a:pPr>
            <a:r>
              <a:rPr lang="en-US" sz="1100"/>
              <a:t>Thursday 10</a:t>
            </a:r>
            <a:r>
              <a:rPr lang="en-US" sz="1100" baseline="30000"/>
              <a:t>th</a:t>
            </a:r>
            <a:r>
              <a:rPr lang="en-US" sz="1100"/>
              <a:t> February, 2021 </a:t>
            </a:r>
          </a:p>
          <a:p>
            <a:pPr>
              <a:lnSpc>
                <a:spcPct val="90000"/>
              </a:lnSpc>
            </a:pPr>
            <a:r>
              <a:rPr lang="en-US" sz="1100" dirty="0"/>
              <a:t>CDI – East of England</a:t>
            </a:r>
            <a:endParaRPr lang="en-GB" sz="1100" dirty="0"/>
          </a:p>
        </p:txBody>
      </p:sp>
      <p:pic>
        <p:nvPicPr>
          <p:cNvPr id="2" name="Picture 2" descr="Image result for social justice">
            <a:extLst>
              <a:ext uri="{FF2B5EF4-FFF2-40B4-BE49-F238E27FC236}">
                <a16:creationId xmlns:a16="http://schemas.microsoft.com/office/drawing/2014/main" id="{26A5C384-386A-4F16-9B68-7C5B26256F1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09763" y="1267777"/>
            <a:ext cx="6470907" cy="4319330"/>
          </a:xfrm>
          <a:prstGeom prst="roundRect">
            <a:avLst>
              <a:gd name="adj" fmla="val 1329"/>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623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6583EC0-B95E-4CD4-9A9A-0C3F6FA825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1" name="Rectangle 10">
              <a:extLst>
                <a:ext uri="{FF2B5EF4-FFF2-40B4-BE49-F238E27FC236}">
                  <a16:creationId xmlns:a16="http://schemas.microsoft.com/office/drawing/2014/main" id="{185B8355-5373-403A-B5C2-4C8E70AC8A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25BACD68-BDD7-43D0-A593-66B247A4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D20AC87D-DE1E-46F5-889B-6CFD4FB14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21C643F3-476E-4474-A4AA-2AF19ECCB3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B7EE1E46-6AD7-4F25-ABEB-0C06AE4663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19C342B7-8020-4464-8EB2-AE58A8B8F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1F3EC447-6BFD-478D-BCE7-B572B85BF7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9" name="Rectangle 18">
            <a:extLst>
              <a:ext uri="{FF2B5EF4-FFF2-40B4-BE49-F238E27FC236}">
                <a16:creationId xmlns:a16="http://schemas.microsoft.com/office/drawing/2014/main" id="{19EF6B20-23CA-444F-8D20-3A38184B6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1" name="Group 20">
            <a:extLst>
              <a:ext uri="{FF2B5EF4-FFF2-40B4-BE49-F238E27FC236}">
                <a16:creationId xmlns:a16="http://schemas.microsoft.com/office/drawing/2014/main" id="{ABEA2F5B-C6EF-489E-A73C-BFDD2CF65B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3588" cy="6866790"/>
            <a:chOff x="0" y="0"/>
            <a:chExt cx="12193588" cy="6866790"/>
          </a:xfrm>
        </p:grpSpPr>
        <p:sp>
          <p:nvSpPr>
            <p:cNvPr id="22" name="Rectangle 21">
              <a:extLst>
                <a:ext uri="{FF2B5EF4-FFF2-40B4-BE49-F238E27FC236}">
                  <a16:creationId xmlns:a16="http://schemas.microsoft.com/office/drawing/2014/main" id="{383A635D-BD9D-41E9-A9DB-257C3E9A6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879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Freeform 5">
              <a:extLst>
                <a:ext uri="{FF2B5EF4-FFF2-40B4-BE49-F238E27FC236}">
                  <a16:creationId xmlns:a16="http://schemas.microsoft.com/office/drawing/2014/main" id="{3ABEB35E-87CA-4CD5-90A1-A343D17DEE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037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4" name="Freeform 5">
              <a:extLst>
                <a:ext uri="{FF2B5EF4-FFF2-40B4-BE49-F238E27FC236}">
                  <a16:creationId xmlns:a16="http://schemas.microsoft.com/office/drawing/2014/main" id="{E3EBD4A2-086A-4FBD-BBCB-6F2751A0B2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852752"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5" name="Freeform 5">
              <a:extLst>
                <a:ext uri="{FF2B5EF4-FFF2-40B4-BE49-F238E27FC236}">
                  <a16:creationId xmlns:a16="http://schemas.microsoft.com/office/drawing/2014/main" id="{C25C2449-D9BF-4AF3-8840-28AD9776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760914" y="180834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Rectangle 25">
              <a:extLst>
                <a:ext uri="{FF2B5EF4-FFF2-40B4-BE49-F238E27FC236}">
                  <a16:creationId xmlns:a16="http://schemas.microsoft.com/office/drawing/2014/main" id="{A77B7CC9-5309-4AF0-AE58-7C7518CD9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389" y="0"/>
              <a:ext cx="442861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 name="Title 1">
            <a:extLst>
              <a:ext uri="{FF2B5EF4-FFF2-40B4-BE49-F238E27FC236}">
                <a16:creationId xmlns:a16="http://schemas.microsoft.com/office/drawing/2014/main" id="{1FEC0C1A-5B60-4344-BFF1-E1B7149033B1}"/>
              </a:ext>
            </a:extLst>
          </p:cNvPr>
          <p:cNvSpPr>
            <a:spLocks noGrp="1"/>
          </p:cNvSpPr>
          <p:nvPr>
            <p:ph type="title"/>
          </p:nvPr>
        </p:nvSpPr>
        <p:spPr>
          <a:xfrm>
            <a:off x="639098" y="629265"/>
            <a:ext cx="6417160" cy="1622322"/>
          </a:xfrm>
          <a:prstGeom prst="rect">
            <a:avLst/>
          </a:prstGeom>
        </p:spPr>
        <p:txBody>
          <a:bodyPr vert="horz" lIns="91440" tIns="45720" rIns="91440" bIns="45720" rtlCol="0" anchor="ctr">
            <a:normAutofit/>
          </a:bodyPr>
          <a:lstStyle/>
          <a:p>
            <a:r>
              <a:rPr lang="en-US"/>
              <a:t>Career guidance</a:t>
            </a:r>
          </a:p>
        </p:txBody>
      </p:sp>
      <p:sp>
        <p:nvSpPr>
          <p:cNvPr id="3" name="Content Placeholder 2">
            <a:extLst>
              <a:ext uri="{FF2B5EF4-FFF2-40B4-BE49-F238E27FC236}">
                <a16:creationId xmlns:a16="http://schemas.microsoft.com/office/drawing/2014/main" id="{543752DD-8C99-4C8F-B76A-3C6C611F35C3}"/>
              </a:ext>
            </a:extLst>
          </p:cNvPr>
          <p:cNvSpPr>
            <a:spLocks noGrp="1"/>
          </p:cNvSpPr>
          <p:nvPr>
            <p:ph sz="half" idx="1"/>
          </p:nvPr>
        </p:nvSpPr>
        <p:spPr>
          <a:xfrm>
            <a:off x="639098" y="2418735"/>
            <a:ext cx="6417160" cy="3811740"/>
          </a:xfrm>
          <a:prstGeom prst="rect">
            <a:avLst/>
          </a:prstGeom>
        </p:spPr>
        <p:txBody>
          <a:bodyPr vert="horz" lIns="91440" tIns="45720" rIns="91440" bIns="45720" rtlCol="0" anchor="ctr">
            <a:normAutofit/>
          </a:bodyPr>
          <a:lstStyle/>
          <a:p>
            <a:pPr marL="0" indent="0"/>
            <a:r>
              <a:rPr lang="en-US">
                <a:solidFill>
                  <a:schemeClr val="bg1"/>
                </a:solidFill>
              </a:rPr>
              <a:t>“Career guidance supports individuals and groups to discover more about work, leisure and learning and to consider their place in the world and plan for their futures… Career guidance can take a wide range of forms and draws on diverse theoretical traditions. But at its heart it is a purposeful learning opportunity which supports individuals and groups to consider and reconsider work, leisure and learning in the light of new information and experiences and to take both individual and collective action as a result of this.”</a:t>
            </a:r>
          </a:p>
        </p:txBody>
      </p:sp>
      <p:pic>
        <p:nvPicPr>
          <p:cNvPr id="5" name="Picture 4" descr="A picture containing accessory, businesscard&#10;&#10;Description generated with high confidence">
            <a:extLst>
              <a:ext uri="{FF2B5EF4-FFF2-40B4-BE49-F238E27FC236}">
                <a16:creationId xmlns:a16="http://schemas.microsoft.com/office/drawing/2014/main" id="{FEE9D40C-0B0E-4C8D-BA40-90F0FD3193E7}"/>
              </a:ext>
            </a:extLst>
          </p:cNvPr>
          <p:cNvPicPr>
            <a:picLocks noChangeAspect="1"/>
          </p:cNvPicPr>
          <p:nvPr/>
        </p:nvPicPr>
        <p:blipFill rotWithShape="1">
          <a:blip r:embed="rId4">
            <a:extLst>
              <a:ext uri="{28A0092B-C50C-407E-A947-70E740481C1C}">
                <a14:useLocalDpi xmlns:a14="http://schemas.microsoft.com/office/drawing/2010/main" val="0"/>
              </a:ext>
            </a:extLst>
          </a:blip>
          <a:srcRect t="3845" r="2" b="3"/>
          <a:stretch/>
        </p:blipFill>
        <p:spPr>
          <a:xfrm>
            <a:off x="7864220" y="716395"/>
            <a:ext cx="3679323" cy="5442790"/>
          </a:xfrm>
          <a:prstGeom prst="rect">
            <a:avLst/>
          </a:prstGeom>
          <a:noFill/>
        </p:spPr>
      </p:pic>
      <p:sp>
        <p:nvSpPr>
          <p:cNvPr id="28" name="Rectangle 27">
            <a:extLst>
              <a:ext uri="{FF2B5EF4-FFF2-40B4-BE49-F238E27FC236}">
                <a16:creationId xmlns:a16="http://schemas.microsoft.com/office/drawing/2014/main" id="{65E02BB6-9053-4979-968B-17E0EF2A5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7183243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D4F4DA4-C427-4DEF-91E0-8E7129A4B3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1" name="Rectangle 10">
              <a:extLst>
                <a:ext uri="{FF2B5EF4-FFF2-40B4-BE49-F238E27FC236}">
                  <a16:creationId xmlns:a16="http://schemas.microsoft.com/office/drawing/2014/main" id="{8A59FAFC-7B5E-427D-A4B0-8DD38FC5C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B5E46F92-B11F-4D04-84C1-B48CE43C6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E49A7C8E-F405-4731-86CC-6F65E0AD6C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C61AA71F-D19D-4361-A8DD-FB1505D4AD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9A66077B-2F4D-4996-B9E4-70A41DC7B9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8E765F22-322F-4361-8A97-254C7B4422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509B3A9B-4394-4305-9D7B-FD39CE4331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9" name="Rectangle 18">
            <a:extLst>
              <a:ext uri="{FF2B5EF4-FFF2-40B4-BE49-F238E27FC236}">
                <a16:creationId xmlns:a16="http://schemas.microsoft.com/office/drawing/2014/main" id="{8DCAC2A9-D869-46E1-9DD3-353AE3254A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E98CD42C-2E98-437C-AF0D-ADB770381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Freeform 5">
            <a:extLst>
              <a:ext uri="{FF2B5EF4-FFF2-40B4-BE49-F238E27FC236}">
                <a16:creationId xmlns:a16="http://schemas.microsoft.com/office/drawing/2014/main" id="{3AA7B5C7-7348-4EFC-BEE4-5AA469D57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sp>
        <p:nvSpPr>
          <p:cNvPr id="2" name="Title 1">
            <a:extLst>
              <a:ext uri="{FF2B5EF4-FFF2-40B4-BE49-F238E27FC236}">
                <a16:creationId xmlns:a16="http://schemas.microsoft.com/office/drawing/2014/main" id="{3DB04415-1386-4852-AB29-A4AFB1A06D0A}"/>
              </a:ext>
            </a:extLst>
          </p:cNvPr>
          <p:cNvSpPr>
            <a:spLocks noGrp="1"/>
          </p:cNvSpPr>
          <p:nvPr>
            <p:ph type="title"/>
          </p:nvPr>
        </p:nvSpPr>
        <p:spPr>
          <a:xfrm>
            <a:off x="1154954" y="973669"/>
            <a:ext cx="8825659" cy="706964"/>
          </a:xfrm>
        </p:spPr>
        <p:txBody>
          <a:bodyPr vert="horz" lIns="91440" tIns="45720" rIns="91440" bIns="45720" rtlCol="0" anchor="ctr">
            <a:normAutofit/>
          </a:bodyPr>
          <a:lstStyle/>
          <a:p>
            <a:pPr>
              <a:lnSpc>
                <a:spcPct val="90000"/>
              </a:lnSpc>
            </a:pPr>
            <a:r>
              <a:rPr lang="en-US" sz="2000">
                <a:solidFill>
                  <a:srgbClr val="FFFFFF"/>
                </a:solidFill>
              </a:rPr>
              <a:t>Career guidance and </a:t>
            </a:r>
            <a:br>
              <a:rPr lang="en-US" sz="2000">
                <a:solidFill>
                  <a:srgbClr val="FFFFFF"/>
                </a:solidFill>
              </a:rPr>
            </a:br>
            <a:r>
              <a:rPr lang="en-US" sz="2000">
                <a:solidFill>
                  <a:srgbClr val="FFFFFF"/>
                </a:solidFill>
              </a:rPr>
              <a:t>Public policy goals</a:t>
            </a:r>
          </a:p>
        </p:txBody>
      </p:sp>
      <p:sp>
        <p:nvSpPr>
          <p:cNvPr id="25" name="Rectangle 24">
            <a:extLst>
              <a:ext uri="{FF2B5EF4-FFF2-40B4-BE49-F238E27FC236}">
                <a16:creationId xmlns:a16="http://schemas.microsoft.com/office/drawing/2014/main" id="{A76BBD40-26F7-4779-A7E1-17EADF348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4">
            <a:extLst>
              <a:ext uri="{FF2B5EF4-FFF2-40B4-BE49-F238E27FC236}">
                <a16:creationId xmlns:a16="http://schemas.microsoft.com/office/drawing/2014/main" id="{6D2C5F9E-8855-4842-9078-70D1A47CD9CB}"/>
              </a:ext>
            </a:extLst>
          </p:cNvPr>
          <p:cNvGraphicFramePr>
            <a:graphicFrameLocks noGrp="1"/>
          </p:cNvGraphicFramePr>
          <p:nvPr>
            <p:ph sz="half" idx="1"/>
            <p:extLst>
              <p:ext uri="{D42A27DB-BD31-4B8C-83A1-F6EECF244321}">
                <p14:modId xmlns:p14="http://schemas.microsoft.com/office/powerpoint/2010/main" val="4028484601"/>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809369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420B-2640-4EEE-A7B5-F1934C0D7D5B}"/>
              </a:ext>
            </a:extLst>
          </p:cNvPr>
          <p:cNvSpPr>
            <a:spLocks noGrp="1"/>
          </p:cNvSpPr>
          <p:nvPr>
            <p:ph type="title"/>
          </p:nvPr>
        </p:nvSpPr>
        <p:spPr/>
        <p:txBody>
          <a:bodyPr/>
          <a:lstStyle/>
          <a:p>
            <a:r>
              <a:rPr lang="en-US" dirty="0"/>
              <a:t>Overview</a:t>
            </a:r>
            <a:endParaRPr lang="en-GB" dirty="0"/>
          </a:p>
        </p:txBody>
      </p:sp>
      <p:graphicFrame>
        <p:nvGraphicFramePr>
          <p:cNvPr id="4" name="Content Placeholder 3">
            <a:extLst>
              <a:ext uri="{FF2B5EF4-FFF2-40B4-BE49-F238E27FC236}">
                <a16:creationId xmlns:a16="http://schemas.microsoft.com/office/drawing/2014/main" id="{F97E7CBC-5860-4BA1-8E74-942EF4DC0FAC}"/>
              </a:ext>
            </a:extLst>
          </p:cNvPr>
          <p:cNvGraphicFramePr>
            <a:graphicFrameLocks noGrp="1"/>
          </p:cNvGraphicFramePr>
          <p:nvPr>
            <p:ph idx="1"/>
            <p:extLst>
              <p:ext uri="{D42A27DB-BD31-4B8C-83A1-F6EECF244321}">
                <p14:modId xmlns:p14="http://schemas.microsoft.com/office/powerpoint/2010/main" val="961604691"/>
              </p:ext>
            </p:extLst>
          </p:nvPr>
        </p:nvGraphicFramePr>
        <p:xfrm>
          <a:off x="1155700" y="2603500"/>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24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420B-2640-4EEE-A7B5-F1934C0D7D5B}"/>
              </a:ext>
            </a:extLst>
          </p:cNvPr>
          <p:cNvSpPr>
            <a:spLocks noGrp="1"/>
          </p:cNvSpPr>
          <p:nvPr>
            <p:ph type="title"/>
          </p:nvPr>
        </p:nvSpPr>
        <p:spPr/>
        <p:txBody>
          <a:bodyPr/>
          <a:lstStyle/>
          <a:p>
            <a:r>
              <a:rPr lang="en-US" dirty="0"/>
              <a:t>overview</a:t>
            </a:r>
            <a:endParaRPr lang="en-GB" dirty="0"/>
          </a:p>
        </p:txBody>
      </p:sp>
      <p:graphicFrame>
        <p:nvGraphicFramePr>
          <p:cNvPr id="4" name="Content Placeholder 3">
            <a:extLst>
              <a:ext uri="{FF2B5EF4-FFF2-40B4-BE49-F238E27FC236}">
                <a16:creationId xmlns:a16="http://schemas.microsoft.com/office/drawing/2014/main" id="{F97E7CBC-5860-4BA1-8E74-942EF4DC0FAC}"/>
              </a:ext>
            </a:extLst>
          </p:cNvPr>
          <p:cNvGraphicFramePr>
            <a:graphicFrameLocks noGrp="1"/>
          </p:cNvGraphicFramePr>
          <p:nvPr>
            <p:ph idx="1"/>
            <p:extLst>
              <p:ext uri="{D42A27DB-BD31-4B8C-83A1-F6EECF244321}">
                <p14:modId xmlns:p14="http://schemas.microsoft.com/office/powerpoint/2010/main" val="2311054320"/>
              </p:ext>
            </p:extLst>
          </p:nvPr>
        </p:nvGraphicFramePr>
        <p:xfrm>
          <a:off x="1155700" y="2603500"/>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1179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83BBD7C-498A-4C5D-AB41-F426C68BC7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1" name="Rectangle 10">
              <a:extLst>
                <a:ext uri="{FF2B5EF4-FFF2-40B4-BE49-F238E27FC236}">
                  <a16:creationId xmlns:a16="http://schemas.microsoft.com/office/drawing/2014/main" id="{3C244CB4-82F8-408B-90CF-8790B49200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3AEB2EDF-947E-4C45-84CA-A7677672F8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D7E0AB0B-FFA9-4D57-AC8F-5F83219DA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3AE4624A-38E2-4004-A68A-46B487FF7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D389D2B9-4681-43B1-B432-CF57F21B12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7" name="Rectangle 16">
            <a:extLst>
              <a:ext uri="{FF2B5EF4-FFF2-40B4-BE49-F238E27FC236}">
                <a16:creationId xmlns:a16="http://schemas.microsoft.com/office/drawing/2014/main" id="{2243419A-744C-4016-8F12-40F0C0183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5" name="Content Placeholder 4" descr="A person smiling for the camera&#10;&#10;Description automatically generated">
            <a:extLst>
              <a:ext uri="{FF2B5EF4-FFF2-40B4-BE49-F238E27FC236}">
                <a16:creationId xmlns:a16="http://schemas.microsoft.com/office/drawing/2014/main" id="{BA6778A1-6E87-4193-AA99-4244D1753BA2}"/>
              </a:ext>
            </a:extLst>
          </p:cNvPr>
          <p:cNvPicPr>
            <a:picLocks noGrp="1" noChangeAspect="1"/>
          </p:cNvPicPr>
          <p:nvPr>
            <p:ph idx="1"/>
          </p:nvPr>
        </p:nvPicPr>
        <p:blipFill rotWithShape="1">
          <a:blip r:embed="rId3">
            <a:alphaModFix amt="35000"/>
            <a:extLst>
              <a:ext uri="{28A0092B-C50C-407E-A947-70E740481C1C}">
                <a14:useLocalDpi xmlns:a14="http://schemas.microsoft.com/office/drawing/2010/main" val="0"/>
              </a:ext>
            </a:extLst>
          </a:blip>
          <a:srcRect l="4871" r="1" b="1"/>
          <a:stretch/>
        </p:blipFill>
        <p:spPr>
          <a:xfrm>
            <a:off x="474133" y="474133"/>
            <a:ext cx="11243734" cy="5909733"/>
          </a:xfrm>
          <a:prstGeom prst="rect">
            <a:avLst/>
          </a:prstGeom>
          <a:scene3d>
            <a:camera prst="orthographicFront"/>
            <a:lightRig rig="twoPt" dir="t">
              <a:rot lat="0" lon="0" rev="7200000"/>
            </a:lightRig>
          </a:scene3d>
          <a:sp3d>
            <a:bevelT w="25400" h="19050"/>
          </a:sp3d>
        </p:spPr>
      </p:pic>
      <p:sp>
        <p:nvSpPr>
          <p:cNvPr id="23" name="Rectangle 22">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822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14B72607-0ADC-4B91-B70B-BB4B8A39D6A3}"/>
              </a:ext>
            </a:extLst>
          </p:cNvPr>
          <p:cNvSpPr>
            <a:spLocks noGrp="1"/>
          </p:cNvSpPr>
          <p:nvPr>
            <p:ph type="title"/>
          </p:nvPr>
        </p:nvSpPr>
        <p:spPr>
          <a:xfrm>
            <a:off x="836247" y="1085549"/>
            <a:ext cx="3430947" cy="4686903"/>
          </a:xfrm>
        </p:spPr>
        <p:txBody>
          <a:bodyPr anchor="ctr">
            <a:normAutofit/>
          </a:bodyPr>
          <a:lstStyle/>
          <a:p>
            <a:pPr algn="r"/>
            <a:r>
              <a:rPr lang="en-US">
                <a:solidFill>
                  <a:schemeClr val="tx1"/>
                </a:solidFill>
              </a:rPr>
              <a:t>But, it isn’t as simple as that…</a:t>
            </a:r>
            <a:endParaRPr lang="en-GB">
              <a:solidFill>
                <a:schemeClr val="tx1"/>
              </a:solidFill>
            </a:endParaRP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E82116-5DB6-49AE-A064-AE8CC1D142D7}"/>
              </a:ext>
            </a:extLst>
          </p:cNvPr>
          <p:cNvSpPr>
            <a:spLocks noGrp="1"/>
          </p:cNvSpPr>
          <p:nvPr>
            <p:ph idx="1"/>
          </p:nvPr>
        </p:nvSpPr>
        <p:spPr>
          <a:xfrm>
            <a:off x="5041399" y="1085549"/>
            <a:ext cx="5579707" cy="4686903"/>
          </a:xfrm>
        </p:spPr>
        <p:txBody>
          <a:bodyPr anchor="ctr">
            <a:normAutofit/>
          </a:bodyPr>
          <a:lstStyle/>
          <a:p>
            <a:pPr marL="0" indent="0">
              <a:buNone/>
            </a:pPr>
            <a:r>
              <a:rPr lang="en-US">
                <a:solidFill>
                  <a:schemeClr val="tx1"/>
                </a:solidFill>
              </a:rPr>
              <a:t>In the UK people from working class backgrounds…</a:t>
            </a:r>
          </a:p>
          <a:p>
            <a:r>
              <a:rPr lang="en-US">
                <a:solidFill>
                  <a:schemeClr val="tx1"/>
                </a:solidFill>
              </a:rPr>
              <a:t>Are more likely to be unemployed</a:t>
            </a:r>
          </a:p>
          <a:p>
            <a:r>
              <a:rPr lang="en-US">
                <a:solidFill>
                  <a:schemeClr val="tx1"/>
                </a:solidFill>
              </a:rPr>
              <a:t>Are more likely to be paid below the living wage</a:t>
            </a:r>
          </a:p>
          <a:p>
            <a:r>
              <a:rPr lang="en-US">
                <a:solidFill>
                  <a:schemeClr val="tx1"/>
                </a:solidFill>
              </a:rPr>
              <a:t>Earn 24% less on average than more advantaged peers</a:t>
            </a:r>
          </a:p>
          <a:p>
            <a:r>
              <a:rPr lang="en-US">
                <a:solidFill>
                  <a:schemeClr val="tx1"/>
                </a:solidFill>
              </a:rPr>
              <a:t>Are less likely to be in a professional job</a:t>
            </a:r>
            <a:endParaRPr lang="en-GB">
              <a:solidFill>
                <a:schemeClr val="tx1"/>
              </a:solidFill>
            </a:endParaRP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347130486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D1BC28FB-C7FF-46AD-AB15-4344005CCE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74" name="Rectangle 73">
              <a:extLst>
                <a:ext uri="{FF2B5EF4-FFF2-40B4-BE49-F238E27FC236}">
                  <a16:creationId xmlns:a16="http://schemas.microsoft.com/office/drawing/2014/main" id="{4CACC24D-9AE5-4096-AA34-D78DAD696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Oval 74">
              <a:extLst>
                <a:ext uri="{FF2B5EF4-FFF2-40B4-BE49-F238E27FC236}">
                  <a16:creationId xmlns:a16="http://schemas.microsoft.com/office/drawing/2014/main" id="{0FAA3273-7A05-48B4-B142-778B0C6C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6" name="Oval 75">
              <a:extLst>
                <a:ext uri="{FF2B5EF4-FFF2-40B4-BE49-F238E27FC236}">
                  <a16:creationId xmlns:a16="http://schemas.microsoft.com/office/drawing/2014/main" id="{D46739DB-3852-4D4B-90C5-7A4E965C5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7" name="Oval 76">
              <a:extLst>
                <a:ext uri="{FF2B5EF4-FFF2-40B4-BE49-F238E27FC236}">
                  <a16:creationId xmlns:a16="http://schemas.microsoft.com/office/drawing/2014/main" id="{24F02A71-C507-480A-91A9-50523DFA6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8" name="Freeform 5">
              <a:extLst>
                <a:ext uri="{FF2B5EF4-FFF2-40B4-BE49-F238E27FC236}">
                  <a16:creationId xmlns:a16="http://schemas.microsoft.com/office/drawing/2014/main" id="{4FE28C06-4A59-45BD-8B4C-7F622B2A25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84E953DC-91B8-4BB7-880E-721C2E600755}"/>
              </a:ext>
            </a:extLst>
          </p:cNvPr>
          <p:cNvSpPr>
            <a:spLocks noGrp="1"/>
          </p:cNvSpPr>
          <p:nvPr>
            <p:ph type="title"/>
          </p:nvPr>
        </p:nvSpPr>
        <p:spPr>
          <a:xfrm>
            <a:off x="639098" y="629265"/>
            <a:ext cx="6072776" cy="1622322"/>
          </a:xfrm>
        </p:spPr>
        <p:txBody>
          <a:bodyPr>
            <a:normAutofit/>
          </a:bodyPr>
          <a:lstStyle/>
          <a:p>
            <a:r>
              <a:rPr lang="en-US" dirty="0"/>
              <a:t>Problems</a:t>
            </a:r>
            <a:endParaRPr lang="en-GB" dirty="0"/>
          </a:p>
        </p:txBody>
      </p:sp>
      <p:pic>
        <p:nvPicPr>
          <p:cNvPr id="4100" name="Picture 4" descr="Sticky Man Stuck on Ceiling | Has sticky balls on the ends o… | Flickr">
            <a:extLst>
              <a:ext uri="{FF2B5EF4-FFF2-40B4-BE49-F238E27FC236}">
                <a16:creationId xmlns:a16="http://schemas.microsoft.com/office/drawing/2014/main" id="{44F68DEC-92A9-44AC-9B67-D9F099ACB6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38" r="-3" b="10457"/>
          <a:stretch/>
        </p:blipFill>
        <p:spPr bwMode="auto">
          <a:xfrm>
            <a:off x="7418226" y="645107"/>
            <a:ext cx="4125317" cy="2710388"/>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79">
            <a:extLst>
              <a:ext uri="{FF2B5EF4-FFF2-40B4-BE49-F238E27FC236}">
                <a16:creationId xmlns:a16="http://schemas.microsoft.com/office/drawing/2014/main" id="{111B9062-8A81-436B-8E05-C7607C1EB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CB5AC9F8-D01F-4837-86AC-6201849E0D35}"/>
              </a:ext>
            </a:extLst>
          </p:cNvPr>
          <p:cNvSpPr>
            <a:spLocks noGrp="1"/>
          </p:cNvSpPr>
          <p:nvPr>
            <p:ph idx="1"/>
          </p:nvPr>
        </p:nvSpPr>
        <p:spPr>
          <a:xfrm>
            <a:off x="639098" y="2418735"/>
            <a:ext cx="6072776" cy="3811740"/>
          </a:xfrm>
        </p:spPr>
        <p:txBody>
          <a:bodyPr anchor="ctr">
            <a:normAutofit/>
          </a:bodyPr>
          <a:lstStyle/>
          <a:p>
            <a:r>
              <a:rPr lang="en-US">
                <a:solidFill>
                  <a:schemeClr val="bg1"/>
                </a:solidFill>
              </a:rPr>
              <a:t>Sticky floors and sticky ceilings</a:t>
            </a:r>
            <a:endParaRPr lang="en-GB">
              <a:solidFill>
                <a:schemeClr val="bg1"/>
              </a:solidFill>
            </a:endParaRPr>
          </a:p>
          <a:p>
            <a:r>
              <a:rPr lang="en-GB">
                <a:solidFill>
                  <a:schemeClr val="bg1"/>
                </a:solidFill>
              </a:rPr>
              <a:t>There is social mobility at both ends.</a:t>
            </a:r>
          </a:p>
          <a:p>
            <a:r>
              <a:rPr lang="en-GB">
                <a:solidFill>
                  <a:schemeClr val="bg1"/>
                </a:solidFill>
              </a:rPr>
              <a:t>But, people at the top aren’t complaining about this.</a:t>
            </a:r>
            <a:endParaRPr lang="en-US">
              <a:solidFill>
                <a:schemeClr val="bg1"/>
              </a:solidFill>
            </a:endParaRPr>
          </a:p>
        </p:txBody>
      </p:sp>
      <p:pic>
        <p:nvPicPr>
          <p:cNvPr id="4098" name="Picture 2" descr="The Sticky floor - High Tech Tea">
            <a:extLst>
              <a:ext uri="{FF2B5EF4-FFF2-40B4-BE49-F238E27FC236}">
                <a16:creationId xmlns:a16="http://schemas.microsoft.com/office/drawing/2014/main" id="{495316DF-D004-4745-B836-DA6C84FCB4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5802"/>
          <a:stretch/>
        </p:blipFill>
        <p:spPr bwMode="auto">
          <a:xfrm>
            <a:off x="7418226" y="3520086"/>
            <a:ext cx="4125317" cy="2710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93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C43A114B-CAF8-402E-A898-DEE2C2022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Oval 76">
            <a:extLst>
              <a:ext uri="{FF2B5EF4-FFF2-40B4-BE49-F238E27FC236}">
                <a16:creationId xmlns:a16="http://schemas.microsoft.com/office/drawing/2014/main" id="{64E68BB1-DCF6-49AB-8FF1-7E68DCBCD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9" name="Oval 78">
            <a:extLst>
              <a:ext uri="{FF2B5EF4-FFF2-40B4-BE49-F238E27FC236}">
                <a16:creationId xmlns:a16="http://schemas.microsoft.com/office/drawing/2014/main" id="{DA9B8539-604B-420E-BA1B-0A2E64CD7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1" name="Oval 80">
            <a:extLst>
              <a:ext uri="{FF2B5EF4-FFF2-40B4-BE49-F238E27FC236}">
                <a16:creationId xmlns:a16="http://schemas.microsoft.com/office/drawing/2014/main" id="{7236CAA2-54C3-4136-B0CC-6837B14D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3" name="Freeform 5">
            <a:extLst>
              <a:ext uri="{FF2B5EF4-FFF2-40B4-BE49-F238E27FC236}">
                <a16:creationId xmlns:a16="http://schemas.microsoft.com/office/drawing/2014/main" id="{40F86E67-9E86-453F-92BC-648189829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85" name="Rectangle 84">
            <a:extLst>
              <a:ext uri="{FF2B5EF4-FFF2-40B4-BE49-F238E27FC236}">
                <a16:creationId xmlns:a16="http://schemas.microsoft.com/office/drawing/2014/main" id="{F73C5439-21D4-46F3-9CF4-FF1CE786F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1872F3D-3218-4E7C-A1AE-6B961A4AC0AD}"/>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800"/>
              <a:t>But All politicians want to increase social mobility</a:t>
            </a:r>
          </a:p>
        </p:txBody>
      </p:sp>
      <p:pic>
        <p:nvPicPr>
          <p:cNvPr id="5126" name="Picture 6">
            <a:extLst>
              <a:ext uri="{FF2B5EF4-FFF2-40B4-BE49-F238E27FC236}">
                <a16:creationId xmlns:a16="http://schemas.microsoft.com/office/drawing/2014/main" id="{924F12CB-6C8C-45EE-89D5-E3606706F1A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0658" r="15585"/>
          <a:stretch/>
        </p:blipFill>
        <p:spPr bwMode="auto">
          <a:xfrm>
            <a:off x="2119755" y="1113063"/>
            <a:ext cx="4450923" cy="4628758"/>
          </a:xfrm>
          <a:prstGeom prst="roundRect">
            <a:avLst>
              <a:gd name="adj" fmla="val 1329"/>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88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87953A2-6175-48B2-B244-D3B8CB261C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58000"/>
            <a:chOff x="-1588" y="0"/>
            <a:chExt cx="12193588" cy="6858000"/>
          </a:xfrm>
        </p:grpSpPr>
        <p:sp>
          <p:nvSpPr>
            <p:cNvPr id="11" name="Rectangle 10">
              <a:extLst>
                <a:ext uri="{FF2B5EF4-FFF2-40B4-BE49-F238E27FC236}">
                  <a16:creationId xmlns:a16="http://schemas.microsoft.com/office/drawing/2014/main" id="{46EBB794-1D68-4A8C-8B36-0A44FE016A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FDA24F05-1BB6-46E9-AFA8-EEB5C4FEFD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D645837-0AD2-4926-8CD1-23C780D72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6E146E44-DB1E-4F8A-96BE-B07EC04402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a:extLst>
                <a:ext uri="{FF2B5EF4-FFF2-40B4-BE49-F238E27FC236}">
                  <a16:creationId xmlns:a16="http://schemas.microsoft.com/office/drawing/2014/main" id="{CB7AE09E-9F15-4A9E-8B3F-1E647CF5A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327EA69-7801-438A-BB12-6721805A50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89B0AFE0-524C-4CBE-AD8C-E19BD085FC93}"/>
              </a:ext>
            </a:extLst>
          </p:cNvPr>
          <p:cNvSpPr>
            <a:spLocks noGrp="1"/>
          </p:cNvSpPr>
          <p:nvPr>
            <p:ph type="title"/>
          </p:nvPr>
        </p:nvSpPr>
        <p:spPr>
          <a:xfrm>
            <a:off x="639098" y="629265"/>
            <a:ext cx="4886461" cy="1622322"/>
          </a:xfrm>
        </p:spPr>
        <p:txBody>
          <a:bodyPr>
            <a:normAutofit/>
          </a:bodyPr>
          <a:lstStyle/>
          <a:p>
            <a:r>
              <a:rPr lang="en-US" dirty="0"/>
              <a:t>From the right</a:t>
            </a:r>
            <a:endParaRPr lang="en-GB" dirty="0"/>
          </a:p>
        </p:txBody>
      </p:sp>
      <p:sp>
        <p:nvSpPr>
          <p:cNvPr id="3" name="Content Placeholder 2">
            <a:extLst>
              <a:ext uri="{FF2B5EF4-FFF2-40B4-BE49-F238E27FC236}">
                <a16:creationId xmlns:a16="http://schemas.microsoft.com/office/drawing/2014/main" id="{5539EB6D-566E-4F5D-84A0-91AF62613550}"/>
              </a:ext>
            </a:extLst>
          </p:cNvPr>
          <p:cNvSpPr>
            <a:spLocks noGrp="1"/>
          </p:cNvSpPr>
          <p:nvPr>
            <p:ph idx="1"/>
          </p:nvPr>
        </p:nvSpPr>
        <p:spPr>
          <a:xfrm>
            <a:off x="639098" y="2418735"/>
            <a:ext cx="4886461" cy="3811742"/>
          </a:xfrm>
        </p:spPr>
        <p:txBody>
          <a:bodyPr anchor="ctr">
            <a:normAutofit/>
          </a:bodyPr>
          <a:lstStyle/>
          <a:p>
            <a:pPr marL="0" indent="0">
              <a:buNone/>
            </a:pPr>
            <a:r>
              <a:rPr lang="en-US" i="1">
                <a:solidFill>
                  <a:schemeClr val="bg1"/>
                </a:solidFill>
              </a:rPr>
              <a:t>When we knock on people’s doors, I want people to know we are on their side… We are the party of the ladder, it was Churchill who first said that. The ladder symbolises everything we’re about. </a:t>
            </a:r>
          </a:p>
          <a:p>
            <a:pPr marL="0" indent="0">
              <a:buNone/>
            </a:pPr>
            <a:r>
              <a:rPr lang="en-US" i="1">
                <a:solidFill>
                  <a:schemeClr val="bg1"/>
                </a:solidFill>
              </a:rPr>
              <a:t>If you're in poverty we'll get you into work, if you're in work we'll cut your taxes. If you want to own your home, we'll help you do that too.</a:t>
            </a:r>
            <a:br>
              <a:rPr lang="en-US" i="1">
                <a:solidFill>
                  <a:schemeClr val="bg1"/>
                </a:solidFill>
              </a:rPr>
            </a:br>
            <a:r>
              <a:rPr lang="en-US" b="1">
                <a:solidFill>
                  <a:schemeClr val="bg1"/>
                </a:solidFill>
              </a:rPr>
              <a:t>Robert Halfon, Conservative</a:t>
            </a:r>
            <a:endParaRPr lang="en-GB" b="1">
              <a:solidFill>
                <a:schemeClr val="bg1"/>
              </a:solidFill>
            </a:endParaRPr>
          </a:p>
        </p:txBody>
      </p:sp>
      <p:pic>
        <p:nvPicPr>
          <p:cNvPr id="5" name="Picture 4" descr="A picture containing person, young, boy, smiling&#10;&#10;Description automatically generated">
            <a:extLst>
              <a:ext uri="{FF2B5EF4-FFF2-40B4-BE49-F238E27FC236}">
                <a16:creationId xmlns:a16="http://schemas.microsoft.com/office/drawing/2014/main" id="{07B883A9-E126-4935-9C55-4008240439FF}"/>
              </a:ext>
            </a:extLst>
          </p:cNvPr>
          <p:cNvPicPr>
            <a:picLocks noChangeAspect="1"/>
          </p:cNvPicPr>
          <p:nvPr/>
        </p:nvPicPr>
        <p:blipFill rotWithShape="1">
          <a:blip r:embed="rId3">
            <a:extLst>
              <a:ext uri="{28A0092B-C50C-407E-A947-70E740481C1C}">
                <a14:useLocalDpi xmlns:a14="http://schemas.microsoft.com/office/drawing/2010/main" val="0"/>
              </a:ext>
            </a:extLst>
          </a:blip>
          <a:srcRect l="5594" r="1841" b="-3"/>
          <a:stretch/>
        </p:blipFill>
        <p:spPr>
          <a:xfrm>
            <a:off x="6172200" y="645106"/>
            <a:ext cx="5371343" cy="5585369"/>
          </a:xfrm>
          <a:prstGeom prst="rect">
            <a:avLst/>
          </a:prstGeom>
        </p:spPr>
      </p:pic>
      <p:sp>
        <p:nvSpPr>
          <p:cNvPr id="18" name="Rectangle 17">
            <a:extLst>
              <a:ext uri="{FF2B5EF4-FFF2-40B4-BE49-F238E27FC236}">
                <a16:creationId xmlns:a16="http://schemas.microsoft.com/office/drawing/2014/main" id="{713A6E1E-CBC2-4384-A35B-B259DC70A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3343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87953A2-6175-48B2-B244-D3B8CB261C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58000"/>
            <a:chOff x="-1588" y="0"/>
            <a:chExt cx="12193588" cy="6858000"/>
          </a:xfrm>
        </p:grpSpPr>
        <p:sp>
          <p:nvSpPr>
            <p:cNvPr id="11" name="Rectangle 10">
              <a:extLst>
                <a:ext uri="{FF2B5EF4-FFF2-40B4-BE49-F238E27FC236}">
                  <a16:creationId xmlns:a16="http://schemas.microsoft.com/office/drawing/2014/main" id="{46EBB794-1D68-4A8C-8B36-0A44FE016A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FDA24F05-1BB6-46E9-AFA8-EEB5C4FEFD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D645837-0AD2-4926-8CD1-23C780D72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6E146E44-DB1E-4F8A-96BE-B07EC04402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a:extLst>
                <a:ext uri="{FF2B5EF4-FFF2-40B4-BE49-F238E27FC236}">
                  <a16:creationId xmlns:a16="http://schemas.microsoft.com/office/drawing/2014/main" id="{CB7AE09E-9F15-4A9E-8B3F-1E647CF5A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A327EA69-7801-438A-BB12-6721805A50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51A6BFF5-F962-467C-AEC1-9DE230127A57}"/>
              </a:ext>
            </a:extLst>
          </p:cNvPr>
          <p:cNvSpPr>
            <a:spLocks noGrp="1"/>
          </p:cNvSpPr>
          <p:nvPr>
            <p:ph type="title"/>
          </p:nvPr>
        </p:nvSpPr>
        <p:spPr>
          <a:xfrm>
            <a:off x="639098" y="629265"/>
            <a:ext cx="4886461" cy="1622322"/>
          </a:xfrm>
        </p:spPr>
        <p:txBody>
          <a:bodyPr>
            <a:normAutofit/>
          </a:bodyPr>
          <a:lstStyle/>
          <a:p>
            <a:r>
              <a:rPr lang="en-US" dirty="0"/>
              <a:t>From the left</a:t>
            </a:r>
            <a:endParaRPr lang="en-GB" dirty="0"/>
          </a:p>
        </p:txBody>
      </p:sp>
      <p:sp>
        <p:nvSpPr>
          <p:cNvPr id="3" name="Content Placeholder 2">
            <a:extLst>
              <a:ext uri="{FF2B5EF4-FFF2-40B4-BE49-F238E27FC236}">
                <a16:creationId xmlns:a16="http://schemas.microsoft.com/office/drawing/2014/main" id="{212A7CC9-AD01-4671-B76A-994FBFD22D1F}"/>
              </a:ext>
            </a:extLst>
          </p:cNvPr>
          <p:cNvSpPr>
            <a:spLocks noGrp="1"/>
          </p:cNvSpPr>
          <p:nvPr>
            <p:ph idx="1"/>
          </p:nvPr>
        </p:nvSpPr>
        <p:spPr>
          <a:xfrm>
            <a:off x="639098" y="2418735"/>
            <a:ext cx="4886461" cy="3811742"/>
          </a:xfrm>
        </p:spPr>
        <p:txBody>
          <a:bodyPr anchor="ctr">
            <a:normAutofit/>
          </a:bodyPr>
          <a:lstStyle/>
          <a:p>
            <a:pPr marL="0" indent="0">
              <a:buNone/>
            </a:pPr>
            <a:r>
              <a:rPr lang="en-US">
                <a:solidFill>
                  <a:schemeClr val="bg1"/>
                </a:solidFill>
              </a:rPr>
              <a:t>“And we must not only lift people out of poverty. We must transform their horizons, aspirations and hopes as well - through helping people get the skills they need for better jobs, and through giving them chance to save and build up a nest egg. </a:t>
            </a:r>
          </a:p>
          <a:p>
            <a:pPr marL="0" indent="0">
              <a:buNone/>
            </a:pPr>
            <a:r>
              <a:rPr lang="en-US">
                <a:solidFill>
                  <a:schemeClr val="bg1"/>
                </a:solidFill>
              </a:rPr>
              <a:t>Only in this way will we drive up social mobility, the great force for equality in dynamic market economies.”</a:t>
            </a:r>
          </a:p>
          <a:p>
            <a:pPr marL="0" indent="0">
              <a:buNone/>
            </a:pPr>
            <a:r>
              <a:rPr lang="en-US" b="1">
                <a:solidFill>
                  <a:schemeClr val="bg1"/>
                </a:solidFill>
              </a:rPr>
              <a:t>Tony Blair, Labour </a:t>
            </a:r>
            <a:endParaRPr lang="en-GB" b="1">
              <a:solidFill>
                <a:schemeClr val="bg1"/>
              </a:solidFill>
            </a:endParaRPr>
          </a:p>
        </p:txBody>
      </p:sp>
      <p:pic>
        <p:nvPicPr>
          <p:cNvPr id="5" name="Picture 4" descr="A close up of a mans face&#10;&#10;Description automatically generated">
            <a:extLst>
              <a:ext uri="{FF2B5EF4-FFF2-40B4-BE49-F238E27FC236}">
                <a16:creationId xmlns:a16="http://schemas.microsoft.com/office/drawing/2014/main" id="{1C888A92-41F5-4DB0-A44F-E20830540749}"/>
              </a:ext>
            </a:extLst>
          </p:cNvPr>
          <p:cNvPicPr>
            <a:picLocks noChangeAspect="1"/>
          </p:cNvPicPr>
          <p:nvPr/>
        </p:nvPicPr>
        <p:blipFill rotWithShape="1">
          <a:blip r:embed="rId3">
            <a:extLst>
              <a:ext uri="{28A0092B-C50C-407E-A947-70E740481C1C}">
                <a14:useLocalDpi xmlns:a14="http://schemas.microsoft.com/office/drawing/2010/main" val="0"/>
              </a:ext>
            </a:extLst>
          </a:blip>
          <a:srcRect r="-3" b="432"/>
          <a:stretch/>
        </p:blipFill>
        <p:spPr>
          <a:xfrm>
            <a:off x="6172200" y="645106"/>
            <a:ext cx="5371343" cy="5585369"/>
          </a:xfrm>
          <a:prstGeom prst="rect">
            <a:avLst/>
          </a:prstGeom>
        </p:spPr>
      </p:pic>
      <p:sp>
        <p:nvSpPr>
          <p:cNvPr id="18" name="Rectangle 17">
            <a:extLst>
              <a:ext uri="{FF2B5EF4-FFF2-40B4-BE49-F238E27FC236}">
                <a16:creationId xmlns:a16="http://schemas.microsoft.com/office/drawing/2014/main" id="{713A6E1E-CBC2-4384-A35B-B259DC70A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62942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6A2E193E-8826-4E63-B7C4-58572E7F5073}"/>
              </a:ext>
            </a:extLst>
          </p:cNvPr>
          <p:cNvSpPr>
            <a:spLocks noGrp="1"/>
          </p:cNvSpPr>
          <p:nvPr>
            <p:ph type="title"/>
          </p:nvPr>
        </p:nvSpPr>
        <p:spPr>
          <a:xfrm>
            <a:off x="836247" y="1085549"/>
            <a:ext cx="3430947" cy="4686903"/>
          </a:xfrm>
        </p:spPr>
        <p:txBody>
          <a:bodyPr anchor="ctr">
            <a:normAutofit/>
          </a:bodyPr>
          <a:lstStyle/>
          <a:p>
            <a:pPr algn="r"/>
            <a:r>
              <a:rPr lang="en-US">
                <a:solidFill>
                  <a:schemeClr val="tx1"/>
                </a:solidFill>
              </a:rPr>
              <a:t>Putting it simply</a:t>
            </a:r>
            <a:endParaRPr lang="en-GB">
              <a:solidFill>
                <a:schemeClr val="tx1"/>
              </a:solidFill>
            </a:endParaRP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FA15C3-90A8-49D9-81FA-50DC0825B09E}"/>
              </a:ext>
            </a:extLst>
          </p:cNvPr>
          <p:cNvSpPr>
            <a:spLocks noGrp="1"/>
          </p:cNvSpPr>
          <p:nvPr>
            <p:ph idx="1"/>
          </p:nvPr>
        </p:nvSpPr>
        <p:spPr>
          <a:xfrm>
            <a:off x="5041399" y="1085549"/>
            <a:ext cx="5579707" cy="4686903"/>
          </a:xfrm>
        </p:spPr>
        <p:txBody>
          <a:bodyPr anchor="ctr">
            <a:normAutofit/>
          </a:bodyPr>
          <a:lstStyle/>
          <a:p>
            <a:pPr marL="0" indent="0">
              <a:buNone/>
            </a:pPr>
            <a:r>
              <a:rPr lang="en-US">
                <a:solidFill>
                  <a:schemeClr val="tx1"/>
                </a:solidFill>
              </a:rPr>
              <a:t>Government should try and make sure that where you come from does not determine where you can go in life. </a:t>
            </a:r>
            <a:endParaRPr lang="en-GB">
              <a:solidFill>
                <a:schemeClr val="tx1"/>
              </a:solidFill>
            </a:endParaRP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8087258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420B-2640-4EEE-A7B5-F1934C0D7D5B}"/>
              </a:ext>
            </a:extLst>
          </p:cNvPr>
          <p:cNvSpPr>
            <a:spLocks noGrp="1"/>
          </p:cNvSpPr>
          <p:nvPr>
            <p:ph type="title"/>
          </p:nvPr>
        </p:nvSpPr>
        <p:spPr/>
        <p:txBody>
          <a:bodyPr/>
          <a:lstStyle/>
          <a:p>
            <a:r>
              <a:rPr lang="en-US" dirty="0"/>
              <a:t>overview</a:t>
            </a:r>
            <a:endParaRPr lang="en-GB" dirty="0"/>
          </a:p>
        </p:txBody>
      </p:sp>
      <p:graphicFrame>
        <p:nvGraphicFramePr>
          <p:cNvPr id="4" name="Content Placeholder 3">
            <a:extLst>
              <a:ext uri="{FF2B5EF4-FFF2-40B4-BE49-F238E27FC236}">
                <a16:creationId xmlns:a16="http://schemas.microsoft.com/office/drawing/2014/main" id="{F97E7CBC-5860-4BA1-8E74-942EF4DC0FAC}"/>
              </a:ext>
            </a:extLst>
          </p:cNvPr>
          <p:cNvGraphicFramePr>
            <a:graphicFrameLocks noGrp="1"/>
          </p:cNvGraphicFramePr>
          <p:nvPr>
            <p:ph idx="1"/>
            <p:extLst>
              <p:ext uri="{D42A27DB-BD31-4B8C-83A1-F6EECF244321}">
                <p14:modId xmlns:p14="http://schemas.microsoft.com/office/powerpoint/2010/main" val="2671851853"/>
              </p:ext>
            </p:extLst>
          </p:nvPr>
        </p:nvGraphicFramePr>
        <p:xfrm>
          <a:off x="1155700" y="2603500"/>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3065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5" name="Group 74">
            <a:extLst>
              <a:ext uri="{FF2B5EF4-FFF2-40B4-BE49-F238E27FC236}">
                <a16:creationId xmlns:a16="http://schemas.microsoft.com/office/drawing/2014/main" id="{67E9B3F1-2278-4ED7-9408-EB09BA1EC9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6" name="Rectangle 75">
              <a:extLst>
                <a:ext uri="{FF2B5EF4-FFF2-40B4-BE49-F238E27FC236}">
                  <a16:creationId xmlns:a16="http://schemas.microsoft.com/office/drawing/2014/main" id="{5531F074-8520-4AA3-BF50-706C7C81B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Freeform 5">
              <a:extLst>
                <a:ext uri="{FF2B5EF4-FFF2-40B4-BE49-F238E27FC236}">
                  <a16:creationId xmlns:a16="http://schemas.microsoft.com/office/drawing/2014/main" id="{70A8A677-EEE2-4B59-A10B-FC5FC49AE5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1C3C7FED-298C-4FF7-8554-EDF7649FBC1B}"/>
              </a:ext>
            </a:extLst>
          </p:cNvPr>
          <p:cNvSpPr>
            <a:spLocks noGrp="1"/>
          </p:cNvSpPr>
          <p:nvPr>
            <p:ph type="title"/>
          </p:nvPr>
        </p:nvSpPr>
        <p:spPr>
          <a:xfrm>
            <a:off x="1154955" y="973668"/>
            <a:ext cx="2942210" cy="1020232"/>
          </a:xfrm>
        </p:spPr>
        <p:txBody>
          <a:bodyPr>
            <a:normAutofit/>
          </a:bodyPr>
          <a:lstStyle/>
          <a:p>
            <a:pPr>
              <a:lnSpc>
                <a:spcPct val="90000"/>
              </a:lnSpc>
            </a:pPr>
            <a:r>
              <a:rPr lang="en-US" sz="3300"/>
              <a:t>Career guidance</a:t>
            </a:r>
            <a:endParaRPr lang="en-GB" sz="3300"/>
          </a:p>
        </p:txBody>
      </p:sp>
      <p:sp>
        <p:nvSpPr>
          <p:cNvPr id="3" name="Content Placeholder 2">
            <a:extLst>
              <a:ext uri="{FF2B5EF4-FFF2-40B4-BE49-F238E27FC236}">
                <a16:creationId xmlns:a16="http://schemas.microsoft.com/office/drawing/2014/main" id="{903E91A4-F03E-4E3C-B119-373357F16EA5}"/>
              </a:ext>
            </a:extLst>
          </p:cNvPr>
          <p:cNvSpPr>
            <a:spLocks noGrp="1"/>
          </p:cNvSpPr>
          <p:nvPr>
            <p:ph idx="1"/>
          </p:nvPr>
        </p:nvSpPr>
        <p:spPr>
          <a:xfrm>
            <a:off x="1154955" y="2120900"/>
            <a:ext cx="3133726" cy="3898900"/>
          </a:xfrm>
        </p:spPr>
        <p:txBody>
          <a:bodyPr>
            <a:normAutofit/>
          </a:bodyPr>
          <a:lstStyle/>
          <a:p>
            <a:r>
              <a:rPr lang="en-US">
                <a:solidFill>
                  <a:schemeClr val="bg1"/>
                </a:solidFill>
              </a:rPr>
              <a:t>Shows us new horizons</a:t>
            </a:r>
          </a:p>
          <a:p>
            <a:r>
              <a:rPr lang="en-US">
                <a:solidFill>
                  <a:schemeClr val="bg1"/>
                </a:solidFill>
              </a:rPr>
              <a:t>It gives us a map</a:t>
            </a:r>
          </a:p>
          <a:p>
            <a:r>
              <a:rPr lang="en-US">
                <a:solidFill>
                  <a:schemeClr val="bg1"/>
                </a:solidFill>
              </a:rPr>
              <a:t>It provides help, mentoring and support</a:t>
            </a:r>
          </a:p>
          <a:p>
            <a:r>
              <a:rPr lang="en-US">
                <a:solidFill>
                  <a:schemeClr val="bg1"/>
                </a:solidFill>
              </a:rPr>
              <a:t>And bridges us to our next step</a:t>
            </a:r>
          </a:p>
          <a:p>
            <a:endParaRPr lang="en-US">
              <a:solidFill>
                <a:schemeClr val="bg1"/>
              </a:solidFill>
            </a:endParaRPr>
          </a:p>
          <a:p>
            <a:pPr marL="0" indent="0">
              <a:buNone/>
            </a:pPr>
            <a:r>
              <a:rPr lang="en-GB">
                <a:solidFill>
                  <a:schemeClr val="bg1"/>
                </a:solidFill>
              </a:rPr>
              <a:t>All of this can contribute to social mobility. </a:t>
            </a:r>
            <a:endParaRPr lang="en-US">
              <a:solidFill>
                <a:schemeClr val="bg1"/>
              </a:solidFill>
            </a:endParaRPr>
          </a:p>
        </p:txBody>
      </p:sp>
      <p:pic>
        <p:nvPicPr>
          <p:cNvPr id="11" name="Picture 2" descr="Australia is the best country to move after the pandemic - Business Insider">
            <a:extLst>
              <a:ext uri="{FF2B5EF4-FFF2-40B4-BE49-F238E27FC236}">
                <a16:creationId xmlns:a16="http://schemas.microsoft.com/office/drawing/2014/main" id="{B3449CA2-D516-4941-8CAA-B4995DBBB7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134" b="-4"/>
          <a:stretch/>
        </p:blipFill>
        <p:spPr bwMode="auto">
          <a:xfrm>
            <a:off x="5194607" y="803751"/>
            <a:ext cx="3113903" cy="254229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Stop guessing - map your customer journey with Google data. | digital  balance">
            <a:extLst>
              <a:ext uri="{FF2B5EF4-FFF2-40B4-BE49-F238E27FC236}">
                <a16:creationId xmlns:a16="http://schemas.microsoft.com/office/drawing/2014/main" id="{FDCA8A3B-36AF-436F-8170-805459E5FA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8244" b="3"/>
          <a:stretch/>
        </p:blipFill>
        <p:spPr bwMode="auto">
          <a:xfrm>
            <a:off x="8472236" y="803752"/>
            <a:ext cx="3113904" cy="2542289"/>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286DE3C8-8E69-4439-81F1-5488583D4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146" name="Picture 2" descr="The Horizon Report">
            <a:extLst>
              <a:ext uri="{FF2B5EF4-FFF2-40B4-BE49-F238E27FC236}">
                <a16:creationId xmlns:a16="http://schemas.microsoft.com/office/drawing/2014/main" id="{4541A873-DDA0-413B-9FA0-3C016956A63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43" r="2091" b="-4"/>
          <a:stretch/>
        </p:blipFill>
        <p:spPr bwMode="auto">
          <a:xfrm>
            <a:off x="5194607" y="3511959"/>
            <a:ext cx="3113903" cy="254229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inancial education workshops and personal coaching • Paul Claireaux">
            <a:extLst>
              <a:ext uri="{FF2B5EF4-FFF2-40B4-BE49-F238E27FC236}">
                <a16:creationId xmlns:a16="http://schemas.microsoft.com/office/drawing/2014/main" id="{1E79DC10-6DD9-41C1-867D-582EA70B523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241" r="3" b="3"/>
          <a:stretch/>
        </p:blipFill>
        <p:spPr bwMode="auto">
          <a:xfrm>
            <a:off x="8472236" y="3511959"/>
            <a:ext cx="3113904" cy="2542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136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87EBF-BE2C-499A-B73B-755ED7725C74}"/>
              </a:ext>
            </a:extLst>
          </p:cNvPr>
          <p:cNvSpPr>
            <a:spLocks noGrp="1"/>
          </p:cNvSpPr>
          <p:nvPr>
            <p:ph type="title"/>
          </p:nvPr>
        </p:nvSpPr>
        <p:spPr>
          <a:xfrm>
            <a:off x="1154954" y="973669"/>
            <a:ext cx="8825659" cy="706964"/>
          </a:xfrm>
        </p:spPr>
        <p:txBody>
          <a:bodyPr>
            <a:normAutofit/>
          </a:bodyPr>
          <a:lstStyle/>
          <a:p>
            <a:r>
              <a:rPr lang="en-US"/>
              <a:t>Career guidance can…</a:t>
            </a:r>
            <a:endParaRPr lang="en-GB"/>
          </a:p>
        </p:txBody>
      </p:sp>
      <p:pic>
        <p:nvPicPr>
          <p:cNvPr id="5" name="Picture 4">
            <a:extLst>
              <a:ext uri="{FF2B5EF4-FFF2-40B4-BE49-F238E27FC236}">
                <a16:creationId xmlns:a16="http://schemas.microsoft.com/office/drawing/2014/main" id="{5CCC163F-BB6F-470D-A94A-A647198D43BC}"/>
              </a:ext>
            </a:extLst>
          </p:cNvPr>
          <p:cNvPicPr>
            <a:picLocks noChangeAspect="1"/>
          </p:cNvPicPr>
          <p:nvPr/>
        </p:nvPicPr>
        <p:blipFill rotWithShape="1">
          <a:blip r:embed="rId2"/>
          <a:srcRect l="8141" r="356" b="3"/>
          <a:stretch/>
        </p:blipFill>
        <p:spPr>
          <a:xfrm>
            <a:off x="1685097" y="2775951"/>
            <a:ext cx="1964641" cy="3067163"/>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a:extLst>
              <a:ext uri="{FF2B5EF4-FFF2-40B4-BE49-F238E27FC236}">
                <a16:creationId xmlns:a16="http://schemas.microsoft.com/office/drawing/2014/main" id="{C7D48A06-52EB-41CF-8FAB-925034E606E6}"/>
              </a:ext>
            </a:extLst>
          </p:cNvPr>
          <p:cNvSpPr>
            <a:spLocks noGrp="1"/>
          </p:cNvSpPr>
          <p:nvPr>
            <p:ph idx="1"/>
          </p:nvPr>
        </p:nvSpPr>
        <p:spPr>
          <a:xfrm>
            <a:off x="4641336" y="2603500"/>
            <a:ext cx="6551597" cy="3416300"/>
          </a:xfrm>
        </p:spPr>
        <p:txBody>
          <a:bodyPr anchor="ctr">
            <a:normAutofit/>
          </a:bodyPr>
          <a:lstStyle/>
          <a:p>
            <a:pPr>
              <a:lnSpc>
                <a:spcPct val="90000"/>
              </a:lnSpc>
            </a:pPr>
            <a:r>
              <a:rPr lang="en-US" sz="1300"/>
              <a:t>Provide access to information and intelligence about the </a:t>
            </a:r>
            <a:r>
              <a:rPr lang="en-US" sz="1300" err="1"/>
              <a:t>labour</a:t>
            </a:r>
            <a:r>
              <a:rPr lang="en-US" sz="1300"/>
              <a:t> and learning markets in ways that transcend existing social networks.</a:t>
            </a:r>
          </a:p>
          <a:p>
            <a:pPr>
              <a:lnSpc>
                <a:spcPct val="90000"/>
              </a:lnSpc>
            </a:pPr>
            <a:r>
              <a:rPr lang="en-US" sz="1300"/>
              <a:t>Demystify </a:t>
            </a:r>
            <a:r>
              <a:rPr lang="en-US" sz="1300" err="1"/>
              <a:t>labour</a:t>
            </a:r>
            <a:r>
              <a:rPr lang="en-US" sz="1300"/>
              <a:t> and learning market systems and support individuals to understand progression pathways and manage transition processes. </a:t>
            </a:r>
          </a:p>
          <a:p>
            <a:pPr>
              <a:lnSpc>
                <a:spcPct val="90000"/>
              </a:lnSpc>
            </a:pPr>
            <a:r>
              <a:rPr lang="en-US" sz="1300"/>
              <a:t> Engage with individuals’ assumptions about themselves and the world around them, informing and challenging them. </a:t>
            </a:r>
          </a:p>
          <a:p>
            <a:pPr>
              <a:lnSpc>
                <a:spcPct val="90000"/>
              </a:lnSpc>
            </a:pPr>
            <a:r>
              <a:rPr lang="en-US" sz="1300"/>
              <a:t> Listen to individuals’ aspirations and help them to </a:t>
            </a:r>
            <a:r>
              <a:rPr lang="en-US" sz="1300" err="1"/>
              <a:t>operationalise</a:t>
            </a:r>
            <a:r>
              <a:rPr lang="en-US" sz="1300"/>
              <a:t> these as well as considering alternatives. </a:t>
            </a:r>
          </a:p>
          <a:p>
            <a:pPr>
              <a:lnSpc>
                <a:spcPct val="90000"/>
              </a:lnSpc>
            </a:pPr>
            <a:r>
              <a:rPr lang="en-US" sz="1300"/>
              <a:t>Build the skills that people need to make decisions and transitions and to progress in their career (career management skills). </a:t>
            </a:r>
          </a:p>
          <a:p>
            <a:pPr>
              <a:lnSpc>
                <a:spcPct val="90000"/>
              </a:lnSpc>
            </a:pPr>
            <a:r>
              <a:rPr lang="en-US" sz="1300"/>
              <a:t>Broker access to networks beyond the ones that individuals normally have access to. </a:t>
            </a:r>
          </a:p>
          <a:p>
            <a:pPr>
              <a:lnSpc>
                <a:spcPct val="90000"/>
              </a:lnSpc>
            </a:pPr>
            <a:r>
              <a:rPr lang="en-US" sz="1300"/>
              <a:t>Provide mentoring and support to encourage persistence and remaining resilient in the face of setbacks. </a:t>
            </a:r>
            <a:endParaRPr lang="en-GB" sz="1300"/>
          </a:p>
        </p:txBody>
      </p:sp>
    </p:spTree>
    <p:extLst>
      <p:ext uri="{BB962C8B-B14F-4D97-AF65-F5344CB8AC3E}">
        <p14:creationId xmlns:p14="http://schemas.microsoft.com/office/powerpoint/2010/main" val="12699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BCFA7D0E-C6DD-4ACD-8664-51EAD1525E81}"/>
              </a:ext>
            </a:extLst>
          </p:cNvPr>
          <p:cNvSpPr>
            <a:spLocks noGrp="1"/>
          </p:cNvSpPr>
          <p:nvPr>
            <p:ph type="title"/>
          </p:nvPr>
        </p:nvSpPr>
        <p:spPr>
          <a:xfrm>
            <a:off x="836247" y="1085549"/>
            <a:ext cx="3430947" cy="4686903"/>
          </a:xfrm>
        </p:spPr>
        <p:txBody>
          <a:bodyPr anchor="ctr">
            <a:normAutofit/>
          </a:bodyPr>
          <a:lstStyle/>
          <a:p>
            <a:pPr algn="r"/>
            <a:r>
              <a:rPr lang="en-US">
                <a:solidFill>
                  <a:schemeClr val="tx1"/>
                </a:solidFill>
              </a:rPr>
              <a:t>Increasing evidence for this impact</a:t>
            </a:r>
            <a:endParaRPr lang="en-GB">
              <a:solidFill>
                <a:schemeClr val="tx1"/>
              </a:solidFill>
            </a:endParaRP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B7FD383-4EAC-4D34-9B28-7AEB01ED4355}"/>
              </a:ext>
            </a:extLst>
          </p:cNvPr>
          <p:cNvSpPr>
            <a:spLocks noGrp="1"/>
          </p:cNvSpPr>
          <p:nvPr>
            <p:ph idx="1"/>
          </p:nvPr>
        </p:nvSpPr>
        <p:spPr>
          <a:xfrm>
            <a:off x="5041399" y="1085549"/>
            <a:ext cx="5579707" cy="4686903"/>
          </a:xfrm>
        </p:spPr>
        <p:txBody>
          <a:bodyPr anchor="ctr">
            <a:normAutofit/>
          </a:bodyPr>
          <a:lstStyle/>
          <a:p>
            <a:r>
              <a:rPr lang="en-US">
                <a:solidFill>
                  <a:schemeClr val="tx1"/>
                </a:solidFill>
              </a:rPr>
              <a:t>That while career guidance (in the broadest sense) is good for everyone. </a:t>
            </a:r>
          </a:p>
          <a:p>
            <a:r>
              <a:rPr lang="en-US">
                <a:solidFill>
                  <a:schemeClr val="tx1"/>
                </a:solidFill>
              </a:rPr>
              <a:t>It is even better for those who do not have other forms of support. </a:t>
            </a:r>
          </a:p>
          <a:p>
            <a:r>
              <a:rPr lang="en-US">
                <a:solidFill>
                  <a:schemeClr val="tx1"/>
                </a:solidFill>
              </a:rPr>
              <a:t>See the work of Chris Percy, Elnaz Kashefpakdel and Anthony Mann for more evidence (included in the references). </a:t>
            </a:r>
            <a:endParaRPr lang="en-GB">
              <a:solidFill>
                <a:schemeClr val="tx1"/>
              </a:solidFill>
            </a:endParaRP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341969760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420B-2640-4EEE-A7B5-F1934C0D7D5B}"/>
              </a:ext>
            </a:extLst>
          </p:cNvPr>
          <p:cNvSpPr>
            <a:spLocks noGrp="1"/>
          </p:cNvSpPr>
          <p:nvPr>
            <p:ph type="title"/>
          </p:nvPr>
        </p:nvSpPr>
        <p:spPr/>
        <p:txBody>
          <a:bodyPr/>
          <a:lstStyle/>
          <a:p>
            <a:r>
              <a:rPr lang="en-US" dirty="0"/>
              <a:t>overview</a:t>
            </a:r>
            <a:endParaRPr lang="en-GB" dirty="0"/>
          </a:p>
        </p:txBody>
      </p:sp>
      <p:graphicFrame>
        <p:nvGraphicFramePr>
          <p:cNvPr id="4" name="Content Placeholder 3">
            <a:extLst>
              <a:ext uri="{FF2B5EF4-FFF2-40B4-BE49-F238E27FC236}">
                <a16:creationId xmlns:a16="http://schemas.microsoft.com/office/drawing/2014/main" id="{F97E7CBC-5860-4BA1-8E74-942EF4DC0FAC}"/>
              </a:ext>
            </a:extLst>
          </p:cNvPr>
          <p:cNvGraphicFramePr>
            <a:graphicFrameLocks noGrp="1"/>
          </p:cNvGraphicFramePr>
          <p:nvPr>
            <p:ph idx="1"/>
            <p:extLst>
              <p:ext uri="{D42A27DB-BD31-4B8C-83A1-F6EECF244321}">
                <p14:modId xmlns:p14="http://schemas.microsoft.com/office/powerpoint/2010/main" val="321438291"/>
              </p:ext>
            </p:extLst>
          </p:nvPr>
        </p:nvGraphicFramePr>
        <p:xfrm>
          <a:off x="1155700" y="2603500"/>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1209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BEA2F5B-C6EF-489E-A73C-BFDD2CF65B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3588" cy="6866790"/>
            <a:chOff x="0" y="0"/>
            <a:chExt cx="12193588" cy="6866790"/>
          </a:xfrm>
        </p:grpSpPr>
        <p:sp>
          <p:nvSpPr>
            <p:cNvPr id="11" name="Rectangle 10">
              <a:extLst>
                <a:ext uri="{FF2B5EF4-FFF2-40B4-BE49-F238E27FC236}">
                  <a16:creationId xmlns:a16="http://schemas.microsoft.com/office/drawing/2014/main" id="{383A635D-BD9D-41E9-A9DB-257C3E9A6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879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3ABEB35E-87CA-4CD5-90A1-A343D17DEE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037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13" name="Freeform 5">
              <a:extLst>
                <a:ext uri="{FF2B5EF4-FFF2-40B4-BE49-F238E27FC236}">
                  <a16:creationId xmlns:a16="http://schemas.microsoft.com/office/drawing/2014/main" id="{E3EBD4A2-086A-4FBD-BBCB-6F2751A0B2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852752"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4" name="Freeform 5">
              <a:extLst>
                <a:ext uri="{FF2B5EF4-FFF2-40B4-BE49-F238E27FC236}">
                  <a16:creationId xmlns:a16="http://schemas.microsoft.com/office/drawing/2014/main" id="{C25C2449-D9BF-4AF3-8840-28AD9776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760914" y="180834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Rectangle 14">
              <a:extLst>
                <a:ext uri="{FF2B5EF4-FFF2-40B4-BE49-F238E27FC236}">
                  <a16:creationId xmlns:a16="http://schemas.microsoft.com/office/drawing/2014/main" id="{A77B7CC9-5309-4AF0-AE58-7C7518CD9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389" y="0"/>
              <a:ext cx="442861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 name="Title 1">
            <a:extLst>
              <a:ext uri="{FF2B5EF4-FFF2-40B4-BE49-F238E27FC236}">
                <a16:creationId xmlns:a16="http://schemas.microsoft.com/office/drawing/2014/main" id="{09F26FF2-7550-4930-80F2-234D4B8DF1A0}"/>
              </a:ext>
            </a:extLst>
          </p:cNvPr>
          <p:cNvSpPr>
            <a:spLocks noGrp="1"/>
          </p:cNvSpPr>
          <p:nvPr>
            <p:ph type="title"/>
          </p:nvPr>
        </p:nvSpPr>
        <p:spPr>
          <a:xfrm>
            <a:off x="639098" y="629265"/>
            <a:ext cx="6417160" cy="1622322"/>
          </a:xfrm>
        </p:spPr>
        <p:txBody>
          <a:bodyPr vert="horz" lIns="91440" tIns="45720" rIns="91440" bIns="45720" rtlCol="0">
            <a:normAutofit/>
          </a:bodyPr>
          <a:lstStyle/>
          <a:p>
            <a:r>
              <a:rPr lang="en-US"/>
              <a:t>No real progress</a:t>
            </a:r>
          </a:p>
        </p:txBody>
      </p:sp>
      <p:sp>
        <p:nvSpPr>
          <p:cNvPr id="3" name="Content Placeholder 2">
            <a:extLst>
              <a:ext uri="{FF2B5EF4-FFF2-40B4-BE49-F238E27FC236}">
                <a16:creationId xmlns:a16="http://schemas.microsoft.com/office/drawing/2014/main" id="{D90A08AA-198D-422D-9ACA-E737C962BD30}"/>
              </a:ext>
            </a:extLst>
          </p:cNvPr>
          <p:cNvSpPr>
            <a:spLocks noGrp="1"/>
          </p:cNvSpPr>
          <p:nvPr>
            <p:ph idx="1"/>
          </p:nvPr>
        </p:nvSpPr>
        <p:spPr>
          <a:xfrm>
            <a:off x="639098" y="2418735"/>
            <a:ext cx="6417160" cy="3811740"/>
          </a:xfrm>
        </p:spPr>
        <p:txBody>
          <a:bodyPr vert="horz" lIns="91440" tIns="45720" rIns="91440" bIns="45720" rtlCol="0" anchor="ctr">
            <a:normAutofit/>
          </a:bodyPr>
          <a:lstStyle/>
          <a:p>
            <a:pPr marL="0" indent="0">
              <a:buNone/>
            </a:pPr>
            <a:r>
              <a:rPr lang="en-US">
                <a:solidFill>
                  <a:schemeClr val="bg1"/>
                </a:solidFill>
              </a:rPr>
              <a:t>After two decades of policy focus on social mobility very little progress has been made. </a:t>
            </a:r>
          </a:p>
        </p:txBody>
      </p:sp>
      <p:pic>
        <p:nvPicPr>
          <p:cNvPr id="5" name="Picture 4">
            <a:extLst>
              <a:ext uri="{FF2B5EF4-FFF2-40B4-BE49-F238E27FC236}">
                <a16:creationId xmlns:a16="http://schemas.microsoft.com/office/drawing/2014/main" id="{533DFB98-22A3-4737-B8E3-6FDAE71A4D73}"/>
              </a:ext>
            </a:extLst>
          </p:cNvPr>
          <p:cNvPicPr>
            <a:picLocks noChangeAspect="1"/>
          </p:cNvPicPr>
          <p:nvPr/>
        </p:nvPicPr>
        <p:blipFill rotWithShape="1">
          <a:blip r:embed="rId3"/>
          <a:srcRect l="2998" r="5826" b="3"/>
          <a:stretch/>
        </p:blipFill>
        <p:spPr>
          <a:xfrm>
            <a:off x="7864220" y="645106"/>
            <a:ext cx="3577600" cy="5585369"/>
          </a:xfrm>
          <a:prstGeom prst="rect">
            <a:avLst/>
          </a:prstGeom>
        </p:spPr>
      </p:pic>
      <p:sp>
        <p:nvSpPr>
          <p:cNvPr id="17" name="Rectangle 16">
            <a:extLst>
              <a:ext uri="{FF2B5EF4-FFF2-40B4-BE49-F238E27FC236}">
                <a16:creationId xmlns:a16="http://schemas.microsoft.com/office/drawing/2014/main" id="{65E02BB6-9053-4979-968B-17E0EF2A5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51406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83BBD7C-498A-4C5D-AB41-F426C68BC7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11" name="Rectangle 10">
              <a:extLst>
                <a:ext uri="{FF2B5EF4-FFF2-40B4-BE49-F238E27FC236}">
                  <a16:creationId xmlns:a16="http://schemas.microsoft.com/office/drawing/2014/main" id="{3C244CB4-82F8-408B-90CF-8790B49200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3AEB2EDF-947E-4C45-84CA-A7677672F8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D7E0AB0B-FFA9-4D57-AC8F-5F83219DA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3AE4624A-38E2-4004-A68A-46B487FF7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D389D2B9-4681-43B1-B432-CF57F21B12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7" name="Rectangle 16">
            <a:extLst>
              <a:ext uri="{FF2B5EF4-FFF2-40B4-BE49-F238E27FC236}">
                <a16:creationId xmlns:a16="http://schemas.microsoft.com/office/drawing/2014/main" id="{2243419A-744C-4016-8F12-40F0C0183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5" name="Content Placeholder 4" descr="A close up of a logo&#10;&#10;Description automatically generated">
            <a:extLst>
              <a:ext uri="{FF2B5EF4-FFF2-40B4-BE49-F238E27FC236}">
                <a16:creationId xmlns:a16="http://schemas.microsoft.com/office/drawing/2014/main" id="{E9E1F2C9-7B6B-45AF-BE15-B98B6883E1BB}"/>
              </a:ext>
            </a:extLst>
          </p:cNvPr>
          <p:cNvPicPr>
            <a:picLocks noGrp="1" noChangeAspect="1"/>
          </p:cNvPicPr>
          <p:nvPr>
            <p:ph idx="1"/>
          </p:nvPr>
        </p:nvPicPr>
        <p:blipFill rotWithShape="1">
          <a:blip r:embed="rId3">
            <a:alphaModFix amt="35000"/>
            <a:extLst>
              <a:ext uri="{28A0092B-C50C-407E-A947-70E740481C1C}">
                <a14:useLocalDpi xmlns:a14="http://schemas.microsoft.com/office/drawing/2010/main" val="0"/>
              </a:ext>
            </a:extLst>
          </a:blip>
          <a:srcRect t="6560" r="-1" b="-1"/>
          <a:stretch/>
        </p:blipFill>
        <p:spPr>
          <a:xfrm>
            <a:off x="474133" y="474133"/>
            <a:ext cx="11243734" cy="5909733"/>
          </a:xfrm>
          <a:prstGeom prst="rect">
            <a:avLst/>
          </a:prstGeom>
        </p:spPr>
      </p:pic>
      <p:sp>
        <p:nvSpPr>
          <p:cNvPr id="2" name="Title 1">
            <a:extLst>
              <a:ext uri="{FF2B5EF4-FFF2-40B4-BE49-F238E27FC236}">
                <a16:creationId xmlns:a16="http://schemas.microsoft.com/office/drawing/2014/main" id="{95FB2DE4-0724-47DC-A3AB-10DC77EE49F1}"/>
              </a:ext>
            </a:extLst>
          </p:cNvPr>
          <p:cNvSpPr>
            <a:spLocks noGrp="1"/>
          </p:cNvSpPr>
          <p:nvPr>
            <p:ph type="title"/>
          </p:nvPr>
        </p:nvSpPr>
        <p:spPr>
          <a:xfrm>
            <a:off x="1154954" y="2099733"/>
            <a:ext cx="8827245" cy="2677648"/>
          </a:xfrm>
        </p:spPr>
        <p:txBody>
          <a:bodyPr vert="horz" lIns="91440" tIns="45720" rIns="91440" bIns="45720" rtlCol="0" anchor="b">
            <a:normAutofit/>
          </a:bodyPr>
          <a:lstStyle/>
          <a:p>
            <a:endParaRPr lang="en-US" sz="5400">
              <a:solidFill>
                <a:srgbClr val="FFFFFF"/>
              </a:solidFill>
            </a:endParaRPr>
          </a:p>
        </p:txBody>
      </p:sp>
      <p:sp>
        <p:nvSpPr>
          <p:cNvPr id="23" name="Rectangle 22">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512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3A114B-CAF8-402E-A898-DEE2C2022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64E68BB1-DCF6-49AB-8FF1-7E68DCBCD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DA9B8539-604B-420E-BA1B-0A2E64CD7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7236CAA2-54C3-4136-B0CC-6837B14D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40F86E67-9E86-453F-92BC-648189829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0" name="Rectangle 19">
            <a:extLst>
              <a:ext uri="{FF2B5EF4-FFF2-40B4-BE49-F238E27FC236}">
                <a16:creationId xmlns:a16="http://schemas.microsoft.com/office/drawing/2014/main" id="{F73C5439-21D4-46F3-9CF4-FF1CE786F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Content Placeholder 4">
            <a:extLst>
              <a:ext uri="{FF2B5EF4-FFF2-40B4-BE49-F238E27FC236}">
                <a16:creationId xmlns:a16="http://schemas.microsoft.com/office/drawing/2014/main" id="{32BFC291-71CC-453F-8D19-CABCE6B94C17}"/>
              </a:ext>
            </a:extLst>
          </p:cNvPr>
          <p:cNvPicPr>
            <a:picLocks noGrp="1" noChangeAspect="1"/>
          </p:cNvPicPr>
          <p:nvPr>
            <p:ph idx="1"/>
          </p:nvPr>
        </p:nvPicPr>
        <p:blipFill>
          <a:blip r:embed="rId3"/>
          <a:stretch>
            <a:fillRect/>
          </a:stretch>
        </p:blipFill>
        <p:spPr>
          <a:xfrm>
            <a:off x="1646232" y="1113063"/>
            <a:ext cx="5397968" cy="4628758"/>
          </a:xfrm>
          <a:prstGeom prst="roundRect">
            <a:avLst>
              <a:gd name="adj" fmla="val 1329"/>
            </a:avLst>
          </a:prstGeom>
          <a:effectLst>
            <a:outerShdw blurRad="50800" dist="50800" dir="5400000" algn="tl" rotWithShape="0">
              <a:srgbClr val="000000">
                <a:alpha val="43000"/>
              </a:srgb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2467559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4A2A641-7A14-4CB2-844F-845A339A0C2B}"/>
              </a:ext>
            </a:extLst>
          </p:cNvPr>
          <p:cNvSpPr>
            <a:spLocks noGrp="1"/>
          </p:cNvSpPr>
          <p:nvPr>
            <p:ph type="title"/>
          </p:nvPr>
        </p:nvSpPr>
        <p:spPr/>
        <p:txBody>
          <a:bodyPr vert="horz" lIns="91440" tIns="45720" rIns="91440" bIns="45720" rtlCol="0" anchor="b">
            <a:normAutofit/>
          </a:bodyPr>
          <a:lstStyle/>
          <a:p>
            <a:r>
              <a:rPr lang="en-US" sz="4000" dirty="0">
                <a:solidFill>
                  <a:schemeClr val="bg1"/>
                </a:solidFill>
                <a:effectLst/>
              </a:rPr>
              <a:t>Theories of justice</a:t>
            </a:r>
          </a:p>
        </p:txBody>
      </p:sp>
      <p:pic>
        <p:nvPicPr>
          <p:cNvPr id="11" name="Content Placeholder 10">
            <a:extLst>
              <a:ext uri="{FF2B5EF4-FFF2-40B4-BE49-F238E27FC236}">
                <a16:creationId xmlns:a16="http://schemas.microsoft.com/office/drawing/2014/main" id="{D0B29049-E442-4A97-9393-055E0357008C}"/>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3392169" y="2603500"/>
            <a:ext cx="4351974" cy="3416300"/>
          </a:xfrm>
          <a:prstGeom prst="rect">
            <a:avLst/>
          </a:prstGeom>
        </p:spPr>
      </p:pic>
      <p:sp>
        <p:nvSpPr>
          <p:cNvPr id="13" name="TextBox 12">
            <a:extLst>
              <a:ext uri="{FF2B5EF4-FFF2-40B4-BE49-F238E27FC236}">
                <a16:creationId xmlns:a16="http://schemas.microsoft.com/office/drawing/2014/main" id="{1ECC3C6C-525D-4EE1-B46E-4ECFD8D61DF8}"/>
              </a:ext>
            </a:extLst>
          </p:cNvPr>
          <p:cNvSpPr txBox="1"/>
          <p:nvPr/>
        </p:nvSpPr>
        <p:spPr>
          <a:xfrm>
            <a:off x="1010730" y="2710411"/>
            <a:ext cx="3144747" cy="830997"/>
          </a:xfrm>
          <a:prstGeom prst="rect">
            <a:avLst/>
          </a:prstGeom>
          <a:noFill/>
        </p:spPr>
        <p:txBody>
          <a:bodyPr wrap="square" rtlCol="0">
            <a:spAutoFit/>
          </a:bodyPr>
          <a:lstStyle/>
          <a:p>
            <a:pPr algn="ctr"/>
            <a:r>
              <a:rPr lang="en-US" sz="2400" dirty="0"/>
              <a:t>Equality of opportunity</a:t>
            </a:r>
            <a:endParaRPr lang="en-GB" sz="2400" dirty="0"/>
          </a:p>
        </p:txBody>
      </p:sp>
      <p:sp>
        <p:nvSpPr>
          <p:cNvPr id="14" name="TextBox 13">
            <a:extLst>
              <a:ext uri="{FF2B5EF4-FFF2-40B4-BE49-F238E27FC236}">
                <a16:creationId xmlns:a16="http://schemas.microsoft.com/office/drawing/2014/main" id="{5376291C-E643-4E43-971C-58B792225F58}"/>
              </a:ext>
            </a:extLst>
          </p:cNvPr>
          <p:cNvSpPr txBox="1"/>
          <p:nvPr/>
        </p:nvSpPr>
        <p:spPr>
          <a:xfrm>
            <a:off x="6630569" y="5782675"/>
            <a:ext cx="3144747" cy="830997"/>
          </a:xfrm>
          <a:prstGeom prst="rect">
            <a:avLst/>
          </a:prstGeom>
          <a:noFill/>
        </p:spPr>
        <p:txBody>
          <a:bodyPr wrap="square" rtlCol="0">
            <a:spAutoFit/>
          </a:bodyPr>
          <a:lstStyle/>
          <a:p>
            <a:pPr algn="ctr"/>
            <a:r>
              <a:rPr lang="en-US" sz="2400" dirty="0"/>
              <a:t>Equality of </a:t>
            </a:r>
          </a:p>
          <a:p>
            <a:pPr algn="ctr"/>
            <a:r>
              <a:rPr lang="en-US" sz="2400" dirty="0"/>
              <a:t>outcome</a:t>
            </a:r>
            <a:endParaRPr lang="en-GB" sz="2400" dirty="0"/>
          </a:p>
        </p:txBody>
      </p:sp>
    </p:spTree>
    <p:extLst>
      <p:ext uri="{BB962C8B-B14F-4D97-AF65-F5344CB8AC3E}">
        <p14:creationId xmlns:p14="http://schemas.microsoft.com/office/powerpoint/2010/main" val="492901313"/>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3A114B-CAF8-402E-A898-DEE2C2022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64E68BB1-DCF6-49AB-8FF1-7E68DCBCD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DA9B8539-604B-420E-BA1B-0A2E64CD7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7236CAA2-54C3-4136-B0CC-6837B14D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40F86E67-9E86-453F-92BC-648189829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0" name="Rectangle 19">
            <a:extLst>
              <a:ext uri="{FF2B5EF4-FFF2-40B4-BE49-F238E27FC236}">
                <a16:creationId xmlns:a16="http://schemas.microsoft.com/office/drawing/2014/main" id="{F73C5439-21D4-46F3-9CF4-FF1CE786F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Content Placeholder 4" descr="A picture containing room, drawing&#10;&#10;Description automatically generated">
            <a:extLst>
              <a:ext uri="{FF2B5EF4-FFF2-40B4-BE49-F238E27FC236}">
                <a16:creationId xmlns:a16="http://schemas.microsoft.com/office/drawing/2014/main" id="{66D10069-8E5C-4E71-B302-98D9968EC3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953" y="1143006"/>
            <a:ext cx="7620000" cy="3429000"/>
          </a:xfrm>
          <a:prstGeom prst="rect">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489520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ABEA2F5B-C6EF-489E-A73C-BFDD2CF65B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3588" cy="6866790"/>
            <a:chOff x="0" y="0"/>
            <a:chExt cx="12193588" cy="6866790"/>
          </a:xfrm>
        </p:grpSpPr>
        <p:sp>
          <p:nvSpPr>
            <p:cNvPr id="72" name="Rectangle 71">
              <a:extLst>
                <a:ext uri="{FF2B5EF4-FFF2-40B4-BE49-F238E27FC236}">
                  <a16:creationId xmlns:a16="http://schemas.microsoft.com/office/drawing/2014/main" id="{383A635D-BD9D-41E9-A9DB-257C3E9A6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879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Freeform 5">
              <a:extLst>
                <a:ext uri="{FF2B5EF4-FFF2-40B4-BE49-F238E27FC236}">
                  <a16:creationId xmlns:a16="http://schemas.microsoft.com/office/drawing/2014/main" id="{3ABEB35E-87CA-4CD5-90A1-A343D17DEE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037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74" name="Freeform 5">
              <a:extLst>
                <a:ext uri="{FF2B5EF4-FFF2-40B4-BE49-F238E27FC236}">
                  <a16:creationId xmlns:a16="http://schemas.microsoft.com/office/drawing/2014/main" id="{E3EBD4A2-086A-4FBD-BBCB-6F2751A0B2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852752"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75" name="Freeform 5">
              <a:extLst>
                <a:ext uri="{FF2B5EF4-FFF2-40B4-BE49-F238E27FC236}">
                  <a16:creationId xmlns:a16="http://schemas.microsoft.com/office/drawing/2014/main" id="{C25C2449-D9BF-4AF3-8840-28AD9776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760914" y="180834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6" name="Rectangle 75">
              <a:extLst>
                <a:ext uri="{FF2B5EF4-FFF2-40B4-BE49-F238E27FC236}">
                  <a16:creationId xmlns:a16="http://schemas.microsoft.com/office/drawing/2014/main" id="{A77B7CC9-5309-4AF0-AE58-7C7518CD9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389" y="0"/>
              <a:ext cx="442861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4" name="Title 3"/>
          <p:cNvSpPr>
            <a:spLocks noGrp="1"/>
          </p:cNvSpPr>
          <p:nvPr>
            <p:ph type="title"/>
          </p:nvPr>
        </p:nvSpPr>
        <p:spPr>
          <a:xfrm>
            <a:off x="639098" y="629265"/>
            <a:ext cx="6417160" cy="1622322"/>
          </a:xfrm>
          <a:prstGeom prst="rect">
            <a:avLst/>
          </a:prstGeom>
        </p:spPr>
        <p:txBody>
          <a:bodyPr vert="horz" lIns="91440" tIns="45720" rIns="91440" bIns="45720" rtlCol="0">
            <a:normAutofit/>
          </a:bodyPr>
          <a:lstStyle/>
          <a:p>
            <a:r>
              <a:rPr lang="en-US"/>
              <a:t>The politics of career guidance</a:t>
            </a:r>
          </a:p>
        </p:txBody>
      </p:sp>
      <p:sp>
        <p:nvSpPr>
          <p:cNvPr id="5" name="Content Placeholder 4"/>
          <p:cNvSpPr>
            <a:spLocks noGrp="1"/>
          </p:cNvSpPr>
          <p:nvPr>
            <p:ph idx="1"/>
          </p:nvPr>
        </p:nvSpPr>
        <p:spPr>
          <a:xfrm>
            <a:off x="639098" y="2418735"/>
            <a:ext cx="6417160" cy="3811740"/>
          </a:xfrm>
          <a:prstGeom prst="rect">
            <a:avLst/>
          </a:prstGeom>
        </p:spPr>
        <p:txBody>
          <a:bodyPr vert="horz" lIns="91440" tIns="45720" rIns="91440" bIns="45720" rtlCol="0" anchor="ctr">
            <a:normAutofit/>
          </a:bodyPr>
          <a:lstStyle/>
          <a:p>
            <a:pPr marL="0">
              <a:buNone/>
            </a:pPr>
            <a:r>
              <a:rPr lang="en-US">
                <a:solidFill>
                  <a:schemeClr val="bg1"/>
                </a:solidFill>
              </a:rPr>
              <a:t>Careers education and guidance is a profoundly political process. It operates at the interface between the individual and society, between self and opportunity, between aspiration and realism. It facilitates the allocation of life chances. Within a society in which such life chances are unequally distributed, it faces the issue of whether it serves to reinforce such inequalities or to reduce them.</a:t>
            </a:r>
          </a:p>
          <a:p>
            <a:pPr marL="0">
              <a:buNone/>
            </a:pPr>
            <a:r>
              <a:rPr lang="en-US" b="1">
                <a:solidFill>
                  <a:schemeClr val="bg1"/>
                </a:solidFill>
              </a:rPr>
              <a:t>Tony Watts</a:t>
            </a:r>
          </a:p>
          <a:p>
            <a:pPr marL="0">
              <a:buNone/>
            </a:pPr>
            <a:endParaRPr lang="en-US" b="1">
              <a:solidFill>
                <a:schemeClr val="bg1"/>
              </a:solidFill>
            </a:endParaRPr>
          </a:p>
        </p:txBody>
      </p:sp>
      <p:pic>
        <p:nvPicPr>
          <p:cNvPr id="1026" name="Picture 2" descr="Image result for tony watts">
            <a:hlinkClick r:id="rId4"/>
            <a:extLst>
              <a:ext uri="{FF2B5EF4-FFF2-40B4-BE49-F238E27FC236}">
                <a16:creationId xmlns:a16="http://schemas.microsoft.com/office/drawing/2014/main" id="{C01CEEB0-7AE8-4315-9AC6-0F2AD00589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283" r="32045" b="2"/>
          <a:stretch/>
        </p:blipFill>
        <p:spPr bwMode="auto">
          <a:xfrm>
            <a:off x="7864220" y="870449"/>
            <a:ext cx="3679323" cy="5134683"/>
          </a:xfrm>
          <a:prstGeom prst="rect">
            <a:avLst/>
          </a:prstGeom>
          <a:solidFill>
            <a:srgbClr val="FFFFFF"/>
          </a:solidFill>
        </p:spPr>
      </p:pic>
      <p:sp>
        <p:nvSpPr>
          <p:cNvPr id="78" name="Rectangle 77">
            <a:extLst>
              <a:ext uri="{FF2B5EF4-FFF2-40B4-BE49-F238E27FC236}">
                <a16:creationId xmlns:a16="http://schemas.microsoft.com/office/drawing/2014/main" id="{65E02BB6-9053-4979-968B-17E0EF2A5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3250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0843" y="625476"/>
            <a:ext cx="8824913" cy="708025"/>
          </a:xfrm>
        </p:spPr>
        <p:txBody>
          <a:bodyPr>
            <a:normAutofit/>
          </a:bodyPr>
          <a:lstStyle/>
          <a:p>
            <a:r>
              <a:rPr lang="en-GB" dirty="0">
                <a:solidFill>
                  <a:schemeClr val="accent4">
                    <a:lumMod val="50000"/>
                  </a:schemeClr>
                </a:solidFill>
              </a:rPr>
              <a:t>Socio-political ideologies of guidance</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17796450"/>
              </p:ext>
            </p:extLst>
          </p:nvPr>
        </p:nvGraphicFramePr>
        <p:xfrm>
          <a:off x="0" y="1839913"/>
          <a:ext cx="11985171" cy="420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Arrow Connector 4">
            <a:extLst>
              <a:ext uri="{FF2B5EF4-FFF2-40B4-BE49-F238E27FC236}">
                <a16:creationId xmlns:a16="http://schemas.microsoft.com/office/drawing/2014/main" id="{DACD285F-0296-4E5C-81F1-DAF55B8E3F0F}"/>
              </a:ext>
            </a:extLst>
          </p:cNvPr>
          <p:cNvCxnSpPr>
            <a:cxnSpLocks/>
          </p:cNvCxnSpPr>
          <p:nvPr/>
        </p:nvCxnSpPr>
        <p:spPr>
          <a:xfrm>
            <a:off x="3528204" y="6400800"/>
            <a:ext cx="525428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CDB7D0F-5CF3-4C06-81D8-874E5421130E}"/>
              </a:ext>
            </a:extLst>
          </p:cNvPr>
          <p:cNvSpPr txBox="1"/>
          <p:nvPr/>
        </p:nvSpPr>
        <p:spPr>
          <a:xfrm>
            <a:off x="8023372" y="6069008"/>
            <a:ext cx="1768415" cy="646331"/>
          </a:xfrm>
          <a:prstGeom prst="rect">
            <a:avLst/>
          </a:prstGeom>
          <a:noFill/>
        </p:spPr>
        <p:txBody>
          <a:bodyPr wrap="square" rtlCol="0">
            <a:spAutoFit/>
          </a:bodyPr>
          <a:lstStyle/>
          <a:p>
            <a:pPr algn="r"/>
            <a:r>
              <a:rPr lang="en-US" dirty="0"/>
              <a:t>Focus on the individual</a:t>
            </a:r>
            <a:endParaRPr lang="en-GB" dirty="0"/>
          </a:p>
        </p:txBody>
      </p:sp>
      <p:sp>
        <p:nvSpPr>
          <p:cNvPr id="8" name="TextBox 7">
            <a:extLst>
              <a:ext uri="{FF2B5EF4-FFF2-40B4-BE49-F238E27FC236}">
                <a16:creationId xmlns:a16="http://schemas.microsoft.com/office/drawing/2014/main" id="{C19C2A0E-ABE3-4F0B-9017-EC50E155DF48}"/>
              </a:ext>
            </a:extLst>
          </p:cNvPr>
          <p:cNvSpPr txBox="1"/>
          <p:nvPr/>
        </p:nvSpPr>
        <p:spPr>
          <a:xfrm>
            <a:off x="2623868" y="6096001"/>
            <a:ext cx="1768415" cy="646331"/>
          </a:xfrm>
          <a:prstGeom prst="rect">
            <a:avLst/>
          </a:prstGeom>
          <a:noFill/>
        </p:spPr>
        <p:txBody>
          <a:bodyPr wrap="square" rtlCol="0">
            <a:spAutoFit/>
          </a:bodyPr>
          <a:lstStyle/>
          <a:p>
            <a:r>
              <a:rPr lang="en-US" dirty="0"/>
              <a:t>Focus on society</a:t>
            </a:r>
            <a:endParaRPr lang="en-GB" dirty="0"/>
          </a:p>
        </p:txBody>
      </p:sp>
      <p:cxnSp>
        <p:nvCxnSpPr>
          <p:cNvPr id="10" name="Straight Arrow Connector 9">
            <a:extLst>
              <a:ext uri="{FF2B5EF4-FFF2-40B4-BE49-F238E27FC236}">
                <a16:creationId xmlns:a16="http://schemas.microsoft.com/office/drawing/2014/main" id="{3D80FED4-0531-45FA-B747-862FA39163E5}"/>
              </a:ext>
            </a:extLst>
          </p:cNvPr>
          <p:cNvCxnSpPr>
            <a:cxnSpLocks/>
          </p:cNvCxnSpPr>
          <p:nvPr/>
        </p:nvCxnSpPr>
        <p:spPr>
          <a:xfrm flipV="1">
            <a:off x="10619117" y="2769082"/>
            <a:ext cx="0" cy="33222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A311FF6-FB0B-40F7-898C-27389D8129BD}"/>
              </a:ext>
            </a:extLst>
          </p:cNvPr>
          <p:cNvSpPr txBox="1"/>
          <p:nvPr/>
        </p:nvSpPr>
        <p:spPr>
          <a:xfrm>
            <a:off x="9734909" y="2096901"/>
            <a:ext cx="1768415" cy="646331"/>
          </a:xfrm>
          <a:prstGeom prst="rect">
            <a:avLst/>
          </a:prstGeom>
          <a:noFill/>
        </p:spPr>
        <p:txBody>
          <a:bodyPr wrap="square" rtlCol="0">
            <a:spAutoFit/>
          </a:bodyPr>
          <a:lstStyle/>
          <a:p>
            <a:pPr algn="ctr"/>
            <a:r>
              <a:rPr lang="en-US" dirty="0"/>
              <a:t>Focus on change</a:t>
            </a:r>
            <a:endParaRPr lang="en-GB" dirty="0"/>
          </a:p>
        </p:txBody>
      </p:sp>
      <p:sp>
        <p:nvSpPr>
          <p:cNvPr id="13" name="TextBox 12">
            <a:extLst>
              <a:ext uri="{FF2B5EF4-FFF2-40B4-BE49-F238E27FC236}">
                <a16:creationId xmlns:a16="http://schemas.microsoft.com/office/drawing/2014/main" id="{7F9F5A2E-8D55-4359-8EC7-F0FA419117B5}"/>
              </a:ext>
            </a:extLst>
          </p:cNvPr>
          <p:cNvSpPr txBox="1"/>
          <p:nvPr/>
        </p:nvSpPr>
        <p:spPr>
          <a:xfrm>
            <a:off x="9686829" y="6055685"/>
            <a:ext cx="1768415" cy="646331"/>
          </a:xfrm>
          <a:prstGeom prst="rect">
            <a:avLst/>
          </a:prstGeom>
          <a:noFill/>
        </p:spPr>
        <p:txBody>
          <a:bodyPr wrap="square" rtlCol="0">
            <a:spAutoFit/>
          </a:bodyPr>
          <a:lstStyle/>
          <a:p>
            <a:pPr algn="ctr"/>
            <a:r>
              <a:rPr lang="en-US" dirty="0"/>
              <a:t>Focus on stability</a:t>
            </a:r>
            <a:endParaRPr lang="en-GB" dirty="0"/>
          </a:p>
        </p:txBody>
      </p:sp>
      <p:sp>
        <p:nvSpPr>
          <p:cNvPr id="3" name="Oval 2">
            <a:extLst>
              <a:ext uri="{FF2B5EF4-FFF2-40B4-BE49-F238E27FC236}">
                <a16:creationId xmlns:a16="http://schemas.microsoft.com/office/drawing/2014/main" id="{FDEBB97D-76AB-4CF9-AF18-2B1D1B4AFBBE}"/>
              </a:ext>
            </a:extLst>
          </p:cNvPr>
          <p:cNvSpPr/>
          <p:nvPr/>
        </p:nvSpPr>
        <p:spPr>
          <a:xfrm>
            <a:off x="4272645" y="2329544"/>
            <a:ext cx="1632854" cy="14913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3968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p:bldP spid="8" grpId="0"/>
      <p:bldP spid="12" grpId="0"/>
      <p:bldP spid="13"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420B-2640-4EEE-A7B5-F1934C0D7D5B}"/>
              </a:ext>
            </a:extLst>
          </p:cNvPr>
          <p:cNvSpPr>
            <a:spLocks noGrp="1"/>
          </p:cNvSpPr>
          <p:nvPr>
            <p:ph type="title"/>
          </p:nvPr>
        </p:nvSpPr>
        <p:spPr/>
        <p:txBody>
          <a:bodyPr/>
          <a:lstStyle/>
          <a:p>
            <a:r>
              <a:rPr lang="en-US" dirty="0"/>
              <a:t>overview</a:t>
            </a:r>
            <a:endParaRPr lang="en-GB" dirty="0"/>
          </a:p>
        </p:txBody>
      </p:sp>
      <p:graphicFrame>
        <p:nvGraphicFramePr>
          <p:cNvPr id="4" name="Content Placeholder 3">
            <a:extLst>
              <a:ext uri="{FF2B5EF4-FFF2-40B4-BE49-F238E27FC236}">
                <a16:creationId xmlns:a16="http://schemas.microsoft.com/office/drawing/2014/main" id="{F97E7CBC-5860-4BA1-8E74-942EF4DC0FAC}"/>
              </a:ext>
            </a:extLst>
          </p:cNvPr>
          <p:cNvGraphicFramePr>
            <a:graphicFrameLocks noGrp="1"/>
          </p:cNvGraphicFramePr>
          <p:nvPr>
            <p:ph idx="1"/>
            <p:extLst>
              <p:ext uri="{D42A27DB-BD31-4B8C-83A1-F6EECF244321}">
                <p14:modId xmlns:p14="http://schemas.microsoft.com/office/powerpoint/2010/main" val="2174876156"/>
              </p:ext>
            </p:extLst>
          </p:nvPr>
        </p:nvGraphicFramePr>
        <p:xfrm>
          <a:off x="1155700" y="2603500"/>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0808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3272CA8C-C661-404E-AD0D-4AFFC33FFB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61555"/>
            <a:chOff x="-1588" y="0"/>
            <a:chExt cx="12193588" cy="6861555"/>
          </a:xfrm>
        </p:grpSpPr>
        <p:sp>
          <p:nvSpPr>
            <p:cNvPr id="25" name="Rectangle 24">
              <a:extLst>
                <a:ext uri="{FF2B5EF4-FFF2-40B4-BE49-F238E27FC236}">
                  <a16:creationId xmlns:a16="http://schemas.microsoft.com/office/drawing/2014/main" id="{97258624-C70B-4680-BFD0-D5EA2E4AD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Oval 25">
              <a:extLst>
                <a:ext uri="{FF2B5EF4-FFF2-40B4-BE49-F238E27FC236}">
                  <a16:creationId xmlns:a16="http://schemas.microsoft.com/office/drawing/2014/main" id="{830F01D2-34A5-4B92-899E-C9555554D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Oval 26">
              <a:extLst>
                <a:ext uri="{FF2B5EF4-FFF2-40B4-BE49-F238E27FC236}">
                  <a16:creationId xmlns:a16="http://schemas.microsoft.com/office/drawing/2014/main" id="{0F7C3130-2558-4B10-95F9-31F9B0872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Oval 27">
              <a:extLst>
                <a:ext uri="{FF2B5EF4-FFF2-40B4-BE49-F238E27FC236}">
                  <a16:creationId xmlns:a16="http://schemas.microsoft.com/office/drawing/2014/main" id="{A9CD0379-7946-48A0-8485-E0A15EE7A6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Freeform 5">
              <a:extLst>
                <a:ext uri="{FF2B5EF4-FFF2-40B4-BE49-F238E27FC236}">
                  <a16:creationId xmlns:a16="http://schemas.microsoft.com/office/drawing/2014/main" id="{64BD970A-CC15-412E-81C6-FECF172883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1" name="Rectangle 30">
            <a:extLst>
              <a:ext uri="{FF2B5EF4-FFF2-40B4-BE49-F238E27FC236}">
                <a16:creationId xmlns:a16="http://schemas.microsoft.com/office/drawing/2014/main" id="{4B505776-1DA0-48D1-A09B-088F57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3" name="Freeform 5">
            <a:extLst>
              <a:ext uri="{FF2B5EF4-FFF2-40B4-BE49-F238E27FC236}">
                <a16:creationId xmlns:a16="http://schemas.microsoft.com/office/drawing/2014/main" id="{8EEB5221-5976-490D-912E-5E1120B42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5" name="Freeform 5">
            <a:extLst>
              <a:ext uri="{FF2B5EF4-FFF2-40B4-BE49-F238E27FC236}">
                <a16:creationId xmlns:a16="http://schemas.microsoft.com/office/drawing/2014/main" id="{929E595E-CCE6-462C-A8BF-2D07BC726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 name="Title 1">
            <a:extLst>
              <a:ext uri="{FF2B5EF4-FFF2-40B4-BE49-F238E27FC236}">
                <a16:creationId xmlns:a16="http://schemas.microsoft.com/office/drawing/2014/main" id="{0EB953B1-E50E-4189-A92A-E3DDFBE24207}"/>
              </a:ext>
            </a:extLst>
          </p:cNvPr>
          <p:cNvSpPr>
            <a:spLocks noGrp="1"/>
          </p:cNvSpPr>
          <p:nvPr>
            <p:ph type="title"/>
          </p:nvPr>
        </p:nvSpPr>
        <p:spPr>
          <a:xfrm>
            <a:off x="649975" y="4517136"/>
            <a:ext cx="10893095" cy="1174947"/>
          </a:xfrm>
        </p:spPr>
        <p:txBody>
          <a:bodyPr vert="horz" lIns="91440" tIns="45720" rIns="91440" bIns="45720" rtlCol="0" anchor="b">
            <a:normAutofit/>
          </a:bodyPr>
          <a:lstStyle/>
          <a:p>
            <a:pPr>
              <a:lnSpc>
                <a:spcPct val="90000"/>
              </a:lnSpc>
            </a:pPr>
            <a:r>
              <a:rPr lang="en-US" sz="3800"/>
              <a:t>There is a long tradition of thinking about career guidance and social justice…</a:t>
            </a:r>
          </a:p>
        </p:txBody>
      </p:sp>
      <p:pic>
        <p:nvPicPr>
          <p:cNvPr id="19" name="Picture 18" descr="A picture containing device&#10;&#10;Description automatically generated">
            <a:extLst>
              <a:ext uri="{FF2B5EF4-FFF2-40B4-BE49-F238E27FC236}">
                <a16:creationId xmlns:a16="http://schemas.microsoft.com/office/drawing/2014/main" id="{65E2A3C9-5E3D-4ADD-A907-B2282386A180}"/>
              </a:ext>
            </a:extLst>
          </p:cNvPr>
          <p:cNvPicPr>
            <a:picLocks noChangeAspect="1"/>
          </p:cNvPicPr>
          <p:nvPr/>
        </p:nvPicPr>
        <p:blipFill rotWithShape="1">
          <a:blip r:embed="rId3">
            <a:extLst>
              <a:ext uri="{28A0092B-C50C-407E-A947-70E740481C1C}">
                <a14:useLocalDpi xmlns:a14="http://schemas.microsoft.com/office/drawing/2010/main" val="0"/>
              </a:ext>
            </a:extLst>
          </a:blip>
          <a:srcRect b="6707"/>
          <a:stretch/>
        </p:blipFill>
        <p:spPr>
          <a:xfrm>
            <a:off x="1150594" y="474132"/>
            <a:ext cx="2378048" cy="3439617"/>
          </a:xfrm>
          <a:prstGeom prst="roundRect">
            <a:avLst>
              <a:gd name="adj" fmla="val 1858"/>
            </a:avLst>
          </a:prstGeom>
          <a:effectLst/>
        </p:spPr>
      </p:pic>
      <p:pic>
        <p:nvPicPr>
          <p:cNvPr id="5" name="Picture 4" descr="A close up of a sign&#10;&#10;Description automatically generated">
            <a:extLst>
              <a:ext uri="{FF2B5EF4-FFF2-40B4-BE49-F238E27FC236}">
                <a16:creationId xmlns:a16="http://schemas.microsoft.com/office/drawing/2014/main" id="{96A6B13A-FEB0-418C-9162-2514E2D033E3}"/>
              </a:ext>
            </a:extLst>
          </p:cNvPr>
          <p:cNvPicPr>
            <a:picLocks noChangeAspect="1"/>
          </p:cNvPicPr>
          <p:nvPr/>
        </p:nvPicPr>
        <p:blipFill rotWithShape="1">
          <a:blip r:embed="rId4">
            <a:extLst>
              <a:ext uri="{28A0092B-C50C-407E-A947-70E740481C1C}">
                <a14:useLocalDpi xmlns:a14="http://schemas.microsoft.com/office/drawing/2010/main" val="0"/>
              </a:ext>
            </a:extLst>
          </a:blip>
          <a:srcRect r="521" b="-1"/>
          <a:stretch/>
        </p:blipFill>
        <p:spPr>
          <a:xfrm>
            <a:off x="4856474" y="473338"/>
            <a:ext cx="2378055" cy="3439617"/>
          </a:xfrm>
          <a:prstGeom prst="roundRect">
            <a:avLst>
              <a:gd name="adj" fmla="val 1858"/>
            </a:avLst>
          </a:prstGeom>
          <a:effectLst/>
        </p:spPr>
      </p:pic>
      <p:pic>
        <p:nvPicPr>
          <p:cNvPr id="7" name="Picture 6" descr="A close up of text on a black background&#10;&#10;Description automatically generated">
            <a:extLst>
              <a:ext uri="{FF2B5EF4-FFF2-40B4-BE49-F238E27FC236}">
                <a16:creationId xmlns:a16="http://schemas.microsoft.com/office/drawing/2014/main" id="{D94A3402-B122-4CB6-A78F-A17B05A181E9}"/>
              </a:ext>
            </a:extLst>
          </p:cNvPr>
          <p:cNvPicPr>
            <a:picLocks noChangeAspect="1"/>
          </p:cNvPicPr>
          <p:nvPr/>
        </p:nvPicPr>
        <p:blipFill rotWithShape="1">
          <a:blip r:embed="rId5">
            <a:extLst>
              <a:ext uri="{28A0092B-C50C-407E-A947-70E740481C1C}">
                <a14:useLocalDpi xmlns:a14="http://schemas.microsoft.com/office/drawing/2010/main" val="0"/>
              </a:ext>
            </a:extLst>
          </a:blip>
          <a:srcRect l="827" r="4032" b="1"/>
          <a:stretch/>
        </p:blipFill>
        <p:spPr>
          <a:xfrm>
            <a:off x="8567318" y="473338"/>
            <a:ext cx="2378030" cy="3439617"/>
          </a:xfrm>
          <a:prstGeom prst="roundRect">
            <a:avLst>
              <a:gd name="adj" fmla="val 1858"/>
            </a:avLst>
          </a:prstGeom>
          <a:effectLst/>
        </p:spPr>
      </p:pic>
      <p:sp>
        <p:nvSpPr>
          <p:cNvPr id="37" name="Rectangle 36">
            <a:extLst>
              <a:ext uri="{FF2B5EF4-FFF2-40B4-BE49-F238E27FC236}">
                <a16:creationId xmlns:a16="http://schemas.microsoft.com/office/drawing/2014/main" id="{84011438-3479-432A-ACFE-FB7FEBD8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55236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ACF-AD69-4BD8-AEDB-2537A3FEA324}"/>
              </a:ext>
            </a:extLst>
          </p:cNvPr>
          <p:cNvSpPr>
            <a:spLocks noGrp="1"/>
          </p:cNvSpPr>
          <p:nvPr>
            <p:ph type="title" idx="4294967295"/>
          </p:nvPr>
        </p:nvSpPr>
        <p:spPr>
          <a:xfrm>
            <a:off x="672029" y="583603"/>
            <a:ext cx="6577070" cy="1020762"/>
          </a:xfrm>
        </p:spPr>
        <p:txBody>
          <a:bodyPr>
            <a:normAutofit/>
          </a:bodyPr>
          <a:lstStyle/>
          <a:p>
            <a:pPr>
              <a:lnSpc>
                <a:spcPct val="90000"/>
              </a:lnSpc>
            </a:pPr>
            <a:r>
              <a:rPr lang="en-GB" sz="3300" dirty="0">
                <a:solidFill>
                  <a:schemeClr val="accent4">
                    <a:lumMod val="50000"/>
                  </a:schemeClr>
                </a:solidFill>
              </a:rPr>
              <a:t>The two volumes</a:t>
            </a:r>
          </a:p>
        </p:txBody>
      </p:sp>
      <p:graphicFrame>
        <p:nvGraphicFramePr>
          <p:cNvPr id="27" name="Content Placeholder 2">
            <a:extLst>
              <a:ext uri="{FF2B5EF4-FFF2-40B4-BE49-F238E27FC236}">
                <a16:creationId xmlns:a16="http://schemas.microsoft.com/office/drawing/2014/main" id="{49C8D675-E317-42F4-8D29-1751F68CE535}"/>
              </a:ext>
            </a:extLst>
          </p:cNvPr>
          <p:cNvGraphicFramePr/>
          <p:nvPr>
            <p:extLst>
              <p:ext uri="{D42A27DB-BD31-4B8C-83A1-F6EECF244321}">
                <p14:modId xmlns:p14="http://schemas.microsoft.com/office/powerpoint/2010/main" val="4153721696"/>
              </p:ext>
            </p:extLst>
          </p:nvPr>
        </p:nvGraphicFramePr>
        <p:xfrm>
          <a:off x="1154955" y="2120900"/>
          <a:ext cx="10431184" cy="3898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picture containing device, umbrella&#10;&#10;Description automatically generated">
            <a:extLst>
              <a:ext uri="{FF2B5EF4-FFF2-40B4-BE49-F238E27FC236}">
                <a16:creationId xmlns:a16="http://schemas.microsoft.com/office/drawing/2014/main" id="{8D875C67-3424-4C98-BE37-FD0D3B159310}"/>
              </a:ext>
            </a:extLst>
          </p:cNvPr>
          <p:cNvPicPr>
            <a:picLocks noChangeAspect="1"/>
          </p:cNvPicPr>
          <p:nvPr/>
        </p:nvPicPr>
        <p:blipFill rotWithShape="1">
          <a:blip r:embed="rId8">
            <a:extLst>
              <a:ext uri="{28A0092B-C50C-407E-A947-70E740481C1C}">
                <a14:useLocalDpi xmlns:a14="http://schemas.microsoft.com/office/drawing/2010/main" val="0"/>
              </a:ext>
            </a:extLst>
          </a:blip>
          <a:srcRect l="9261" r="-3" b="-3"/>
          <a:stretch/>
        </p:blipFill>
        <p:spPr>
          <a:xfrm>
            <a:off x="10398225" y="1713184"/>
            <a:ext cx="1188060" cy="2003244"/>
          </a:xfrm>
          <a:prstGeom prst="rect">
            <a:avLst/>
          </a:prstGeom>
        </p:spPr>
      </p:pic>
      <p:pic>
        <p:nvPicPr>
          <p:cNvPr id="4" name="Picture 3" descr="A picture containing umbrella, device&#10;&#10;Description automatically generated">
            <a:extLst>
              <a:ext uri="{FF2B5EF4-FFF2-40B4-BE49-F238E27FC236}">
                <a16:creationId xmlns:a16="http://schemas.microsoft.com/office/drawing/2014/main" id="{DD4186C5-5FCD-4FDD-94B0-9889406E6B68}"/>
              </a:ext>
            </a:extLst>
          </p:cNvPr>
          <p:cNvPicPr>
            <a:picLocks noChangeAspect="1"/>
          </p:cNvPicPr>
          <p:nvPr/>
        </p:nvPicPr>
        <p:blipFill rotWithShape="1">
          <a:blip r:embed="rId9">
            <a:extLst>
              <a:ext uri="{28A0092B-C50C-407E-A947-70E740481C1C}">
                <a14:useLocalDpi xmlns:a14="http://schemas.microsoft.com/office/drawing/2010/main" val="0"/>
              </a:ext>
            </a:extLst>
          </a:blip>
          <a:srcRect l="9194" r="1848" b="2"/>
          <a:stretch/>
        </p:blipFill>
        <p:spPr>
          <a:xfrm>
            <a:off x="1154809" y="4271152"/>
            <a:ext cx="1188061" cy="2003245"/>
          </a:xfrm>
          <a:prstGeom prst="rect">
            <a:avLst/>
          </a:prstGeom>
        </p:spPr>
      </p:pic>
    </p:spTree>
    <p:extLst>
      <p:ext uri="{BB962C8B-B14F-4D97-AF65-F5344CB8AC3E}">
        <p14:creationId xmlns:p14="http://schemas.microsoft.com/office/powerpoint/2010/main" val="33157877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2485-75F7-4A8A-9612-802521EC70C7}"/>
              </a:ext>
            </a:extLst>
          </p:cNvPr>
          <p:cNvSpPr>
            <a:spLocks noGrp="1"/>
          </p:cNvSpPr>
          <p:nvPr>
            <p:ph type="title"/>
          </p:nvPr>
        </p:nvSpPr>
        <p:spPr/>
        <p:txBody>
          <a:bodyPr/>
          <a:lstStyle/>
          <a:p>
            <a:r>
              <a:rPr lang="en-US" dirty="0"/>
              <a:t>Career guidance for social justice website</a:t>
            </a:r>
            <a:endParaRPr lang="en-GB" dirty="0"/>
          </a:p>
        </p:txBody>
      </p:sp>
      <p:sp>
        <p:nvSpPr>
          <p:cNvPr id="3" name="Content Placeholder 2">
            <a:extLst>
              <a:ext uri="{FF2B5EF4-FFF2-40B4-BE49-F238E27FC236}">
                <a16:creationId xmlns:a16="http://schemas.microsoft.com/office/drawing/2014/main" id="{F5F480B0-7E72-4B61-815F-234F8A79CAD5}"/>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830A5D8E-F240-4539-B798-03622BE08DA3}"/>
              </a:ext>
            </a:extLst>
          </p:cNvPr>
          <p:cNvSpPr/>
          <p:nvPr/>
        </p:nvSpPr>
        <p:spPr>
          <a:xfrm>
            <a:off x="1154955" y="6063734"/>
            <a:ext cx="8825658" cy="369332"/>
          </a:xfrm>
          <a:prstGeom prst="rect">
            <a:avLst/>
          </a:prstGeom>
        </p:spPr>
        <p:txBody>
          <a:bodyPr wrap="square">
            <a:spAutoFit/>
          </a:bodyPr>
          <a:lstStyle/>
          <a:p>
            <a:pPr algn="ctr"/>
            <a:r>
              <a:rPr lang="en-GB" dirty="0">
                <a:hlinkClick r:id="rId3"/>
              </a:rPr>
              <a:t>https://careerguidancesocialjustice.wordpress.com</a:t>
            </a:r>
            <a:r>
              <a:rPr lang="en-GB" dirty="0"/>
              <a:t> </a:t>
            </a:r>
          </a:p>
        </p:txBody>
      </p:sp>
      <p:pic>
        <p:nvPicPr>
          <p:cNvPr id="7" name="Picture 6">
            <a:extLst>
              <a:ext uri="{FF2B5EF4-FFF2-40B4-BE49-F238E27FC236}">
                <a16:creationId xmlns:a16="http://schemas.microsoft.com/office/drawing/2014/main" id="{B5350022-1EFD-41B4-A5E8-5A664BE0AA08}"/>
              </a:ext>
            </a:extLst>
          </p:cNvPr>
          <p:cNvPicPr>
            <a:picLocks noChangeAspect="1"/>
          </p:cNvPicPr>
          <p:nvPr/>
        </p:nvPicPr>
        <p:blipFill>
          <a:blip r:embed="rId4"/>
          <a:stretch>
            <a:fillRect/>
          </a:stretch>
        </p:blipFill>
        <p:spPr>
          <a:xfrm>
            <a:off x="2632382" y="2579238"/>
            <a:ext cx="5870801" cy="3440562"/>
          </a:xfrm>
          <a:prstGeom prst="rect">
            <a:avLst/>
          </a:prstGeom>
        </p:spPr>
      </p:pic>
    </p:spTree>
    <p:extLst>
      <p:ext uri="{BB962C8B-B14F-4D97-AF65-F5344CB8AC3E}">
        <p14:creationId xmlns:p14="http://schemas.microsoft.com/office/powerpoint/2010/main" val="20024271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2DDA1-2381-4E7D-B75F-3C9374E72960}"/>
              </a:ext>
            </a:extLst>
          </p:cNvPr>
          <p:cNvSpPr>
            <a:spLocks noGrp="1"/>
          </p:cNvSpPr>
          <p:nvPr>
            <p:ph type="title"/>
          </p:nvPr>
        </p:nvSpPr>
        <p:spPr/>
        <p:txBody>
          <a:bodyPr/>
          <a:lstStyle/>
          <a:p>
            <a:r>
              <a:rPr lang="en-US" dirty="0"/>
              <a:t>Social justice</a:t>
            </a:r>
            <a:endParaRPr lang="en-GB" dirty="0"/>
          </a:p>
        </p:txBody>
      </p:sp>
      <p:sp>
        <p:nvSpPr>
          <p:cNvPr id="3" name="Content Placeholder 2">
            <a:extLst>
              <a:ext uri="{FF2B5EF4-FFF2-40B4-BE49-F238E27FC236}">
                <a16:creationId xmlns:a16="http://schemas.microsoft.com/office/drawing/2014/main" id="{17022D05-149A-4A4B-BD08-18A2B1FA7E1F}"/>
              </a:ext>
            </a:extLst>
          </p:cNvPr>
          <p:cNvSpPr>
            <a:spLocks noGrp="1"/>
          </p:cNvSpPr>
          <p:nvPr>
            <p:ph idx="1"/>
          </p:nvPr>
        </p:nvSpPr>
        <p:spPr/>
        <p:txBody>
          <a:bodyPr/>
          <a:lstStyle/>
          <a:p>
            <a:r>
              <a:rPr lang="en-US" dirty="0"/>
              <a:t>Social justice is a contested concept with a long history.</a:t>
            </a:r>
          </a:p>
          <a:p>
            <a:r>
              <a:rPr lang="en-US" dirty="0"/>
              <a:t>We have adopted it because it brings together a concern with the collective good and a recognition that there are injustices to be righted. </a:t>
            </a:r>
          </a:p>
          <a:p>
            <a:r>
              <a:rPr lang="en-US" dirty="0"/>
              <a:t>Social justice is not an ideology, which offers a clear set of rules. Rather is a conversation that people can approach from a range of different perspectives. </a:t>
            </a:r>
          </a:p>
          <a:p>
            <a:r>
              <a:rPr lang="en-US" dirty="0"/>
              <a:t> The fact that it is ambiguous and open to debate, whilst also seeking to focus our attention on creating a better world is one of the reasons why it appeals to us. </a:t>
            </a:r>
          </a:p>
          <a:p>
            <a:endParaRPr lang="en-GB" dirty="0"/>
          </a:p>
        </p:txBody>
      </p:sp>
    </p:spTree>
    <p:extLst>
      <p:ext uri="{BB962C8B-B14F-4D97-AF65-F5344CB8AC3E}">
        <p14:creationId xmlns:p14="http://schemas.microsoft.com/office/powerpoint/2010/main" val="18147621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Rectangle 70">
            <a:extLst>
              <a:ext uri="{FF2B5EF4-FFF2-40B4-BE49-F238E27FC236}">
                <a16:creationId xmlns:a16="http://schemas.microsoft.com/office/drawing/2014/main" id="{0828D7B3-B4DC-4A10-A4C9-35F6E51DF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5" y="0"/>
            <a:ext cx="12192000" cy="6858000"/>
          </a:xfrm>
          <a:prstGeom prst="rect">
            <a:avLst/>
          </a:prstGeom>
          <a:blipFill>
            <a:blip r:embed="rId3">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Freeform 5">
            <a:extLst>
              <a:ext uri="{FF2B5EF4-FFF2-40B4-BE49-F238E27FC236}">
                <a16:creationId xmlns:a16="http://schemas.microsoft.com/office/drawing/2014/main" id="{1BABE4B1-5B43-4773-89AC-EEE50A588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7170" name="Picture 2" descr="Neoliberalism and the struggle for social solidarity | Green Left">
            <a:extLst>
              <a:ext uri="{FF2B5EF4-FFF2-40B4-BE49-F238E27FC236}">
                <a16:creationId xmlns:a16="http://schemas.microsoft.com/office/drawing/2014/main" id="{A06968E5-4036-491E-B3E9-A045BD37D164}"/>
              </a:ext>
            </a:extLst>
          </p:cNvPr>
          <p:cNvPicPr>
            <a:picLocks noChangeAspect="1" noChangeArrowheads="1"/>
          </p:cNvPicPr>
          <p:nvPr/>
        </p:nvPicPr>
        <p:blipFill rotWithShape="1">
          <a:blip r:embed="rId4">
            <a:duotone>
              <a:prstClr val="black"/>
              <a:schemeClr val="tx2">
                <a:tint val="45000"/>
                <a:satMod val="400000"/>
              </a:schemeClr>
            </a:duotone>
            <a:alphaModFix amt="15000"/>
            <a:extLst>
              <a:ext uri="{28A0092B-C50C-407E-A947-70E740481C1C}">
                <a14:useLocalDpi xmlns:a14="http://schemas.microsoft.com/office/drawing/2010/main" val="0"/>
              </a:ext>
            </a:extLst>
          </a:blip>
          <a:srcRect r="7720" b="1518"/>
          <a:stretch/>
        </p:blipFill>
        <p:spPr bwMode="auto">
          <a:xfrm>
            <a:off x="474133" y="474133"/>
            <a:ext cx="11243734" cy="59097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54954" y="973669"/>
            <a:ext cx="8825659" cy="706964"/>
          </a:xfrm>
        </p:spPr>
        <p:txBody>
          <a:bodyPr>
            <a:normAutofit/>
          </a:bodyPr>
          <a:lstStyle/>
          <a:p>
            <a:r>
              <a:rPr lang="en-GB">
                <a:latin typeface="Helvetica Neue Black Condensed"/>
                <a:cs typeface="Helvetica Neue Black Condensed"/>
              </a:rPr>
              <a:t>Neoliberalism </a:t>
            </a:r>
            <a:endParaRPr lang="en-US">
              <a:latin typeface="Helvetica Neue Black Condensed"/>
              <a:cs typeface="Helvetica Neue Black Condensed"/>
            </a:endParaRPr>
          </a:p>
        </p:txBody>
      </p:sp>
      <p:sp>
        <p:nvSpPr>
          <p:cNvPr id="75" name="Rectangle 74">
            <a:extLst>
              <a:ext uri="{FF2B5EF4-FFF2-40B4-BE49-F238E27FC236}">
                <a16:creationId xmlns:a16="http://schemas.microsoft.com/office/drawing/2014/main" id="{4677F3CB-0490-49EF-826C-A4A7A7ABC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FECCC444-F2B2-4482-B4C8-7F6D21404813}"/>
              </a:ext>
            </a:extLst>
          </p:cNvPr>
          <p:cNvSpPr>
            <a:spLocks noGrp="1"/>
          </p:cNvSpPr>
          <p:nvPr>
            <p:ph idx="1"/>
          </p:nvPr>
        </p:nvSpPr>
        <p:spPr>
          <a:xfrm>
            <a:off x="1154954" y="1820333"/>
            <a:ext cx="8825659" cy="4199467"/>
          </a:xfrm>
        </p:spPr>
        <p:txBody>
          <a:bodyPr anchor="ctr">
            <a:normAutofit/>
          </a:bodyPr>
          <a:lstStyle/>
          <a:p>
            <a:r>
              <a:rPr lang="en-GB">
                <a:solidFill>
                  <a:schemeClr val="bg1"/>
                </a:solidFill>
                <a:latin typeface="Helvetica Neue"/>
                <a:cs typeface="Helvetica Neue"/>
              </a:rPr>
              <a:t>A description of a global political system. </a:t>
            </a:r>
          </a:p>
          <a:p>
            <a:r>
              <a:rPr lang="en-GB">
                <a:solidFill>
                  <a:schemeClr val="bg1"/>
                </a:solidFill>
                <a:latin typeface="Helvetica Neue"/>
                <a:cs typeface="Helvetica Neue"/>
              </a:rPr>
              <a:t>This is not a finished and stable system, but is rather a tendency or project which is trying to move things in certain political direction. </a:t>
            </a:r>
          </a:p>
          <a:p>
            <a:r>
              <a:rPr lang="en-GB">
                <a:solidFill>
                  <a:schemeClr val="bg1"/>
                </a:solidFill>
                <a:latin typeface="Helvetica Neue"/>
                <a:cs typeface="Helvetica Neue"/>
              </a:rPr>
              <a:t>It can be found in all countries and has influenced the parties of the left and right. </a:t>
            </a:r>
          </a:p>
          <a:p>
            <a:r>
              <a:rPr lang="en-GB">
                <a:solidFill>
                  <a:schemeClr val="bg1"/>
                </a:solidFill>
                <a:latin typeface="Helvetica Neue"/>
                <a:cs typeface="Helvetica Neue"/>
              </a:rPr>
              <a:t>From 2008 many people have been contesting and arguing against it. </a:t>
            </a:r>
          </a:p>
          <a:p>
            <a:r>
              <a:rPr lang="en-GB">
                <a:solidFill>
                  <a:schemeClr val="bg1"/>
                </a:solidFill>
                <a:latin typeface="Helvetica Neue"/>
                <a:cs typeface="Helvetica Neue"/>
              </a:rPr>
              <a:t>Covid-19 may be hastening its demise.</a:t>
            </a:r>
          </a:p>
          <a:p>
            <a:r>
              <a:rPr lang="en-GB">
                <a:solidFill>
                  <a:schemeClr val="bg1"/>
                </a:solidFill>
                <a:latin typeface="Helvetica Neue"/>
                <a:cs typeface="Helvetica Neue"/>
              </a:rPr>
              <a:t>Or maybe not…</a:t>
            </a:r>
          </a:p>
        </p:txBody>
      </p:sp>
    </p:spTree>
    <p:extLst>
      <p:ext uri="{BB962C8B-B14F-4D97-AF65-F5344CB8AC3E}">
        <p14:creationId xmlns:p14="http://schemas.microsoft.com/office/powerpoint/2010/main" val="6553852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E8CF7C5-117C-459C-9B4C-82B31795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 y="0"/>
            <a:ext cx="12193588" cy="6858000"/>
            <a:chOff x="-1588" y="0"/>
            <a:chExt cx="12193588" cy="6858000"/>
          </a:xfrm>
        </p:grpSpPr>
        <p:sp>
          <p:nvSpPr>
            <p:cNvPr id="11" name="Rectangle 10">
              <a:extLst>
                <a:ext uri="{FF2B5EF4-FFF2-40B4-BE49-F238E27FC236}">
                  <a16:creationId xmlns:a16="http://schemas.microsoft.com/office/drawing/2014/main" id="{D4B3FB86-7EC1-4073-8317-D932BC5711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346F02C3-73C4-4B91-B422-EAB2FACE6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23E54839-92D5-4E97-B38E-24927FD44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18959A4D-BD4D-4664-AA21-132D65AFF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a:extLst>
                <a:ext uri="{FF2B5EF4-FFF2-40B4-BE49-F238E27FC236}">
                  <a16:creationId xmlns:a16="http://schemas.microsoft.com/office/drawing/2014/main" id="{ECB0910B-74A9-4D39-9741-5AD6A5A54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703AEDDF-85E0-4F20-B92E-3C244FB6BF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8C3A3831-B019-4B03-BD5B-A103EDBFF36F}"/>
              </a:ext>
            </a:extLst>
          </p:cNvPr>
          <p:cNvSpPr>
            <a:spLocks noGrp="1"/>
          </p:cNvSpPr>
          <p:nvPr>
            <p:ph type="title"/>
          </p:nvPr>
        </p:nvSpPr>
        <p:spPr>
          <a:xfrm>
            <a:off x="639098" y="629265"/>
            <a:ext cx="4886461" cy="1622322"/>
          </a:xfrm>
        </p:spPr>
        <p:txBody>
          <a:bodyPr>
            <a:normAutofit/>
          </a:bodyPr>
          <a:lstStyle/>
          <a:p>
            <a:pPr>
              <a:lnSpc>
                <a:spcPct val="90000"/>
              </a:lnSpc>
            </a:pPr>
            <a:r>
              <a:rPr lang="en-US" sz="2800"/>
              <a:t>Ensuring opportunities for all means tackling those who are hoarding them</a:t>
            </a:r>
            <a:endParaRPr lang="en-GB" sz="2800"/>
          </a:p>
        </p:txBody>
      </p:sp>
      <p:sp>
        <p:nvSpPr>
          <p:cNvPr id="3" name="Content Placeholder 2">
            <a:extLst>
              <a:ext uri="{FF2B5EF4-FFF2-40B4-BE49-F238E27FC236}">
                <a16:creationId xmlns:a16="http://schemas.microsoft.com/office/drawing/2014/main" id="{FB66A8F9-01F3-4F9F-835F-95BBA2AB4236}"/>
              </a:ext>
            </a:extLst>
          </p:cNvPr>
          <p:cNvSpPr>
            <a:spLocks noGrp="1"/>
          </p:cNvSpPr>
          <p:nvPr>
            <p:ph idx="1"/>
          </p:nvPr>
        </p:nvSpPr>
        <p:spPr>
          <a:xfrm>
            <a:off x="639098" y="2418735"/>
            <a:ext cx="4886461" cy="3811742"/>
          </a:xfrm>
        </p:spPr>
        <p:txBody>
          <a:bodyPr anchor="ctr">
            <a:normAutofit/>
          </a:bodyPr>
          <a:lstStyle/>
          <a:p>
            <a:pPr marL="0" indent="0">
              <a:buNone/>
            </a:pPr>
            <a:r>
              <a:rPr lang="en-US" i="1" dirty="0">
                <a:solidFill>
                  <a:schemeClr val="bg1"/>
                </a:solidFill>
              </a:rPr>
              <a:t>“For every oppressed group there is a group that benefits from that oppression and is privileged in relation to that group.”</a:t>
            </a:r>
          </a:p>
          <a:p>
            <a:pPr marL="0" indent="0">
              <a:buNone/>
            </a:pPr>
            <a:r>
              <a:rPr lang="en-US" dirty="0">
                <a:solidFill>
                  <a:schemeClr val="bg1"/>
                </a:solidFill>
              </a:rPr>
              <a:t>Iris Marion Young (2004)</a:t>
            </a:r>
          </a:p>
          <a:p>
            <a:endParaRPr lang="en-GB" dirty="0">
              <a:solidFill>
                <a:schemeClr val="bg1"/>
              </a:solidFill>
            </a:endParaRPr>
          </a:p>
        </p:txBody>
      </p:sp>
      <p:pic>
        <p:nvPicPr>
          <p:cNvPr id="5" name="Picture 4" descr="Screen Shot 2015-11-07 at 2.25.02 PM.png">
            <a:extLst>
              <a:ext uri="{FF2B5EF4-FFF2-40B4-BE49-F238E27FC236}">
                <a16:creationId xmlns:a16="http://schemas.microsoft.com/office/drawing/2014/main" id="{16289880-409B-411C-B395-97DCEEBE5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4379" y="645106"/>
            <a:ext cx="4346984" cy="5585369"/>
          </a:xfrm>
          <a:prstGeom prst="rect">
            <a:avLst/>
          </a:prstGeom>
          <a:scene3d>
            <a:camera prst="orthographicFront"/>
            <a:lightRig rig="twoPt" dir="t">
              <a:rot lat="0" lon="0" rev="7200000"/>
            </a:lightRig>
          </a:scene3d>
          <a:sp3d>
            <a:bevelT w="25400" h="19050"/>
          </a:sp3d>
        </p:spPr>
      </p:pic>
      <p:sp>
        <p:nvSpPr>
          <p:cNvPr id="18" name="Rectangle 17">
            <a:extLst>
              <a:ext uri="{FF2B5EF4-FFF2-40B4-BE49-F238E27FC236}">
                <a16:creationId xmlns:a16="http://schemas.microsoft.com/office/drawing/2014/main" id="{6C9E16AD-C39A-45E0-9155-60C082A8D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79422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3A114B-CAF8-402E-A898-DEE2C2022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64E68BB1-DCF6-49AB-8FF1-7E68DCBCD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DA9B8539-604B-420E-BA1B-0A2E64CD7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7236CAA2-54C3-4136-B0CC-6837B14D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40F86E67-9E86-453F-92BC-648189829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0" name="Rectangle 19">
            <a:extLst>
              <a:ext uri="{FF2B5EF4-FFF2-40B4-BE49-F238E27FC236}">
                <a16:creationId xmlns:a16="http://schemas.microsoft.com/office/drawing/2014/main" id="{F73C5439-21D4-46F3-9CF4-FF1CE786F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3C8EFD3-BE86-4C29-9F8D-693EA6373D03}"/>
              </a:ext>
            </a:extLst>
          </p:cNvPr>
          <p:cNvSpPr>
            <a:spLocks noGrp="1"/>
          </p:cNvSpPr>
          <p:nvPr>
            <p:ph type="title"/>
          </p:nvPr>
        </p:nvSpPr>
        <p:spPr>
          <a:xfrm>
            <a:off x="8382055" y="1241266"/>
            <a:ext cx="3161016" cy="3153753"/>
          </a:xfrm>
        </p:spPr>
        <p:txBody>
          <a:bodyPr vert="horz" lIns="91440" tIns="45720" rIns="91440" bIns="45720" rtlCol="0" anchor="b">
            <a:normAutofit/>
          </a:bodyPr>
          <a:lstStyle/>
          <a:p>
            <a:pPr>
              <a:lnSpc>
                <a:spcPct val="90000"/>
              </a:lnSpc>
            </a:pPr>
            <a:r>
              <a:rPr lang="en-US" sz="4200"/>
              <a:t>So how serious are they about social mobility…?</a:t>
            </a:r>
          </a:p>
        </p:txBody>
      </p:sp>
      <p:grpSp>
        <p:nvGrpSpPr>
          <p:cNvPr id="22" name="Group 21">
            <a:extLst>
              <a:ext uri="{FF2B5EF4-FFF2-40B4-BE49-F238E27FC236}">
                <a16:creationId xmlns:a16="http://schemas.microsoft.com/office/drawing/2014/main" id="{227140B8-92FC-43F0-8CCA-F40052CE50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23" name="Rectangle 22">
              <a:extLst>
                <a:ext uri="{FF2B5EF4-FFF2-40B4-BE49-F238E27FC236}">
                  <a16:creationId xmlns:a16="http://schemas.microsoft.com/office/drawing/2014/main" id="{E14FEF32-7604-4713-A9F1-9D90A6F78B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5AD3905-A7DD-4026-B7FD-C203CC305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5" name="Freeform 5">
              <a:extLst>
                <a:ext uri="{FF2B5EF4-FFF2-40B4-BE49-F238E27FC236}">
                  <a16:creationId xmlns:a16="http://schemas.microsoft.com/office/drawing/2014/main" id="{467A9BDB-6572-473C-B2E5-C1AC2F7163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5" name="Content Placeholder 4" descr="A group of people posing for a photo&#10;&#10;Description automatically generated">
            <a:extLst>
              <a:ext uri="{FF2B5EF4-FFF2-40B4-BE49-F238E27FC236}">
                <a16:creationId xmlns:a16="http://schemas.microsoft.com/office/drawing/2014/main" id="{9FB05840-9D7A-4073-AA96-34BA23DA8D3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5766" y="1114621"/>
            <a:ext cx="6151173" cy="4628758"/>
          </a:xfrm>
          <a:prstGeom prst="rect">
            <a:avLst/>
          </a:prstGeom>
        </p:spPr>
      </p:pic>
    </p:spTree>
    <p:extLst>
      <p:ext uri="{BB962C8B-B14F-4D97-AF65-F5344CB8AC3E}">
        <p14:creationId xmlns:p14="http://schemas.microsoft.com/office/powerpoint/2010/main" val="2025331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420B-2640-4EEE-A7B5-F1934C0D7D5B}"/>
              </a:ext>
            </a:extLst>
          </p:cNvPr>
          <p:cNvSpPr>
            <a:spLocks noGrp="1"/>
          </p:cNvSpPr>
          <p:nvPr>
            <p:ph type="title"/>
          </p:nvPr>
        </p:nvSpPr>
        <p:spPr/>
        <p:txBody>
          <a:bodyPr/>
          <a:lstStyle/>
          <a:p>
            <a:r>
              <a:rPr lang="en-US" dirty="0"/>
              <a:t>Overview</a:t>
            </a:r>
            <a:endParaRPr lang="en-GB" dirty="0"/>
          </a:p>
        </p:txBody>
      </p:sp>
      <p:graphicFrame>
        <p:nvGraphicFramePr>
          <p:cNvPr id="4" name="Content Placeholder 3">
            <a:extLst>
              <a:ext uri="{FF2B5EF4-FFF2-40B4-BE49-F238E27FC236}">
                <a16:creationId xmlns:a16="http://schemas.microsoft.com/office/drawing/2014/main" id="{F97E7CBC-5860-4BA1-8E74-942EF4DC0FAC}"/>
              </a:ext>
            </a:extLst>
          </p:cNvPr>
          <p:cNvGraphicFramePr>
            <a:graphicFrameLocks noGrp="1"/>
          </p:cNvGraphicFramePr>
          <p:nvPr>
            <p:ph idx="1"/>
            <p:extLst>
              <p:ext uri="{D42A27DB-BD31-4B8C-83A1-F6EECF244321}">
                <p14:modId xmlns:p14="http://schemas.microsoft.com/office/powerpoint/2010/main" val="3946393469"/>
              </p:ext>
            </p:extLst>
          </p:nvPr>
        </p:nvGraphicFramePr>
        <p:xfrm>
          <a:off x="1155700" y="2603500"/>
          <a:ext cx="88249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0988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3A114B-CAF8-402E-A898-DEE2C2022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64E68BB1-DCF6-49AB-8FF1-7E68DCBCD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DA9B8539-604B-420E-BA1B-0A2E64CD7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7236CAA2-54C3-4136-B0CC-6837B14D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40F86E67-9E86-453F-92BC-648189829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0" name="Rectangle 19">
            <a:extLst>
              <a:ext uri="{FF2B5EF4-FFF2-40B4-BE49-F238E27FC236}">
                <a16:creationId xmlns:a16="http://schemas.microsoft.com/office/drawing/2014/main" id="{F73C5439-21D4-46F3-9CF4-FF1CE786F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1499284-B8DF-4E7F-AB64-5616E4959EFB}"/>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800"/>
              <a:t>But what can career guidance </a:t>
            </a:r>
            <a:br>
              <a:rPr lang="en-US" sz="3800"/>
            </a:br>
            <a:r>
              <a:rPr lang="en-US" sz="3800"/>
              <a:t>really do to change things?</a:t>
            </a:r>
          </a:p>
        </p:txBody>
      </p:sp>
      <p:pic>
        <p:nvPicPr>
          <p:cNvPr id="5" name="Content Placeholder 4" descr="A truck that is driving down the street&#10;&#10;Description automatically generated">
            <a:extLst>
              <a:ext uri="{FF2B5EF4-FFF2-40B4-BE49-F238E27FC236}">
                <a16:creationId xmlns:a16="http://schemas.microsoft.com/office/drawing/2014/main" id="{F7208DDE-2CD6-4951-BBF6-39D7366BE68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9763" y="1607499"/>
            <a:ext cx="6470907" cy="3639885"/>
          </a:xfrm>
          <a:prstGeom prst="roundRect">
            <a:avLst>
              <a:gd name="adj" fmla="val 1329"/>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542651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9009-5610-4D07-9C4B-84C797754B83}"/>
              </a:ext>
            </a:extLst>
          </p:cNvPr>
          <p:cNvSpPr>
            <a:spLocks noGrp="1"/>
          </p:cNvSpPr>
          <p:nvPr>
            <p:ph type="title"/>
          </p:nvPr>
        </p:nvSpPr>
        <p:spPr>
          <a:xfrm>
            <a:off x="1024128" y="585216"/>
            <a:ext cx="9720072" cy="1499616"/>
          </a:xfrm>
        </p:spPr>
        <p:txBody>
          <a:bodyPr>
            <a:normAutofit/>
          </a:bodyPr>
          <a:lstStyle/>
          <a:p>
            <a:r>
              <a:rPr lang="en-GB" dirty="0"/>
              <a:t>The five signposts towards socially justice career guidance</a:t>
            </a:r>
          </a:p>
        </p:txBody>
      </p:sp>
      <p:graphicFrame>
        <p:nvGraphicFramePr>
          <p:cNvPr id="4" name="Content Placeholder 3">
            <a:extLst>
              <a:ext uri="{FF2B5EF4-FFF2-40B4-BE49-F238E27FC236}">
                <a16:creationId xmlns:a16="http://schemas.microsoft.com/office/drawing/2014/main" id="{FB06CD8E-AB00-4FE6-B41A-137123FE2469}"/>
              </a:ext>
            </a:extLst>
          </p:cNvPr>
          <p:cNvGraphicFramePr>
            <a:graphicFrameLocks noGrp="1"/>
          </p:cNvGraphicFramePr>
          <p:nvPr>
            <p:ph idx="1"/>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95333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FAD82-B84A-455D-AB16-5B4C7C1BE2B6}"/>
              </a:ext>
            </a:extLst>
          </p:cNvPr>
          <p:cNvSpPr>
            <a:spLocks noGrp="1"/>
          </p:cNvSpPr>
          <p:nvPr>
            <p:ph type="title"/>
          </p:nvPr>
        </p:nvSpPr>
        <p:spPr/>
        <p:txBody>
          <a:bodyPr/>
          <a:lstStyle/>
          <a:p>
            <a:r>
              <a:rPr lang="en-US" dirty="0"/>
              <a:t>Critical consciousness</a:t>
            </a:r>
            <a:endParaRPr lang="en-GB" dirty="0"/>
          </a:p>
        </p:txBody>
      </p:sp>
      <p:sp>
        <p:nvSpPr>
          <p:cNvPr id="3" name="Content Placeholder 2">
            <a:extLst>
              <a:ext uri="{FF2B5EF4-FFF2-40B4-BE49-F238E27FC236}">
                <a16:creationId xmlns:a16="http://schemas.microsoft.com/office/drawing/2014/main" id="{FBFC6722-146E-45D6-AC7C-156FFD07B6CD}"/>
              </a:ext>
            </a:extLst>
          </p:cNvPr>
          <p:cNvSpPr>
            <a:spLocks noGrp="1"/>
          </p:cNvSpPr>
          <p:nvPr>
            <p:ph idx="1"/>
          </p:nvPr>
        </p:nvSpPr>
        <p:spPr/>
        <p:txBody>
          <a:bodyPr>
            <a:normAutofit/>
          </a:bodyPr>
          <a:lstStyle/>
          <a:p>
            <a:r>
              <a:rPr lang="en-US" sz="2400" dirty="0"/>
              <a:t>Helping people to understand the world as it is.</a:t>
            </a:r>
          </a:p>
          <a:p>
            <a:r>
              <a:rPr lang="en-US" sz="2400" dirty="0"/>
              <a:t>Thinking about why things are </a:t>
            </a:r>
            <a:r>
              <a:rPr lang="en-US" sz="2400" dirty="0" err="1"/>
              <a:t>organised</a:t>
            </a:r>
            <a:r>
              <a:rPr lang="en-US" sz="2400" dirty="0"/>
              <a:t> in the way that they are. E.g. asking who benefits from the current order.</a:t>
            </a:r>
          </a:p>
          <a:p>
            <a:r>
              <a:rPr lang="en-US" sz="2400" dirty="0"/>
              <a:t>Considering what can be changed and how we might go about changing it. </a:t>
            </a:r>
            <a:endParaRPr lang="en-GB" sz="2400" dirty="0"/>
          </a:p>
        </p:txBody>
      </p:sp>
      <p:graphicFrame>
        <p:nvGraphicFramePr>
          <p:cNvPr id="4" name="Content Placeholder 3">
            <a:extLst>
              <a:ext uri="{FF2B5EF4-FFF2-40B4-BE49-F238E27FC236}">
                <a16:creationId xmlns:a16="http://schemas.microsoft.com/office/drawing/2014/main" id="{8B891366-ADEF-48EE-80A4-F057B6B2C757}"/>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662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9407-323F-4F8F-B397-76DCB97E4A60}"/>
              </a:ext>
            </a:extLst>
          </p:cNvPr>
          <p:cNvSpPr>
            <a:spLocks noGrp="1"/>
          </p:cNvSpPr>
          <p:nvPr>
            <p:ph type="title"/>
          </p:nvPr>
        </p:nvSpPr>
        <p:spPr/>
        <p:txBody>
          <a:bodyPr/>
          <a:lstStyle/>
          <a:p>
            <a:r>
              <a:rPr lang="en-US" dirty="0"/>
              <a:t>Naming oppression</a:t>
            </a:r>
            <a:endParaRPr lang="en-GB" dirty="0"/>
          </a:p>
        </p:txBody>
      </p:sp>
      <p:sp>
        <p:nvSpPr>
          <p:cNvPr id="3" name="Content Placeholder 2">
            <a:extLst>
              <a:ext uri="{FF2B5EF4-FFF2-40B4-BE49-F238E27FC236}">
                <a16:creationId xmlns:a16="http://schemas.microsoft.com/office/drawing/2014/main" id="{612FF174-51B4-4303-9FBD-F2C47FD4FAE7}"/>
              </a:ext>
            </a:extLst>
          </p:cNvPr>
          <p:cNvSpPr>
            <a:spLocks noGrp="1"/>
          </p:cNvSpPr>
          <p:nvPr>
            <p:ph idx="1"/>
          </p:nvPr>
        </p:nvSpPr>
        <p:spPr/>
        <p:txBody>
          <a:bodyPr/>
          <a:lstStyle/>
          <a:p>
            <a:endParaRPr lang="en-GB"/>
          </a:p>
        </p:txBody>
      </p:sp>
      <p:graphicFrame>
        <p:nvGraphicFramePr>
          <p:cNvPr id="5" name="Content Placeholder 3">
            <a:extLst>
              <a:ext uri="{FF2B5EF4-FFF2-40B4-BE49-F238E27FC236}">
                <a16:creationId xmlns:a16="http://schemas.microsoft.com/office/drawing/2014/main" id="{E553254B-4EA3-4E3C-B806-C300CC7B4FF6}"/>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4" descr="A picture containing person, wearing, hat, woman&#10;&#10;Description automatically generated">
            <a:extLst>
              <a:ext uri="{FF2B5EF4-FFF2-40B4-BE49-F238E27FC236}">
                <a16:creationId xmlns:a16="http://schemas.microsoft.com/office/drawing/2014/main" id="{CA5867A8-7A86-4651-BF50-7530FC6BC1A9}"/>
              </a:ext>
            </a:extLst>
          </p:cNvPr>
          <p:cNvPicPr>
            <a:picLocks noChangeAspect="1"/>
          </p:cNvPicPr>
          <p:nvPr/>
        </p:nvPicPr>
        <p:blipFill rotWithShape="1">
          <a:blip r:embed="rId7">
            <a:extLst>
              <a:ext uri="{28A0092B-C50C-407E-A947-70E740481C1C}">
                <a14:useLocalDpi xmlns:a14="http://schemas.microsoft.com/office/drawing/2010/main" val="0"/>
              </a:ext>
            </a:extLst>
          </a:blip>
          <a:srcRect t="468" r="-1" b="2516"/>
          <a:stretch/>
        </p:blipFill>
        <p:spPr>
          <a:xfrm>
            <a:off x="1358356" y="2603500"/>
            <a:ext cx="8825659" cy="4109891"/>
          </a:xfrm>
          <a:prstGeom prst="rect">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483339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FEDD2-93A9-4427-A02B-D91C3869E5FE}"/>
              </a:ext>
            </a:extLst>
          </p:cNvPr>
          <p:cNvSpPr>
            <a:spLocks noGrp="1"/>
          </p:cNvSpPr>
          <p:nvPr>
            <p:ph type="title"/>
          </p:nvPr>
        </p:nvSpPr>
        <p:spPr/>
        <p:txBody>
          <a:bodyPr/>
          <a:lstStyle/>
          <a:p>
            <a:r>
              <a:rPr lang="en-US" dirty="0"/>
              <a:t>Question what is normal</a:t>
            </a:r>
            <a:endParaRPr lang="en-GB" dirty="0"/>
          </a:p>
        </p:txBody>
      </p:sp>
      <p:pic>
        <p:nvPicPr>
          <p:cNvPr id="8" name="Content Placeholder 7" descr="A person posing for the camera&#10;&#10;Description automatically generated">
            <a:extLst>
              <a:ext uri="{FF2B5EF4-FFF2-40B4-BE49-F238E27FC236}">
                <a16:creationId xmlns:a16="http://schemas.microsoft.com/office/drawing/2014/main" id="{CF7FE0C8-5DCB-4D31-B46A-4D2D603178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0491" y="2666695"/>
            <a:ext cx="7451208" cy="4191305"/>
          </a:xfrm>
        </p:spPr>
      </p:pic>
      <p:graphicFrame>
        <p:nvGraphicFramePr>
          <p:cNvPr id="4" name="Content Placeholder 3">
            <a:extLst>
              <a:ext uri="{FF2B5EF4-FFF2-40B4-BE49-F238E27FC236}">
                <a16:creationId xmlns:a16="http://schemas.microsoft.com/office/drawing/2014/main" id="{0F2A8E0E-551C-427F-AB72-5DD89BD3AF53}"/>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245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EF70-BC1A-4021-A1A7-C008960F3002}"/>
              </a:ext>
            </a:extLst>
          </p:cNvPr>
          <p:cNvSpPr>
            <a:spLocks noGrp="1"/>
          </p:cNvSpPr>
          <p:nvPr>
            <p:ph type="title"/>
          </p:nvPr>
        </p:nvSpPr>
        <p:spPr/>
        <p:txBody>
          <a:bodyPr/>
          <a:lstStyle/>
          <a:p>
            <a:r>
              <a:rPr lang="en-US" dirty="0"/>
              <a:t>Encourage people to work together</a:t>
            </a:r>
            <a:endParaRPr lang="en-GB" dirty="0"/>
          </a:p>
        </p:txBody>
      </p:sp>
      <p:pic>
        <p:nvPicPr>
          <p:cNvPr id="8" name="Content Placeholder 7" descr="A picture containing person, air, standing, sign&#10;&#10;Description automatically generated">
            <a:extLst>
              <a:ext uri="{FF2B5EF4-FFF2-40B4-BE49-F238E27FC236}">
                <a16:creationId xmlns:a16="http://schemas.microsoft.com/office/drawing/2014/main" id="{B6E0361D-1C6E-43B6-8F77-24894DC627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0250" y="3121369"/>
            <a:ext cx="8191500" cy="2667000"/>
          </a:xfrm>
        </p:spPr>
      </p:pic>
      <p:graphicFrame>
        <p:nvGraphicFramePr>
          <p:cNvPr id="4" name="Content Placeholder 3">
            <a:extLst>
              <a:ext uri="{FF2B5EF4-FFF2-40B4-BE49-F238E27FC236}">
                <a16:creationId xmlns:a16="http://schemas.microsoft.com/office/drawing/2014/main" id="{003E23F4-B7C2-43EC-97BF-E1C7C9DD813D}"/>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7297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E794-6EED-4DCD-BB15-8720C8C07078}"/>
              </a:ext>
            </a:extLst>
          </p:cNvPr>
          <p:cNvSpPr>
            <a:spLocks noGrp="1"/>
          </p:cNvSpPr>
          <p:nvPr>
            <p:ph type="title"/>
          </p:nvPr>
        </p:nvSpPr>
        <p:spPr/>
        <p:txBody>
          <a:bodyPr/>
          <a:lstStyle/>
          <a:p>
            <a:r>
              <a:rPr lang="en-US" dirty="0"/>
              <a:t>Working at a range of levels</a:t>
            </a:r>
            <a:endParaRPr lang="en-GB" dirty="0"/>
          </a:p>
        </p:txBody>
      </p:sp>
      <p:pic>
        <p:nvPicPr>
          <p:cNvPr id="8" name="Content Placeholder 7" descr="A picture containing brick, artifact, building&#10;&#10;Description automatically generated">
            <a:extLst>
              <a:ext uri="{FF2B5EF4-FFF2-40B4-BE49-F238E27FC236}">
                <a16:creationId xmlns:a16="http://schemas.microsoft.com/office/drawing/2014/main" id="{A3911295-199B-4214-B506-A1B20F0A1C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89277" y="2628458"/>
            <a:ext cx="5335013" cy="4001260"/>
          </a:xfrm>
        </p:spPr>
      </p:pic>
      <p:graphicFrame>
        <p:nvGraphicFramePr>
          <p:cNvPr id="4" name="Content Placeholder 3">
            <a:extLst>
              <a:ext uri="{FF2B5EF4-FFF2-40B4-BE49-F238E27FC236}">
                <a16:creationId xmlns:a16="http://schemas.microsoft.com/office/drawing/2014/main" id="{6163D0D1-51CB-4547-981F-EC87676835EE}"/>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8412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advTm="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5D3481D0-A836-47E3-8A2E-F3E39D491F94}"/>
              </a:ext>
            </a:extLst>
          </p:cNvPr>
          <p:cNvSpPr>
            <a:spLocks noGrp="1"/>
          </p:cNvSpPr>
          <p:nvPr>
            <p:ph type="title"/>
          </p:nvPr>
        </p:nvSpPr>
        <p:spPr>
          <a:xfrm>
            <a:off x="836247" y="1085549"/>
            <a:ext cx="3430947" cy="4686903"/>
          </a:xfrm>
        </p:spPr>
        <p:txBody>
          <a:bodyPr anchor="ctr">
            <a:normAutofit/>
          </a:bodyPr>
          <a:lstStyle/>
          <a:p>
            <a:pPr algn="r"/>
            <a:r>
              <a:rPr lang="nb-NO">
                <a:solidFill>
                  <a:schemeClr val="tx1"/>
                </a:solidFill>
              </a:rPr>
              <a:t>References I</a:t>
            </a:r>
          </a:p>
        </p:txBody>
      </p:sp>
      <p:cxnSp>
        <p:nvCxnSpPr>
          <p:cNvPr id="15" name="Straight Connector 14">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7BFEAEA-584D-4AB1-BBDF-14DFA178CCE0}"/>
              </a:ext>
            </a:extLst>
          </p:cNvPr>
          <p:cNvSpPr>
            <a:spLocks noGrp="1"/>
          </p:cNvSpPr>
          <p:nvPr>
            <p:ph idx="1"/>
          </p:nvPr>
        </p:nvSpPr>
        <p:spPr>
          <a:xfrm>
            <a:off x="5041399" y="1085549"/>
            <a:ext cx="5579707" cy="4686903"/>
          </a:xfrm>
        </p:spPr>
        <p:txBody>
          <a:bodyPr anchor="ctr">
            <a:normAutofit/>
          </a:bodyPr>
          <a:lstStyle/>
          <a:p>
            <a:pPr>
              <a:lnSpc>
                <a:spcPct val="90000"/>
              </a:lnSpc>
            </a:pPr>
            <a:r>
              <a:rPr lang="en-GB" sz="1000" dirty="0">
                <a:solidFill>
                  <a:schemeClr val="tx1"/>
                </a:solidFill>
              </a:rPr>
              <a:t>Blair, T. (2002). Speech on welfare reform. The Guardian. </a:t>
            </a:r>
            <a:r>
              <a:rPr lang="en-GB" sz="1000" dirty="0">
                <a:solidFill>
                  <a:schemeClr val="tx1"/>
                </a:solidFill>
                <a:hlinkClick r:id="rId3"/>
              </a:rPr>
              <a:t>https://www.theguardian.com/society/2002/jun/10/socialexclusion.politics1</a:t>
            </a:r>
            <a:r>
              <a:rPr lang="en-GB" sz="1000" dirty="0">
                <a:solidFill>
                  <a:schemeClr val="tx1"/>
                </a:solidFill>
              </a:rPr>
              <a:t>. </a:t>
            </a:r>
          </a:p>
          <a:p>
            <a:pPr>
              <a:lnSpc>
                <a:spcPct val="90000"/>
              </a:lnSpc>
            </a:pPr>
            <a:r>
              <a:rPr lang="en-GB" sz="1000" dirty="0">
                <a:solidFill>
                  <a:schemeClr val="tx1"/>
                </a:solidFill>
              </a:rPr>
              <a:t>Dodds Staff. (2017). Robert </a:t>
            </a:r>
            <a:r>
              <a:rPr lang="en-GB" sz="1000" dirty="0" err="1">
                <a:solidFill>
                  <a:schemeClr val="tx1"/>
                </a:solidFill>
              </a:rPr>
              <a:t>Halfon</a:t>
            </a:r>
            <a:r>
              <a:rPr lang="en-GB" sz="1000" dirty="0">
                <a:solidFill>
                  <a:schemeClr val="tx1"/>
                </a:solidFill>
              </a:rPr>
              <a:t> and the long-running quest for a Tory ladder logo. </a:t>
            </a:r>
            <a:r>
              <a:rPr lang="en-GB" sz="1000" i="1" dirty="0">
                <a:solidFill>
                  <a:schemeClr val="tx1"/>
                </a:solidFill>
              </a:rPr>
              <a:t>Total Politics</a:t>
            </a:r>
            <a:r>
              <a:rPr lang="en-GB" sz="1000" dirty="0">
                <a:solidFill>
                  <a:schemeClr val="tx1"/>
                </a:solidFill>
              </a:rPr>
              <a:t>. </a:t>
            </a:r>
            <a:r>
              <a:rPr lang="en-GB" sz="1000" dirty="0">
                <a:solidFill>
                  <a:schemeClr val="tx1"/>
                </a:solidFill>
                <a:hlinkClick r:id="rId4"/>
              </a:rPr>
              <a:t>https://www.totalpolitics.com/articles/diary/robert-halfon-and-long-running-quest-tory-ladder-logo</a:t>
            </a:r>
            <a:r>
              <a:rPr lang="en-GB" sz="1000" dirty="0">
                <a:solidFill>
                  <a:schemeClr val="tx1"/>
                </a:solidFill>
              </a:rPr>
              <a:t>. </a:t>
            </a:r>
          </a:p>
          <a:p>
            <a:pPr>
              <a:lnSpc>
                <a:spcPct val="90000"/>
              </a:lnSpc>
            </a:pPr>
            <a:r>
              <a:rPr lang="en-GB" sz="1000" dirty="0">
                <a:solidFill>
                  <a:schemeClr val="tx1"/>
                </a:solidFill>
              </a:rPr>
              <a:t>Harvey, D. (2005). </a:t>
            </a:r>
            <a:r>
              <a:rPr lang="en-GB" sz="1000" i="1" dirty="0">
                <a:solidFill>
                  <a:schemeClr val="tx1"/>
                </a:solidFill>
              </a:rPr>
              <a:t>A brief history of neoliberalism</a:t>
            </a:r>
            <a:r>
              <a:rPr lang="en-GB" sz="1000" dirty="0">
                <a:solidFill>
                  <a:schemeClr val="tx1"/>
                </a:solidFill>
              </a:rPr>
              <a:t>. Oxford: Oxford University Press.</a:t>
            </a:r>
            <a:endParaRPr lang="da-DK" sz="1000" dirty="0">
              <a:solidFill>
                <a:schemeClr val="tx1"/>
              </a:solidFill>
            </a:endParaRPr>
          </a:p>
          <a:p>
            <a:pPr>
              <a:lnSpc>
                <a:spcPct val="90000"/>
              </a:lnSpc>
            </a:pPr>
            <a:r>
              <a:rPr lang="da-DK" sz="1000" dirty="0">
                <a:solidFill>
                  <a:schemeClr val="tx1"/>
                </a:solidFill>
              </a:rPr>
              <a:t>Hooley, T., Sultana, R.G. &amp; Thomsen, R. (2018). </a:t>
            </a:r>
            <a:r>
              <a:rPr lang="da-DK" sz="1000" i="1" dirty="0">
                <a:solidFill>
                  <a:schemeClr val="tx1"/>
                </a:solidFill>
              </a:rPr>
              <a:t>Career guidance for social justice: Contesting neoliberalism</a:t>
            </a:r>
            <a:r>
              <a:rPr lang="da-DK" sz="1000" dirty="0">
                <a:solidFill>
                  <a:schemeClr val="tx1"/>
                </a:solidFill>
              </a:rPr>
              <a:t>. London: Routledge.</a:t>
            </a:r>
          </a:p>
          <a:p>
            <a:pPr>
              <a:lnSpc>
                <a:spcPct val="90000"/>
              </a:lnSpc>
            </a:pPr>
            <a:r>
              <a:rPr lang="da-DK" sz="1000" dirty="0">
                <a:solidFill>
                  <a:schemeClr val="tx1"/>
                </a:solidFill>
              </a:rPr>
              <a:t>Hooley, T. Sultana, R.G. &amp; Thomsen, R. (2019). </a:t>
            </a:r>
            <a:r>
              <a:rPr lang="da-DK" sz="1000" i="1" dirty="0">
                <a:solidFill>
                  <a:schemeClr val="tx1"/>
                </a:solidFill>
              </a:rPr>
              <a:t>Career guidance for emancipation: Reclaiming justice for the multitude</a:t>
            </a:r>
            <a:r>
              <a:rPr lang="da-DK" sz="1000" dirty="0">
                <a:solidFill>
                  <a:schemeClr val="tx1"/>
                </a:solidFill>
              </a:rPr>
              <a:t>. London: Routledge.</a:t>
            </a:r>
          </a:p>
          <a:p>
            <a:pPr>
              <a:lnSpc>
                <a:spcPct val="90000"/>
              </a:lnSpc>
            </a:pPr>
            <a:r>
              <a:rPr lang="en-US" sz="1000" dirty="0">
                <a:solidFill>
                  <a:schemeClr val="tx1"/>
                </a:solidFill>
              </a:rPr>
              <a:t>Mann, A., </a:t>
            </a:r>
            <a:r>
              <a:rPr lang="en-US" sz="1000" dirty="0" err="1">
                <a:solidFill>
                  <a:schemeClr val="tx1"/>
                </a:solidFill>
              </a:rPr>
              <a:t>Kashefpakdel</a:t>
            </a:r>
            <a:r>
              <a:rPr lang="en-US" sz="1000" dirty="0">
                <a:solidFill>
                  <a:schemeClr val="tx1"/>
                </a:solidFill>
              </a:rPr>
              <a:t>, E., &amp; Percy, C. (2018). </a:t>
            </a:r>
            <a:r>
              <a:rPr lang="en-US" sz="1000" dirty="0" err="1">
                <a:solidFill>
                  <a:schemeClr val="tx1"/>
                </a:solidFill>
              </a:rPr>
              <a:t>Socialised</a:t>
            </a:r>
            <a:r>
              <a:rPr lang="en-US" sz="1000" dirty="0">
                <a:solidFill>
                  <a:schemeClr val="tx1"/>
                </a:solidFill>
              </a:rPr>
              <a:t> social capital?: The capacity of schools to use careers provision to compensate for social capital deficiencies among teenagers. In </a:t>
            </a:r>
            <a:r>
              <a:rPr lang="en-US" sz="1000" i="1" dirty="0">
                <a:solidFill>
                  <a:schemeClr val="tx1"/>
                </a:solidFill>
              </a:rPr>
              <a:t>Essays on Employer Engagement in Education </a:t>
            </a:r>
            <a:r>
              <a:rPr lang="en-US" sz="1000" dirty="0">
                <a:solidFill>
                  <a:schemeClr val="tx1"/>
                </a:solidFill>
              </a:rPr>
              <a:t>(pp. 68-83). London: Routledge.</a:t>
            </a:r>
            <a:r>
              <a:rPr lang="da-DK" sz="1000" dirty="0">
                <a:solidFill>
                  <a:schemeClr val="tx1"/>
                </a:solidFill>
              </a:rPr>
              <a:t> </a:t>
            </a:r>
          </a:p>
          <a:p>
            <a:pPr>
              <a:lnSpc>
                <a:spcPct val="90000"/>
              </a:lnSpc>
            </a:pPr>
            <a:r>
              <a:rPr lang="en-US" sz="1000" dirty="0">
                <a:solidFill>
                  <a:schemeClr val="tx1"/>
                </a:solidFill>
              </a:rPr>
              <a:t>Percy, C., &amp; </a:t>
            </a:r>
            <a:r>
              <a:rPr lang="en-US" sz="1000" dirty="0" err="1">
                <a:solidFill>
                  <a:schemeClr val="tx1"/>
                </a:solidFill>
              </a:rPr>
              <a:t>Kashefpakdel</a:t>
            </a:r>
            <a:r>
              <a:rPr lang="en-US" sz="1000" dirty="0">
                <a:solidFill>
                  <a:schemeClr val="tx1"/>
                </a:solidFill>
              </a:rPr>
              <a:t>, E. (2019). </a:t>
            </a:r>
            <a:r>
              <a:rPr lang="en-US" sz="1000" i="1" dirty="0">
                <a:solidFill>
                  <a:schemeClr val="tx1"/>
                </a:solidFill>
              </a:rPr>
              <a:t>Social advantage, access to employers and the role of schools in modern British education</a:t>
            </a:r>
            <a:r>
              <a:rPr lang="en-US" sz="1000" dirty="0">
                <a:solidFill>
                  <a:schemeClr val="tx1"/>
                </a:solidFill>
              </a:rPr>
              <a:t>. In Career guidance for emancipation. London: Routledge. </a:t>
            </a:r>
          </a:p>
        </p:txBody>
      </p:sp>
      <p:sp>
        <p:nvSpPr>
          <p:cNvPr id="17"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9"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28071333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Tm="11385"/>
    </mc:Choice>
    <mc:Fallback xmlns="">
      <p:transition advTm="11385"/>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0AF693BA-FBED-416E-83EF-CAFA3E75CE3A}"/>
              </a:ext>
            </a:extLst>
          </p:cNvPr>
          <p:cNvSpPr>
            <a:spLocks noGrp="1"/>
          </p:cNvSpPr>
          <p:nvPr>
            <p:ph type="title"/>
          </p:nvPr>
        </p:nvSpPr>
        <p:spPr>
          <a:xfrm>
            <a:off x="836247" y="1085549"/>
            <a:ext cx="3430947" cy="4686903"/>
          </a:xfrm>
        </p:spPr>
        <p:txBody>
          <a:bodyPr anchor="ctr">
            <a:normAutofit/>
          </a:bodyPr>
          <a:lstStyle/>
          <a:p>
            <a:pPr algn="r"/>
            <a:r>
              <a:rPr lang="en-US">
                <a:solidFill>
                  <a:schemeClr val="tx1"/>
                </a:solidFill>
              </a:rPr>
              <a:t>References II</a:t>
            </a:r>
            <a:endParaRPr lang="en-GB">
              <a:solidFill>
                <a:schemeClr val="tx1"/>
              </a:solidFill>
            </a:endParaRP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A46D973-CF23-4814-96C5-8620AA8E7E63}"/>
              </a:ext>
            </a:extLst>
          </p:cNvPr>
          <p:cNvSpPr>
            <a:spLocks noGrp="1"/>
          </p:cNvSpPr>
          <p:nvPr>
            <p:ph idx="1"/>
          </p:nvPr>
        </p:nvSpPr>
        <p:spPr>
          <a:xfrm>
            <a:off x="5041399" y="1085549"/>
            <a:ext cx="5579707" cy="4686903"/>
          </a:xfrm>
        </p:spPr>
        <p:txBody>
          <a:bodyPr anchor="ctr">
            <a:normAutofit/>
          </a:bodyPr>
          <a:lstStyle/>
          <a:p>
            <a:pPr>
              <a:lnSpc>
                <a:spcPct val="90000"/>
              </a:lnSpc>
            </a:pPr>
            <a:r>
              <a:rPr lang="en-US" sz="1100" dirty="0">
                <a:solidFill>
                  <a:schemeClr val="tx1"/>
                </a:solidFill>
              </a:rPr>
              <a:t>Robertson, P. (2020). Public policy for career guidance: Imagining a more ambitious agenda. Career guidance for social justice. </a:t>
            </a:r>
            <a:r>
              <a:rPr lang="en-US" sz="1100" dirty="0">
                <a:solidFill>
                  <a:schemeClr val="tx1"/>
                </a:solidFill>
                <a:hlinkClick r:id="rId3"/>
              </a:rPr>
              <a:t>https://careerguidancesocialjustice.wordpress.com/2020/11/24/public-policy-for-career-guidance-imagining-a-more-ambitious-agenda/</a:t>
            </a:r>
            <a:r>
              <a:rPr lang="en-US" sz="1100" dirty="0">
                <a:solidFill>
                  <a:schemeClr val="tx1"/>
                </a:solidFill>
              </a:rPr>
              <a:t> </a:t>
            </a:r>
            <a:endParaRPr lang="en-GB" sz="1100" dirty="0">
              <a:solidFill>
                <a:schemeClr val="tx1"/>
              </a:solidFill>
            </a:endParaRPr>
          </a:p>
          <a:p>
            <a:pPr>
              <a:lnSpc>
                <a:spcPct val="90000"/>
              </a:lnSpc>
            </a:pPr>
            <a:r>
              <a:rPr lang="en-GB" sz="1100" dirty="0">
                <a:solidFill>
                  <a:schemeClr val="tx1"/>
                </a:solidFill>
              </a:rPr>
              <a:t>Social Mobility Commission. (2017). </a:t>
            </a:r>
            <a:r>
              <a:rPr lang="en-US" sz="1100" i="1" dirty="0">
                <a:solidFill>
                  <a:schemeClr val="tx1"/>
                </a:solidFill>
              </a:rPr>
              <a:t>Time For change: An assessment of government policies on social mobility 1997-2017</a:t>
            </a:r>
            <a:r>
              <a:rPr lang="en-US" sz="1100" dirty="0">
                <a:solidFill>
                  <a:schemeClr val="tx1"/>
                </a:solidFill>
              </a:rPr>
              <a:t>. London: Social Mobility Commission. </a:t>
            </a:r>
            <a:endParaRPr lang="en-GB" sz="1100" dirty="0">
              <a:solidFill>
                <a:schemeClr val="tx1"/>
              </a:solidFill>
            </a:endParaRPr>
          </a:p>
          <a:p>
            <a:pPr>
              <a:lnSpc>
                <a:spcPct val="90000"/>
              </a:lnSpc>
            </a:pPr>
            <a:r>
              <a:rPr lang="en-GB" sz="1100" dirty="0">
                <a:solidFill>
                  <a:schemeClr val="tx1"/>
                </a:solidFill>
              </a:rPr>
              <a:t>Social Mobility Commission. (2019). </a:t>
            </a:r>
            <a:r>
              <a:rPr lang="en-US" sz="1100" i="1" dirty="0">
                <a:solidFill>
                  <a:schemeClr val="tx1"/>
                </a:solidFill>
              </a:rPr>
              <a:t>State of the nation 2018-19: Social mobility in Great Britain</a:t>
            </a:r>
            <a:r>
              <a:rPr lang="en-US" sz="1100" dirty="0">
                <a:solidFill>
                  <a:schemeClr val="tx1"/>
                </a:solidFill>
              </a:rPr>
              <a:t>. London: Social Mobility Commission. </a:t>
            </a:r>
            <a:endParaRPr lang="en-GB" sz="1100" dirty="0">
              <a:solidFill>
                <a:schemeClr val="tx1"/>
              </a:solidFill>
            </a:endParaRPr>
          </a:p>
          <a:p>
            <a:pPr>
              <a:lnSpc>
                <a:spcPct val="90000"/>
              </a:lnSpc>
            </a:pPr>
            <a:r>
              <a:rPr lang="en-GB" sz="1100" dirty="0">
                <a:solidFill>
                  <a:schemeClr val="tx1"/>
                </a:solidFill>
              </a:rPr>
              <a:t>Stewart, H. (2019). </a:t>
            </a:r>
            <a:r>
              <a:rPr lang="en-US" sz="1100" dirty="0">
                <a:solidFill>
                  <a:schemeClr val="tx1"/>
                </a:solidFill>
              </a:rPr>
              <a:t>Corbyn to drop social mobility as Labour goal in </a:t>
            </a:r>
            <a:r>
              <a:rPr lang="en-US" sz="1100" dirty="0" err="1">
                <a:solidFill>
                  <a:schemeClr val="tx1"/>
                </a:solidFill>
              </a:rPr>
              <a:t>favour</a:t>
            </a:r>
            <a:r>
              <a:rPr lang="en-US" sz="1100" dirty="0">
                <a:solidFill>
                  <a:schemeClr val="tx1"/>
                </a:solidFill>
              </a:rPr>
              <a:t> of opportunity for all . The Guardian. </a:t>
            </a:r>
            <a:r>
              <a:rPr lang="en-US" sz="1100" dirty="0">
                <a:solidFill>
                  <a:schemeClr val="tx1"/>
                </a:solidFill>
                <a:hlinkClick r:id="rId4"/>
              </a:rPr>
              <a:t>https://www.theguardian.com/politics/2019/jun/08/jeremy-corbyn-to-drop-social-mobility-as-labour-goal</a:t>
            </a:r>
            <a:r>
              <a:rPr lang="en-US" sz="1100" dirty="0">
                <a:solidFill>
                  <a:schemeClr val="tx1"/>
                </a:solidFill>
              </a:rPr>
              <a:t>. </a:t>
            </a:r>
            <a:endParaRPr lang="en-GB" sz="1100" dirty="0">
              <a:solidFill>
                <a:schemeClr val="tx1"/>
              </a:solidFill>
            </a:endParaRPr>
          </a:p>
          <a:p>
            <a:pPr>
              <a:lnSpc>
                <a:spcPct val="90000"/>
              </a:lnSpc>
            </a:pPr>
            <a:r>
              <a:rPr lang="en-GB" sz="1100" dirty="0">
                <a:solidFill>
                  <a:schemeClr val="tx1"/>
                </a:solidFill>
              </a:rPr>
              <a:t>Watts, A.G. (2015). Socio-political ideologies of guidance. In Hooley, T. and Barham, L. (Eds.). </a:t>
            </a:r>
            <a:r>
              <a:rPr lang="en-GB" sz="1100" i="1" dirty="0">
                <a:solidFill>
                  <a:schemeClr val="tx1"/>
                </a:solidFill>
              </a:rPr>
              <a:t>Career Development Policy and Practice: The Tony Watts Reader</a:t>
            </a:r>
            <a:r>
              <a:rPr lang="en-GB" sz="1100" dirty="0">
                <a:solidFill>
                  <a:schemeClr val="tx1"/>
                </a:solidFill>
              </a:rPr>
              <a:t>. Stafford: Highflyers.</a:t>
            </a:r>
          </a:p>
          <a:p>
            <a:pPr>
              <a:lnSpc>
                <a:spcPct val="90000"/>
              </a:lnSpc>
            </a:pPr>
            <a:r>
              <a:rPr lang="en-GB" sz="1100" dirty="0">
                <a:solidFill>
                  <a:schemeClr val="tx1"/>
                </a:solidFill>
              </a:rPr>
              <a:t>Young, I.M. (2004). Five Faces of Oppression. In </a:t>
            </a:r>
            <a:r>
              <a:rPr lang="en-GB" sz="1100" dirty="0" err="1">
                <a:solidFill>
                  <a:schemeClr val="tx1"/>
                </a:solidFill>
              </a:rPr>
              <a:t>Heldke</a:t>
            </a:r>
            <a:r>
              <a:rPr lang="en-GB" sz="1100" dirty="0">
                <a:solidFill>
                  <a:schemeClr val="tx1"/>
                </a:solidFill>
              </a:rPr>
              <a:t>, L. &amp; O’Connor, P. (Eds.). </a:t>
            </a:r>
            <a:r>
              <a:rPr lang="en-GB" sz="1100" i="1" dirty="0">
                <a:solidFill>
                  <a:schemeClr val="tx1"/>
                </a:solidFill>
              </a:rPr>
              <a:t>Oppression, privilege, &amp; resistance. Boston: </a:t>
            </a:r>
            <a:r>
              <a:rPr lang="en-GB" sz="1100" dirty="0">
                <a:solidFill>
                  <a:schemeClr val="tx1"/>
                </a:solidFill>
              </a:rPr>
              <a:t>McGraw Hill.</a:t>
            </a:r>
          </a:p>
          <a:p>
            <a:pPr>
              <a:lnSpc>
                <a:spcPct val="90000"/>
              </a:lnSpc>
            </a:pPr>
            <a:endParaRPr lang="en-GB" sz="1100" dirty="0">
              <a:solidFill>
                <a:schemeClr val="tx1"/>
              </a:solidFill>
            </a:endParaRP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2178084464"/>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6DD2D570-39D8-450F-89EC-4426C3860C18}"/>
              </a:ext>
            </a:extLst>
          </p:cNvPr>
          <p:cNvSpPr>
            <a:spLocks noGrp="1"/>
          </p:cNvSpPr>
          <p:nvPr>
            <p:ph type="title"/>
          </p:nvPr>
        </p:nvSpPr>
        <p:spPr>
          <a:xfrm>
            <a:off x="836247" y="1085549"/>
            <a:ext cx="3430947" cy="4686903"/>
          </a:xfrm>
        </p:spPr>
        <p:txBody>
          <a:bodyPr anchor="ctr">
            <a:normAutofit/>
          </a:bodyPr>
          <a:lstStyle/>
          <a:p>
            <a:pPr algn="r"/>
            <a:r>
              <a:rPr lang="en-GB">
                <a:solidFill>
                  <a:schemeClr val="tx1"/>
                </a:solidFill>
              </a:rPr>
              <a:t>In summary</a:t>
            </a: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BF8E18-AF67-49DD-9AD3-8BC4A469CB32}"/>
              </a:ext>
            </a:extLst>
          </p:cNvPr>
          <p:cNvSpPr>
            <a:spLocks noGrp="1"/>
          </p:cNvSpPr>
          <p:nvPr>
            <p:ph idx="1"/>
          </p:nvPr>
        </p:nvSpPr>
        <p:spPr>
          <a:xfrm>
            <a:off x="5041399" y="1085549"/>
            <a:ext cx="5579707" cy="4686903"/>
          </a:xfrm>
        </p:spPr>
        <p:txBody>
          <a:bodyPr anchor="ctr">
            <a:normAutofit/>
          </a:bodyPr>
          <a:lstStyle/>
          <a:p>
            <a:r>
              <a:rPr lang="en-US">
                <a:solidFill>
                  <a:schemeClr val="tx1"/>
                </a:solidFill>
              </a:rPr>
              <a:t>Social mobility is a powerful and influential policy ideas which career guidance can convincingly connect to.</a:t>
            </a:r>
          </a:p>
          <a:p>
            <a:r>
              <a:rPr lang="en-US">
                <a:solidFill>
                  <a:schemeClr val="tx1"/>
                </a:solidFill>
              </a:rPr>
              <a:t>But, there are also problems with it. ‘It’s a nice idea, but is it really practical’.</a:t>
            </a:r>
          </a:p>
          <a:p>
            <a:r>
              <a:rPr lang="en-US">
                <a:solidFill>
                  <a:schemeClr val="tx1"/>
                </a:solidFill>
              </a:rPr>
              <a:t>A broader more structural approach to social justice provides one way forwards. </a:t>
            </a:r>
          </a:p>
          <a:p>
            <a:r>
              <a:rPr lang="en-US">
                <a:solidFill>
                  <a:schemeClr val="tx1"/>
                </a:solidFill>
              </a:rPr>
              <a:t>We are beginning to explore what this looks like in practice. </a:t>
            </a: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15683842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Tm="26149"/>
    </mc:Choice>
    <mc:Fallback xmlns="">
      <p:transition advTm="26149"/>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2">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4">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rgbClr val="0D0D0D"/>
          </a:solidFill>
          <a:ln>
            <a:noFill/>
          </a:ln>
          <a:effectLst/>
        </p:spPr>
        <p:style>
          <a:lnRef idx="1">
            <a:schemeClr val="accent1"/>
          </a:lnRef>
          <a:fillRef idx="3">
            <a:schemeClr val="accent1"/>
          </a:fillRef>
          <a:effectRef idx="2">
            <a:schemeClr val="accent1"/>
          </a:effectRef>
          <a:fontRef idx="minor">
            <a:schemeClr val="lt1"/>
          </a:fontRef>
        </p:style>
      </p:sp>
      <p:grpSp>
        <p:nvGrpSpPr>
          <p:cNvPr id="32" name="Group 26">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28" name="Rectangle 27">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E0CA2181-DC54-4E77-83F8-2595D6D666DC}"/>
              </a:ext>
            </a:extLst>
          </p:cNvPr>
          <p:cNvSpPr>
            <a:spLocks noGrp="1"/>
          </p:cNvSpPr>
          <p:nvPr>
            <p:ph type="title"/>
          </p:nvPr>
        </p:nvSpPr>
        <p:spPr>
          <a:xfrm>
            <a:off x="1154954" y="855481"/>
            <a:ext cx="8761413" cy="898674"/>
          </a:xfrm>
        </p:spPr>
        <p:txBody>
          <a:bodyPr anchor="b">
            <a:normAutofit/>
          </a:bodyPr>
          <a:lstStyle/>
          <a:p>
            <a:r>
              <a:rPr lang="en-GB">
                <a:solidFill>
                  <a:srgbClr val="FFFFFF"/>
                </a:solidFill>
              </a:rPr>
              <a:t>About me</a:t>
            </a:r>
          </a:p>
        </p:txBody>
      </p:sp>
      <p:sp>
        <p:nvSpPr>
          <p:cNvPr id="3" name="Content Placeholder 2">
            <a:extLst>
              <a:ext uri="{FF2B5EF4-FFF2-40B4-BE49-F238E27FC236}">
                <a16:creationId xmlns:a16="http://schemas.microsoft.com/office/drawing/2014/main" id="{F047F9FF-6CCA-491D-880F-A00CD2AEA560}"/>
              </a:ext>
            </a:extLst>
          </p:cNvPr>
          <p:cNvSpPr>
            <a:spLocks noGrp="1"/>
          </p:cNvSpPr>
          <p:nvPr>
            <p:ph idx="1"/>
          </p:nvPr>
        </p:nvSpPr>
        <p:spPr>
          <a:xfrm>
            <a:off x="1154954" y="2079173"/>
            <a:ext cx="8182191" cy="3730689"/>
          </a:xfrm>
        </p:spPr>
        <p:txBody>
          <a:bodyPr anchor="ctr">
            <a:normAutofit/>
          </a:bodyPr>
          <a:lstStyle/>
          <a:p>
            <a:pPr marL="0" indent="0">
              <a:lnSpc>
                <a:spcPct val="90000"/>
              </a:lnSpc>
              <a:buNone/>
            </a:pPr>
            <a:r>
              <a:rPr lang="en-GB" b="1" dirty="0">
                <a:solidFill>
                  <a:srgbClr val="EBEBEB"/>
                </a:solidFill>
              </a:rPr>
              <a:t>Tristram Hooley</a:t>
            </a:r>
          </a:p>
          <a:p>
            <a:pPr marL="0" indent="0">
              <a:lnSpc>
                <a:spcPct val="90000"/>
              </a:lnSpc>
              <a:buNone/>
            </a:pPr>
            <a:r>
              <a:rPr lang="en-GB" dirty="0">
                <a:solidFill>
                  <a:srgbClr val="EBEBEB"/>
                </a:solidFill>
              </a:rPr>
              <a:t>Professor of Career Education, </a:t>
            </a:r>
          </a:p>
          <a:p>
            <a:pPr marL="0" indent="0">
              <a:lnSpc>
                <a:spcPct val="90000"/>
              </a:lnSpc>
              <a:buNone/>
            </a:pPr>
            <a:r>
              <a:rPr lang="en-GB" dirty="0">
                <a:solidFill>
                  <a:srgbClr val="EBEBEB"/>
                </a:solidFill>
              </a:rPr>
              <a:t>University of Derby/ Inland Norway University of Applied Sciences/ Institute of Student Employers / </a:t>
            </a:r>
            <a:r>
              <a:rPr lang="en-GB" dirty="0" err="1">
                <a:solidFill>
                  <a:srgbClr val="EBEBEB"/>
                </a:solidFill>
              </a:rPr>
              <a:t>Adviza</a:t>
            </a:r>
            <a:endParaRPr lang="en-GB" dirty="0">
              <a:solidFill>
                <a:srgbClr val="EBEBEB"/>
              </a:solidFill>
            </a:endParaRPr>
          </a:p>
          <a:p>
            <a:pPr marL="0" indent="0">
              <a:lnSpc>
                <a:spcPct val="90000"/>
              </a:lnSpc>
              <a:buNone/>
            </a:pPr>
            <a:endParaRPr lang="en-GB" dirty="0">
              <a:solidFill>
                <a:srgbClr val="EBEBEB"/>
              </a:solidFill>
            </a:endParaRPr>
          </a:p>
          <a:p>
            <a:pPr marL="0" indent="0">
              <a:lnSpc>
                <a:spcPct val="90000"/>
              </a:lnSpc>
              <a:buNone/>
            </a:pPr>
            <a:r>
              <a:rPr lang="en-GB" dirty="0">
                <a:solidFill>
                  <a:srgbClr val="EBEBEB"/>
                </a:solidFill>
              </a:rPr>
              <a:t>Email: </a:t>
            </a:r>
            <a:r>
              <a:rPr lang="en-GB" dirty="0">
                <a:solidFill>
                  <a:srgbClr val="EBEBEB"/>
                </a:solidFill>
                <a:hlinkClick r:id="rId2"/>
              </a:rPr>
              <a:t>tristram.hooley@gmail.com</a:t>
            </a:r>
            <a:r>
              <a:rPr lang="en-GB" dirty="0">
                <a:solidFill>
                  <a:srgbClr val="EBEBEB"/>
                </a:solidFill>
              </a:rPr>
              <a:t> </a:t>
            </a:r>
          </a:p>
          <a:p>
            <a:pPr marL="0" indent="0">
              <a:lnSpc>
                <a:spcPct val="90000"/>
              </a:lnSpc>
              <a:buNone/>
            </a:pPr>
            <a:endParaRPr lang="en-GB" dirty="0">
              <a:solidFill>
                <a:srgbClr val="EBEBEB"/>
              </a:solidFill>
            </a:endParaRPr>
          </a:p>
          <a:p>
            <a:pPr marL="0" indent="0">
              <a:lnSpc>
                <a:spcPct val="90000"/>
              </a:lnSpc>
              <a:buNone/>
            </a:pPr>
            <a:r>
              <a:rPr lang="en-GB" dirty="0">
                <a:solidFill>
                  <a:srgbClr val="EBEBEB"/>
                </a:solidFill>
              </a:rPr>
              <a:t>Twitter: @pigironjoe</a:t>
            </a:r>
          </a:p>
          <a:p>
            <a:pPr marL="0" indent="0">
              <a:lnSpc>
                <a:spcPct val="90000"/>
              </a:lnSpc>
              <a:buNone/>
            </a:pPr>
            <a:endParaRPr lang="en-GB" dirty="0">
              <a:solidFill>
                <a:srgbClr val="EBEBEB"/>
              </a:solidFill>
            </a:endParaRPr>
          </a:p>
          <a:p>
            <a:pPr marL="0" indent="0">
              <a:lnSpc>
                <a:spcPct val="90000"/>
              </a:lnSpc>
              <a:buNone/>
            </a:pPr>
            <a:r>
              <a:rPr lang="en-GB" dirty="0">
                <a:solidFill>
                  <a:srgbClr val="EBEBEB"/>
                </a:solidFill>
              </a:rPr>
              <a:t>Blog: </a:t>
            </a:r>
            <a:r>
              <a:rPr lang="en-GB" dirty="0">
                <a:solidFill>
                  <a:srgbClr val="EBEBEB"/>
                </a:solidFill>
                <a:hlinkClick r:id="rId3"/>
              </a:rPr>
              <a:t>https://adventuresincareerdevelopment.wordpress.com/</a:t>
            </a:r>
            <a:r>
              <a:rPr lang="en-GB" dirty="0">
                <a:solidFill>
                  <a:srgbClr val="EBEBEB"/>
                </a:solidFill>
              </a:rPr>
              <a:t> </a:t>
            </a:r>
          </a:p>
        </p:txBody>
      </p:sp>
    </p:spTree>
    <p:extLst>
      <p:ext uri="{BB962C8B-B14F-4D97-AF65-F5344CB8AC3E}">
        <p14:creationId xmlns:p14="http://schemas.microsoft.com/office/powerpoint/2010/main" val="374772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Tm="3156"/>
    </mc:Choice>
    <mc:Fallback xmlns="">
      <p:transition advTm="3156"/>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7fa72a5ef65339dea6ae197b027635ec5a6ce1d"/>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128EE2DF7B3D4469B7181A1AD57538A" ma:contentTypeVersion="6" ma:contentTypeDescription="Create a new document." ma:contentTypeScope="" ma:versionID="285b2462cf4e395d0bb566367bc8abac">
  <xsd:schema xmlns:xsd="http://www.w3.org/2001/XMLSchema" xmlns:xs="http://www.w3.org/2001/XMLSchema" xmlns:p="http://schemas.microsoft.com/office/2006/metadata/properties" xmlns:ns2="0207b544-3c35-424b-9f75-2a35510bb642" targetNamespace="http://schemas.microsoft.com/office/2006/metadata/properties" ma:root="true" ma:fieldsID="7e10f5940637d305706836611d6296c7" ns2:_="">
    <xsd:import namespace="0207b544-3c35-424b-9f75-2a35510bb64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07b544-3c35-424b-9f75-2a35510bb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0E49DC-8112-41C4-B769-FCE5FD11543A}">
  <ds:schemaRefs>
    <ds:schemaRef ds:uri="http://purl.org/dc/term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infopath/2007/PartnerControls"/>
    <ds:schemaRef ds:uri="0207b544-3c35-424b-9f75-2a35510bb642"/>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89ABE61-9B47-45F5-9BFE-FA47896F92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07b544-3c35-424b-9f75-2a35510bb6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D89AF1-F458-4230-A7D9-BB44DC385C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1943</Words>
  <Application>Microsoft Office PowerPoint</Application>
  <PresentationFormat>Widescreen</PresentationFormat>
  <Paragraphs>243</Paragraphs>
  <Slides>44</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Century Gothic</vt:lpstr>
      <vt:lpstr>Georgia</vt:lpstr>
      <vt:lpstr>Helvetica Neue</vt:lpstr>
      <vt:lpstr>Helvetica Neue Black Condensed</vt:lpstr>
      <vt:lpstr>Wingdings 3</vt:lpstr>
      <vt:lpstr>Ion Boardroom</vt:lpstr>
      <vt:lpstr>Social justice and social mobility  Implications for careers education and guidance</vt:lpstr>
      <vt:lpstr>Career guidance</vt:lpstr>
      <vt:lpstr>Career guidance and  Public policy goals</vt:lpstr>
      <vt:lpstr>Overview</vt:lpstr>
      <vt:lpstr>overview</vt:lpstr>
      <vt:lpstr>PowerPoint Presentation</vt:lpstr>
      <vt:lpstr>But, it isn’t as simple as that…</vt:lpstr>
      <vt:lpstr>Problems</vt:lpstr>
      <vt:lpstr>But All politicians want to increase social mobility</vt:lpstr>
      <vt:lpstr>From the right</vt:lpstr>
      <vt:lpstr>From the left</vt:lpstr>
      <vt:lpstr>Putting it simply</vt:lpstr>
      <vt:lpstr>overview</vt:lpstr>
      <vt:lpstr>Career guidance</vt:lpstr>
      <vt:lpstr>Career guidance can…</vt:lpstr>
      <vt:lpstr>Increasing evidence for this impact</vt:lpstr>
      <vt:lpstr>overview</vt:lpstr>
      <vt:lpstr>No real progress</vt:lpstr>
      <vt:lpstr>PowerPoint Presentation</vt:lpstr>
      <vt:lpstr>PowerPoint Presentation</vt:lpstr>
      <vt:lpstr>Theories of justice</vt:lpstr>
      <vt:lpstr>PowerPoint Presentation</vt:lpstr>
      <vt:lpstr>The politics of career guidance</vt:lpstr>
      <vt:lpstr>Socio-political ideologies of guidance</vt:lpstr>
      <vt:lpstr>overview</vt:lpstr>
      <vt:lpstr>There is a long tradition of thinking about career guidance and social justice…</vt:lpstr>
      <vt:lpstr>The two volumes</vt:lpstr>
      <vt:lpstr>Career guidance for social justice website</vt:lpstr>
      <vt:lpstr>Social justice</vt:lpstr>
      <vt:lpstr>Neoliberalism </vt:lpstr>
      <vt:lpstr>Ensuring opportunities for all means tackling those who are hoarding them</vt:lpstr>
      <vt:lpstr>So how serious are they about social mobility…?</vt:lpstr>
      <vt:lpstr>Overview</vt:lpstr>
      <vt:lpstr>But what can career guidance  really do to change things?</vt:lpstr>
      <vt:lpstr>The five signposts towards socially justice career guidance</vt:lpstr>
      <vt:lpstr>Critical consciousness</vt:lpstr>
      <vt:lpstr>Naming oppression</vt:lpstr>
      <vt:lpstr>Question what is normal</vt:lpstr>
      <vt:lpstr>Encourage people to work together</vt:lpstr>
      <vt:lpstr>Working at a range of levels</vt:lpstr>
      <vt:lpstr>References I</vt:lpstr>
      <vt:lpstr>References II</vt:lpstr>
      <vt:lpstr>In summary</vt:lpstr>
      <vt:lpstr>About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and social mobility  Implications for careers education and guidance</dc:title>
  <dc:creator>Tristram Hooley</dc:creator>
  <cp:lastModifiedBy>Tristram Hooley</cp:lastModifiedBy>
  <cp:revision>1</cp:revision>
  <dcterms:created xsi:type="dcterms:W3CDTF">2021-02-10T18:54:27Z</dcterms:created>
  <dcterms:modified xsi:type="dcterms:W3CDTF">2021-02-10T18:55:41Z</dcterms:modified>
</cp:coreProperties>
</file>