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38" r:id="rId2"/>
    <p:sldId id="400" r:id="rId3"/>
    <p:sldId id="408" r:id="rId4"/>
    <p:sldId id="429" r:id="rId5"/>
    <p:sldId id="381" r:id="rId6"/>
    <p:sldId id="426" r:id="rId7"/>
    <p:sldId id="430" r:id="rId8"/>
    <p:sldId id="418" r:id="rId9"/>
    <p:sldId id="419" r:id="rId10"/>
    <p:sldId id="420" r:id="rId11"/>
    <p:sldId id="422" r:id="rId12"/>
    <p:sldId id="432" r:id="rId13"/>
    <p:sldId id="425" r:id="rId14"/>
    <p:sldId id="433" r:id="rId15"/>
  </p:sldIdLst>
  <p:sldSz cx="9144000" cy="6858000" type="screen4x3"/>
  <p:notesSz cx="6858000" cy="9525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ie Alexander" initials="RA" lastIdx="3" clrIdx="0">
    <p:extLst>
      <p:ext uri="{19B8F6BF-5375-455C-9EA6-DF929625EA0E}">
        <p15:presenceInfo xmlns:p15="http://schemas.microsoft.com/office/powerpoint/2012/main" userId="Rosie Alexand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2566"/>
    <a:srgbClr val="642066"/>
    <a:srgbClr val="B22C1B"/>
    <a:srgbClr val="711471"/>
    <a:srgbClr val="572163"/>
    <a:srgbClr val="717073"/>
    <a:srgbClr val="03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9" autoAdjust="0"/>
    <p:restoredTop sz="75036" autoAdjust="0"/>
  </p:normalViewPr>
  <p:slideViewPr>
    <p:cSldViewPr>
      <p:cViewPr varScale="1">
        <p:scale>
          <a:sx n="50" d="100"/>
          <a:sy n="50" d="100"/>
        </p:scale>
        <p:origin x="1572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2547" cy="476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852" y="0"/>
            <a:ext cx="2972547" cy="476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699EC35C-04D1-461D-8DBC-9BCCFEF6B153}" type="datetimeFigureOut">
              <a:rPr lang="en-GB"/>
              <a:pPr>
                <a:defRPr/>
              </a:pPr>
              <a:t>09/10/2019</a:t>
            </a:fld>
            <a:endParaRPr lang="en-GB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46770"/>
            <a:ext cx="2972547" cy="476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852" y="9046770"/>
            <a:ext cx="2972547" cy="476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EF5FDCC0-2433-44C8-9166-8D1407EE1A5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191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767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3852" y="0"/>
            <a:ext cx="2972547" cy="4767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588E8309-4CFF-45E2-82A0-586B5302F0DD}" type="datetimeFigureOut">
              <a:rPr lang="en-US"/>
              <a:pPr>
                <a:defRPr/>
              </a:pPr>
              <a:t>10/9/2019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0" y="714375"/>
            <a:ext cx="4762500" cy="3571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480" y="4523385"/>
            <a:ext cx="5487041" cy="4287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046770"/>
            <a:ext cx="2972547" cy="4767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3852" y="9046770"/>
            <a:ext cx="2972547" cy="4767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D84DC360-4134-423A-BB2E-4BA6EBF7AA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7459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E" dirty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6BC9359C-52CB-4E97-BA0B-A8EC949535F6}" type="slidenum">
              <a:rPr lang="en-GB" smtClean="0"/>
              <a:pPr eaLnBrk="1" hangingPunct="1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803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4DC360-4134-423A-BB2E-4BA6EBF7AA02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199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4DC360-4134-423A-BB2E-4BA6EBF7AA02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6086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Familiarity in recognition that places aren’t static – we move around, may have moved locations, may have different relationships to place.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4DC360-4134-423A-BB2E-4BA6EBF7AA02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892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UHI Logo_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3838"/>
            <a:ext cx="357505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baseline="0">
                <a:solidFill>
                  <a:srgbClr val="4A4C4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baseline="0">
                <a:solidFill>
                  <a:srgbClr val="4A4C4E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3887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solidFill>
                  <a:srgbClr val="572163"/>
                </a:solidFill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>
                <a:solidFill>
                  <a:srgbClr val="572163"/>
                </a:solidFill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>
                <a:solidFill>
                  <a:srgbClr val="572163"/>
                </a:solidFill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8CBA3E2-FB3E-4A43-BAA4-23E0B1B221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92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57216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rgbClr val="4A4C4E"/>
                </a:solidFill>
              </a:defRPr>
            </a:lvl1pPr>
            <a:lvl2pPr>
              <a:defRPr baseline="0">
                <a:solidFill>
                  <a:srgbClr val="4A4C4E"/>
                </a:solidFill>
              </a:defRPr>
            </a:lvl2pPr>
            <a:lvl3pPr>
              <a:defRPr baseline="0">
                <a:solidFill>
                  <a:srgbClr val="4A4C4E"/>
                </a:solidFill>
              </a:defRPr>
            </a:lvl3pPr>
            <a:lvl4pPr>
              <a:defRPr baseline="0">
                <a:solidFill>
                  <a:srgbClr val="4A4C4E"/>
                </a:solidFill>
              </a:defRPr>
            </a:lvl4pPr>
            <a:lvl5pPr>
              <a:defRPr baseline="0">
                <a:solidFill>
                  <a:srgbClr val="4A4C4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078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 baseline="0">
                <a:solidFill>
                  <a:srgbClr val="4A4C4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4736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57216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 baseline="0">
                <a:solidFill>
                  <a:srgbClr val="4A4C4E"/>
                </a:solidFill>
              </a:defRPr>
            </a:lvl1pPr>
            <a:lvl2pPr>
              <a:defRPr sz="2400" baseline="0">
                <a:solidFill>
                  <a:srgbClr val="4A4C4E"/>
                </a:solidFill>
              </a:defRPr>
            </a:lvl2pPr>
            <a:lvl3pPr>
              <a:defRPr sz="2000" baseline="0">
                <a:solidFill>
                  <a:srgbClr val="4A4C4E"/>
                </a:solidFill>
              </a:defRPr>
            </a:lvl3pPr>
            <a:lvl4pPr>
              <a:defRPr sz="1800" baseline="0">
                <a:solidFill>
                  <a:srgbClr val="4A4C4E"/>
                </a:solidFill>
              </a:defRPr>
            </a:lvl4pPr>
            <a:lvl5pPr>
              <a:defRPr sz="1800" baseline="0">
                <a:solidFill>
                  <a:srgbClr val="4A4C4E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 baseline="0">
                <a:solidFill>
                  <a:srgbClr val="4A4C4E"/>
                </a:solidFill>
              </a:defRPr>
            </a:lvl1pPr>
            <a:lvl2pPr>
              <a:defRPr sz="2400" baseline="0">
                <a:solidFill>
                  <a:srgbClr val="4A4C4E"/>
                </a:solidFill>
              </a:defRPr>
            </a:lvl2pPr>
            <a:lvl3pPr>
              <a:defRPr sz="2000" baseline="0">
                <a:solidFill>
                  <a:srgbClr val="4A4C4E"/>
                </a:solidFill>
              </a:defRPr>
            </a:lvl3pPr>
            <a:lvl4pPr>
              <a:defRPr sz="1800" baseline="0">
                <a:solidFill>
                  <a:srgbClr val="4A4C4E"/>
                </a:solidFill>
              </a:defRPr>
            </a:lvl4pPr>
            <a:lvl5pPr>
              <a:defRPr sz="1800" baseline="0">
                <a:solidFill>
                  <a:srgbClr val="4A4C4E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814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57216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rgbClr val="4A4C4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 baseline="0">
                <a:solidFill>
                  <a:srgbClr val="4A4C4E"/>
                </a:solidFill>
              </a:defRPr>
            </a:lvl1pPr>
            <a:lvl2pPr>
              <a:defRPr sz="2000" baseline="0">
                <a:solidFill>
                  <a:srgbClr val="4A4C4E"/>
                </a:solidFill>
              </a:defRPr>
            </a:lvl2pPr>
            <a:lvl3pPr>
              <a:defRPr sz="1800" baseline="0">
                <a:solidFill>
                  <a:srgbClr val="4A4C4E"/>
                </a:solidFill>
              </a:defRPr>
            </a:lvl3pPr>
            <a:lvl4pPr>
              <a:defRPr sz="1600" baseline="0">
                <a:solidFill>
                  <a:srgbClr val="4A4C4E"/>
                </a:solidFill>
              </a:defRPr>
            </a:lvl4pPr>
            <a:lvl5pPr>
              <a:defRPr sz="1600" baseline="0">
                <a:solidFill>
                  <a:srgbClr val="4A4C4E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rgbClr val="4A4C4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 baseline="0">
                <a:solidFill>
                  <a:srgbClr val="4A4C4E"/>
                </a:solidFill>
              </a:defRPr>
            </a:lvl1pPr>
            <a:lvl2pPr>
              <a:defRPr sz="2000" baseline="0">
                <a:solidFill>
                  <a:srgbClr val="4A4C4E"/>
                </a:solidFill>
              </a:defRPr>
            </a:lvl2pPr>
            <a:lvl3pPr>
              <a:defRPr sz="1800" baseline="0">
                <a:solidFill>
                  <a:srgbClr val="4A4C4E"/>
                </a:solidFill>
              </a:defRPr>
            </a:lvl3pPr>
            <a:lvl4pPr>
              <a:defRPr sz="1600" baseline="0">
                <a:solidFill>
                  <a:srgbClr val="4A4C4E"/>
                </a:solidFill>
              </a:defRPr>
            </a:lvl4pPr>
            <a:lvl5pPr>
              <a:defRPr sz="1600" baseline="0">
                <a:solidFill>
                  <a:srgbClr val="4A4C4E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113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2080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5166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500174"/>
            <a:ext cx="5111750" cy="4625989"/>
          </a:xfrm>
        </p:spPr>
        <p:txBody>
          <a:bodyPr/>
          <a:lstStyle>
            <a:lvl1pPr>
              <a:defRPr sz="3200" baseline="0">
                <a:solidFill>
                  <a:srgbClr val="4A4C4E"/>
                </a:solidFill>
              </a:defRPr>
            </a:lvl1pPr>
            <a:lvl2pPr>
              <a:defRPr sz="2800" baseline="0">
                <a:solidFill>
                  <a:srgbClr val="4A4C4E"/>
                </a:solidFill>
              </a:defRPr>
            </a:lvl2pPr>
            <a:lvl3pPr>
              <a:defRPr sz="2400" baseline="0">
                <a:solidFill>
                  <a:srgbClr val="4A4C4E"/>
                </a:solidFill>
              </a:defRPr>
            </a:lvl3pPr>
            <a:lvl4pPr>
              <a:defRPr sz="2000" baseline="0">
                <a:solidFill>
                  <a:srgbClr val="4A4C4E"/>
                </a:solidFill>
              </a:defRPr>
            </a:lvl4pPr>
            <a:lvl5pPr>
              <a:defRPr sz="2000" baseline="0">
                <a:solidFill>
                  <a:srgbClr val="4A4C4E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7790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 baseline="0">
                <a:solidFill>
                  <a:srgbClr val="4A4C4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 baseline="0">
                <a:solidFill>
                  <a:srgbClr val="4A4C4E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8166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baseline="0">
                <a:solidFill>
                  <a:srgbClr val="4A4C4E"/>
                </a:solidFill>
              </a:defRPr>
            </a:lvl1pPr>
            <a:lvl2pPr>
              <a:defRPr baseline="0">
                <a:solidFill>
                  <a:srgbClr val="4A4C4E"/>
                </a:solidFill>
              </a:defRPr>
            </a:lvl2pPr>
            <a:lvl3pPr>
              <a:defRPr baseline="0">
                <a:solidFill>
                  <a:srgbClr val="4A4C4E"/>
                </a:solidFill>
              </a:defRPr>
            </a:lvl3pPr>
            <a:lvl4pPr>
              <a:defRPr baseline="0">
                <a:solidFill>
                  <a:srgbClr val="4A4C4E"/>
                </a:solidFill>
              </a:defRPr>
            </a:lvl4pPr>
            <a:lvl5pPr>
              <a:defRPr baseline="0">
                <a:solidFill>
                  <a:srgbClr val="4A4C4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423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596" y="285728"/>
            <a:ext cx="6019800" cy="5851525"/>
          </a:xfrm>
        </p:spPr>
        <p:txBody>
          <a:bodyPr vert="eaVert"/>
          <a:lstStyle>
            <a:lvl1pPr>
              <a:defRPr baseline="0">
                <a:solidFill>
                  <a:srgbClr val="4A4C4E"/>
                </a:solidFill>
              </a:defRPr>
            </a:lvl1pPr>
            <a:lvl2pPr>
              <a:defRPr baseline="0">
                <a:solidFill>
                  <a:srgbClr val="4A4C4E"/>
                </a:solidFill>
              </a:defRPr>
            </a:lvl2pPr>
            <a:lvl3pPr>
              <a:defRPr baseline="0">
                <a:solidFill>
                  <a:srgbClr val="4A4C4E"/>
                </a:solidFill>
              </a:defRPr>
            </a:lvl3pPr>
            <a:lvl4pPr>
              <a:defRPr baseline="0">
                <a:solidFill>
                  <a:srgbClr val="4A4C4E"/>
                </a:solidFill>
              </a:defRPr>
            </a:lvl4pPr>
            <a:lvl5pPr>
              <a:defRPr baseline="0">
                <a:solidFill>
                  <a:srgbClr val="4A4C4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94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28" name="Line 10"/>
          <p:cNvSpPr>
            <a:spLocks noChangeShapeType="1"/>
          </p:cNvSpPr>
          <p:nvPr/>
        </p:nvSpPr>
        <p:spPr bwMode="auto">
          <a:xfrm>
            <a:off x="0" y="1500188"/>
            <a:ext cx="9144000" cy="0"/>
          </a:xfrm>
          <a:prstGeom prst="line">
            <a:avLst/>
          </a:prstGeom>
          <a:noFill/>
          <a:ln w="44450">
            <a:solidFill>
              <a:srgbClr val="5721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E"/>
          </a:p>
        </p:txBody>
      </p:sp>
      <p:pic>
        <p:nvPicPr>
          <p:cNvPr id="1029" name="Picture 4" descr="UHI-icon-RGB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188" y="6143625"/>
            <a:ext cx="6985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71" r:id="rId1"/>
    <p:sldLayoutId id="2147484261" r:id="rId2"/>
    <p:sldLayoutId id="2147484262" r:id="rId3"/>
    <p:sldLayoutId id="2147484263" r:id="rId4"/>
    <p:sldLayoutId id="2147484264" r:id="rId5"/>
    <p:sldLayoutId id="2147484265" r:id="rId6"/>
    <p:sldLayoutId id="2147484266" r:id="rId7"/>
    <p:sldLayoutId id="2147484267" r:id="rId8"/>
    <p:sldLayoutId id="2147484268" r:id="rId9"/>
    <p:sldLayoutId id="2147484269" r:id="rId10"/>
    <p:sldLayoutId id="214748427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572163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572163"/>
          </a:solidFill>
          <a:latin typeface="Myriad Pro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572163"/>
          </a:solidFill>
          <a:latin typeface="Myriad Pro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572163"/>
          </a:solidFill>
          <a:latin typeface="Myriad Pro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572163"/>
          </a:solidFill>
          <a:latin typeface="Myriad Pro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B22C1B"/>
          </a:solidFill>
          <a:latin typeface="Myriad Pro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B22C1B"/>
          </a:solidFill>
          <a:latin typeface="Myriad Pro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B22C1B"/>
          </a:solidFill>
          <a:latin typeface="Myriad Pro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B22C1B"/>
          </a:solidFill>
          <a:latin typeface="Myriad Pro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4A4C4E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4A4C4E"/>
          </a:solidFill>
          <a:latin typeface="+mn-lt"/>
          <a:ea typeface="ＭＳ Ｐゴシック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4A4C4E"/>
          </a:solidFill>
          <a:latin typeface="+mn-lt"/>
          <a:ea typeface="ＭＳ Ｐゴシック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tabLst>
          <a:tab pos="3411538" algn="l"/>
        </a:tabLst>
        <a:defRPr sz="2000">
          <a:solidFill>
            <a:srgbClr val="4A4C4E"/>
          </a:solidFill>
          <a:latin typeface="+mn-lt"/>
          <a:ea typeface="ＭＳ Ｐゴシック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4A4C4E"/>
          </a:solidFill>
          <a:latin typeface="+mn-lt"/>
          <a:ea typeface="ＭＳ Ｐゴシック" charset="-128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B22C1B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B22C1B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B22C1B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B22C1B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osie@rosiealexander.co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4"/>
          <p:cNvSpPr>
            <a:spLocks noGrp="1"/>
          </p:cNvSpPr>
          <p:nvPr>
            <p:ph type="ctrTitle"/>
          </p:nvPr>
        </p:nvSpPr>
        <p:spPr>
          <a:xfrm>
            <a:off x="683568" y="2130425"/>
            <a:ext cx="7774632" cy="1470025"/>
          </a:xfrm>
        </p:spPr>
        <p:txBody>
          <a:bodyPr/>
          <a:lstStyle/>
          <a:p>
            <a:r>
              <a:rPr lang="en-US" i="1" dirty="0"/>
              <a:t>Social justice / spatial justice</a:t>
            </a:r>
            <a:endParaRPr lang="en-IE" dirty="0">
              <a:ea typeface="ＭＳ Ｐゴシック" pitchFamily="34" charset="-128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4293096"/>
            <a:ext cx="7632848" cy="1752600"/>
          </a:xfrm>
        </p:spPr>
        <p:txBody>
          <a:bodyPr/>
          <a:lstStyle/>
          <a:p>
            <a:r>
              <a:rPr lang="en-IE" dirty="0">
                <a:ea typeface="ＭＳ Ｐゴシック" pitchFamily="34" charset="-128"/>
              </a:rPr>
              <a:t>Rosie Alexander</a:t>
            </a:r>
          </a:p>
          <a:p>
            <a:r>
              <a:rPr lang="en-IE" dirty="0">
                <a:ea typeface="ＭＳ Ｐゴシック" pitchFamily="34" charset="-128"/>
              </a:rPr>
              <a:t>Twitter: @rosie148 </a:t>
            </a:r>
          </a:p>
          <a:p>
            <a:r>
              <a:rPr lang="en-IE" dirty="0">
                <a:ea typeface="ＭＳ Ｐゴシック" pitchFamily="34" charset="-128"/>
                <a:hlinkClick r:id="rId3"/>
              </a:rPr>
              <a:t>rosie@rosiealexander.co.uk</a:t>
            </a:r>
            <a:r>
              <a:rPr lang="en-IE" dirty="0">
                <a:ea typeface="ＭＳ Ｐゴシック" pitchFamily="34" charset="-128"/>
              </a:rPr>
              <a:t> </a:t>
            </a:r>
          </a:p>
          <a:p>
            <a:endParaRPr lang="en-IE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330D5-8D21-4512-95D9-5FB1652DE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Structure of today’s session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75FE1-57F9-49E0-878E-0E7C73473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402832" cy="4525963"/>
          </a:xfrm>
        </p:spPr>
        <p:txBody>
          <a:bodyPr/>
          <a:lstStyle/>
          <a:p>
            <a:r>
              <a:rPr lang="en-GB" dirty="0"/>
              <a:t>Introduce the concept of spatial justice</a:t>
            </a:r>
          </a:p>
          <a:p>
            <a:r>
              <a:rPr lang="en-GB" dirty="0"/>
              <a:t>Explore spatial justice in our own lives</a:t>
            </a:r>
          </a:p>
          <a:p>
            <a:r>
              <a:rPr lang="en-GB" dirty="0"/>
              <a:t>Reflect on spatial justice in careers work.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49E261-15D5-4D98-BA60-EBBCF7E387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13" t="19201" r="38602" b="12200"/>
          <a:stretch/>
        </p:blipFill>
        <p:spPr>
          <a:xfrm>
            <a:off x="4932040" y="1988840"/>
            <a:ext cx="3994593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256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E7770-4A72-45F8-A1EA-81A2A7636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importance of space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FA4F6-499C-41A3-9F1A-774A5C2B3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How many of these within 1 hour travel time of your house?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8E3EB1-B186-47E0-B713-094556D24992}"/>
              </a:ext>
            </a:extLst>
          </p:cNvPr>
          <p:cNvSpPr txBox="1"/>
          <p:nvPr/>
        </p:nvSpPr>
        <p:spPr>
          <a:xfrm>
            <a:off x="503176" y="5805264"/>
            <a:ext cx="238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Universities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92AA0A-DEAF-4894-86A0-37EE2122793B}"/>
              </a:ext>
            </a:extLst>
          </p:cNvPr>
          <p:cNvSpPr txBox="1"/>
          <p:nvPr/>
        </p:nvSpPr>
        <p:spPr>
          <a:xfrm>
            <a:off x="6312016" y="5805263"/>
            <a:ext cx="2546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Neolithic sites….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28C133-58C7-4B7D-AFA9-5303B7057FD8}"/>
              </a:ext>
            </a:extLst>
          </p:cNvPr>
          <p:cNvSpPr txBox="1"/>
          <p:nvPr/>
        </p:nvSpPr>
        <p:spPr>
          <a:xfrm>
            <a:off x="3568236" y="5805263"/>
            <a:ext cx="2020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Theatres </a:t>
            </a:r>
          </a:p>
        </p:txBody>
      </p:sp>
      <p:pic>
        <p:nvPicPr>
          <p:cNvPr id="8" name="Picture 7" descr="A close up of a lush green field&#10;&#10;Description automatically generated">
            <a:extLst>
              <a:ext uri="{FF2B5EF4-FFF2-40B4-BE49-F238E27FC236}">
                <a16:creationId xmlns:a16="http://schemas.microsoft.com/office/drawing/2014/main" id="{D4986070-E186-4588-8DEA-58DB27F0DF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266" r="27162"/>
          <a:stretch/>
        </p:blipFill>
        <p:spPr>
          <a:xfrm>
            <a:off x="6294667" y="2735709"/>
            <a:ext cx="2376264" cy="3042756"/>
          </a:xfrm>
          <a:prstGeom prst="rect">
            <a:avLst/>
          </a:prstGeom>
        </p:spPr>
      </p:pic>
      <p:pic>
        <p:nvPicPr>
          <p:cNvPr id="10" name="Picture 9" descr="A statue in front of a building&#10;&#10;Description automatically generated">
            <a:extLst>
              <a:ext uri="{FF2B5EF4-FFF2-40B4-BE49-F238E27FC236}">
                <a16:creationId xmlns:a16="http://schemas.microsoft.com/office/drawing/2014/main" id="{52999A28-9649-430D-8350-16CDC87F63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4840"/>
          <a:stretch/>
        </p:blipFill>
        <p:spPr>
          <a:xfrm>
            <a:off x="503175" y="2735709"/>
            <a:ext cx="2381080" cy="3042756"/>
          </a:xfrm>
          <a:prstGeom prst="rect">
            <a:avLst/>
          </a:prstGeom>
        </p:spPr>
      </p:pic>
      <p:pic>
        <p:nvPicPr>
          <p:cNvPr id="12" name="Picture 11" descr="A large red chair in a room&#10;&#10;Description automatically generated">
            <a:extLst>
              <a:ext uri="{FF2B5EF4-FFF2-40B4-BE49-F238E27FC236}">
                <a16:creationId xmlns:a16="http://schemas.microsoft.com/office/drawing/2014/main" id="{F1B0D6CF-B77F-4D43-88B7-CB09ADE79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5081" y="2715744"/>
            <a:ext cx="2033838" cy="306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0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1B79C-FE2C-4A1B-ACCE-8C4F1488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Socio-spatial dialectic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214E398-7473-466F-83DE-DEADCA2690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1840" y="3079347"/>
            <a:ext cx="5852160" cy="3782568"/>
          </a:xfrm>
        </p:spPr>
      </p:pic>
      <p:pic>
        <p:nvPicPr>
          <p:cNvPr id="4" name="Picture 3" descr="A close up of a street in front of a brick building&#10;&#10;Description generated with very high confidence">
            <a:extLst>
              <a:ext uri="{FF2B5EF4-FFF2-40B4-BE49-F238E27FC236}">
                <a16:creationId xmlns:a16="http://schemas.microsoft.com/office/drawing/2014/main" id="{81EE1E51-D6A7-4473-A61A-200D372C6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800"/>
            <a:ext cx="4732339" cy="346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427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54C7B-47DA-40C4-A28A-723A6141A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Spatial Justice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FDFDD-1B0E-4A70-8378-5862974E2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Spatial justice as such is not a substitute or alternative to social, economic, or other forms of justice but rather a way of looking at justice from a critical spatial perspective. From this viewpoint, there is always a relevant spatial dimension to justice while at the same time all geographies have expressions of justice and injustice built into them. (</a:t>
            </a:r>
            <a:r>
              <a:rPr lang="en-US" dirty="0" err="1"/>
              <a:t>Soja</a:t>
            </a:r>
            <a:r>
              <a:rPr lang="en-US" dirty="0"/>
              <a:t>, 2009, p. 2)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0209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41BF6-24A7-441A-BC45-227E8ABA9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4747"/>
            <a:ext cx="8229600" cy="1143000"/>
          </a:xfrm>
        </p:spPr>
        <p:txBody>
          <a:bodyPr/>
          <a:lstStyle/>
          <a:p>
            <a:r>
              <a:rPr lang="en-GB" dirty="0"/>
              <a:t>Mobility: a solution or a justice issue?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56B6E-D6DA-4DFA-A901-A92C42C44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008" y="5642203"/>
            <a:ext cx="8229600" cy="680939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Social mobility often assumes geographic mobility</a:t>
            </a:r>
          </a:p>
        </p:txBody>
      </p:sp>
      <p:pic>
        <p:nvPicPr>
          <p:cNvPr id="5" name="Picture 4" descr="A large passenger jet flying through a cloudy sky&#10;&#10;Description automatically generated">
            <a:extLst>
              <a:ext uri="{FF2B5EF4-FFF2-40B4-BE49-F238E27FC236}">
                <a16:creationId xmlns:a16="http://schemas.microsoft.com/office/drawing/2014/main" id="{21E13713-D291-4418-AF50-709F9C850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569390"/>
            <a:ext cx="5904656" cy="392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645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59034-2F88-4A23-BEDE-48E3B1F90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Implications for our work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F4938-990E-417F-ABBC-E7F80A6570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548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DC172-0A5C-4448-A017-5D1F50A51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62D54-9FD8-424A-8D6E-F6317DB92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3826768" cy="4637111"/>
          </a:xfrm>
        </p:spPr>
        <p:txBody>
          <a:bodyPr/>
          <a:lstStyle/>
          <a:p>
            <a:r>
              <a:rPr lang="en-GB" sz="2800" dirty="0"/>
              <a:t>Draw a map</a:t>
            </a:r>
          </a:p>
          <a:p>
            <a:r>
              <a:rPr lang="en-GB" sz="2800" dirty="0"/>
              <a:t>Mark on it where you live and the places that feel familiar.</a:t>
            </a:r>
          </a:p>
        </p:txBody>
      </p:sp>
      <p:pic>
        <p:nvPicPr>
          <p:cNvPr id="6" name="Picture 5" descr="A close up of a cactus&#10;&#10;Description automatically generated">
            <a:extLst>
              <a:ext uri="{FF2B5EF4-FFF2-40B4-BE49-F238E27FC236}">
                <a16:creationId xmlns:a16="http://schemas.microsoft.com/office/drawing/2014/main" id="{5664A68E-F5BF-4A8C-9BDD-2B0A4DE81A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21" r="12402"/>
          <a:stretch/>
        </p:blipFill>
        <p:spPr>
          <a:xfrm>
            <a:off x="4150295" y="1889509"/>
            <a:ext cx="4536505" cy="405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812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18848-1470-4E16-86DD-C8B7FEEC9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 1 cont.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79A3AEF-1975-4AFA-8D7E-10E5069A4396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457200" y="1600200"/>
            <a:ext cx="807524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aseline="0">
                <a:solidFill>
                  <a:srgbClr val="4A4C4E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aseline="0">
                <a:solidFill>
                  <a:srgbClr val="4A4C4E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aseline="0">
                <a:solidFill>
                  <a:srgbClr val="4A4C4E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3411538" algn="l"/>
              </a:tabLst>
              <a:defRPr sz="2000" baseline="0">
                <a:solidFill>
                  <a:srgbClr val="4A4C4E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aseline="0">
                <a:solidFill>
                  <a:srgbClr val="4A4C4E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B22C1B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B22C1B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B22C1B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B22C1B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GB" sz="2800" b="1" kern="0" dirty="0"/>
              <a:t>Work with a partner – look at each others’ maps</a:t>
            </a:r>
          </a:p>
          <a:p>
            <a:pPr lvl="0"/>
            <a:r>
              <a:rPr lang="en-GB" sz="2400" i="1" dirty="0"/>
              <a:t>What do you notice compared to your partner?</a:t>
            </a:r>
          </a:p>
          <a:p>
            <a:pPr lvl="0"/>
            <a:r>
              <a:rPr lang="en-GB" sz="2400" i="1" dirty="0"/>
              <a:t>How would it feel to move to a place which is ‘familiar’? How would it feel to move to a place which is ‘unfamiliar’?</a:t>
            </a:r>
          </a:p>
          <a:p>
            <a:r>
              <a:rPr lang="en-GB" sz="2400" i="1" dirty="0"/>
              <a:t>With the places that are ‘familiar’ – why are they familiar to you?</a:t>
            </a:r>
          </a:p>
          <a:p>
            <a:pPr lvl="0"/>
            <a:r>
              <a:rPr lang="en-GB" sz="2400" i="1" dirty="0"/>
              <a:t>What impact might your immediate space and your ‘familiar’ spaces have on your choices? </a:t>
            </a:r>
          </a:p>
          <a:p>
            <a:pPr lvl="0"/>
            <a:r>
              <a:rPr lang="en-GB" sz="2400" i="1" kern="0" dirty="0"/>
              <a:t>How have your experiences of space changed through time?</a:t>
            </a:r>
            <a:endParaRPr lang="en-GB" sz="2400" kern="0" dirty="0"/>
          </a:p>
          <a:p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3865474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B9F97-6C0E-46BE-B6F4-97030476E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Uneven experiences of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3E55D-9E72-4CF8-89BB-50F182E41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People have different accessibility to different places and opportunities</a:t>
            </a:r>
          </a:p>
          <a:p>
            <a:r>
              <a:rPr lang="en-GB" sz="2800" dirty="0"/>
              <a:t>It is easier to move to or engage with opportunities in ‘familiar’ places</a:t>
            </a:r>
          </a:p>
          <a:p>
            <a:r>
              <a:rPr lang="en-GB" sz="2800" dirty="0"/>
              <a:t>People have different experiences of mobility shaped by a range of factors:</a:t>
            </a:r>
          </a:p>
          <a:p>
            <a:pPr lvl="1"/>
            <a:r>
              <a:rPr lang="en-GB" sz="2400" dirty="0"/>
              <a:t>Physical </a:t>
            </a:r>
          </a:p>
          <a:p>
            <a:pPr lvl="1"/>
            <a:r>
              <a:rPr lang="en-GB" sz="2400" dirty="0"/>
              <a:t>Economic </a:t>
            </a:r>
          </a:p>
          <a:p>
            <a:pPr lvl="1"/>
            <a:r>
              <a:rPr lang="en-GB" sz="2400" dirty="0"/>
              <a:t>Social </a:t>
            </a:r>
          </a:p>
          <a:p>
            <a:pPr lvl="1"/>
            <a:r>
              <a:rPr lang="en-GB" sz="2400" dirty="0"/>
              <a:t>Biographical </a:t>
            </a:r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3011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C8D84-86B6-444E-AC1A-E69A8C563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Scenarios: How can we work in practice?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21AB61-A3C3-4817-B2ED-8A7BDADEDC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4072480"/>
            <a:ext cx="8363272" cy="1401019"/>
          </a:xfrm>
        </p:spPr>
        <p:txBody>
          <a:bodyPr/>
          <a:lstStyle/>
          <a:p>
            <a:r>
              <a:rPr lang="en-GB" sz="2400" dirty="0"/>
              <a:t>Jo, 14, still at school, unsure what she would like to pursue as a career. </a:t>
            </a:r>
          </a:p>
          <a:p>
            <a:r>
              <a:rPr lang="en-GB" sz="2400" dirty="0"/>
              <a:t>Marie, 35, wants to get back to work after having a family, but doesn’t want to move. </a:t>
            </a:r>
          </a:p>
          <a:p>
            <a:r>
              <a:rPr lang="en-GB" sz="2400" dirty="0"/>
              <a:t>Stuart 24, unhappy in his job, wondering if he should move to a bigger city for his career. 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8F47CB08-D922-4126-8A3E-65119CCF25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14" t="19702" r="-427" b="31965"/>
          <a:stretch/>
        </p:blipFill>
        <p:spPr bwMode="auto">
          <a:xfrm>
            <a:off x="1259632" y="1772815"/>
            <a:ext cx="6624736" cy="2088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663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0C6B1F3-2D35-4456-8F3F-FAF3425EA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Practical approaches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F90A83-C94D-465C-9A7A-75317A755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GB" dirty="0"/>
              <a:t>Raise awareness of  geography </a:t>
            </a:r>
          </a:p>
          <a:p>
            <a:pPr lvl="1"/>
            <a:r>
              <a:rPr lang="en-GB" i="1" dirty="0"/>
              <a:t>Where</a:t>
            </a:r>
            <a:r>
              <a:rPr lang="en-GB" dirty="0"/>
              <a:t> do you see yourself in the future?</a:t>
            </a:r>
          </a:p>
          <a:p>
            <a:r>
              <a:rPr lang="en-GB" dirty="0"/>
              <a:t>Identify and address barriers</a:t>
            </a:r>
          </a:p>
          <a:p>
            <a:pPr lvl="1"/>
            <a:r>
              <a:rPr lang="en-GB" dirty="0"/>
              <a:t>What can you access locally? </a:t>
            </a:r>
          </a:p>
          <a:p>
            <a:pPr lvl="1"/>
            <a:r>
              <a:rPr lang="en-GB" i="1" dirty="0"/>
              <a:t>Where </a:t>
            </a:r>
            <a:r>
              <a:rPr lang="en-GB" dirty="0"/>
              <a:t>might you move to? </a:t>
            </a:r>
            <a:r>
              <a:rPr lang="en-GB" i="1" dirty="0"/>
              <a:t>How </a:t>
            </a:r>
            <a:r>
              <a:rPr lang="en-GB" dirty="0"/>
              <a:t>can you move?</a:t>
            </a:r>
          </a:p>
          <a:p>
            <a:r>
              <a:rPr lang="en-GB" dirty="0"/>
              <a:t>Question what is ‘normal’ </a:t>
            </a:r>
          </a:p>
          <a:p>
            <a:pPr lvl="1"/>
            <a:r>
              <a:rPr lang="en-GB" dirty="0"/>
              <a:t>What appeals to you about staying / leaving?</a:t>
            </a:r>
          </a:p>
          <a:p>
            <a:pPr marL="457200" lvl="1" indent="0">
              <a:buNone/>
            </a:pP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2831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BEF70-E3ED-4C88-ACFB-C4E70D653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More radical approaches?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E3C6D-915A-44AA-B025-7FA755F93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834880" cy="4525963"/>
          </a:xfrm>
        </p:spPr>
        <p:txBody>
          <a:bodyPr/>
          <a:lstStyle/>
          <a:p>
            <a:r>
              <a:rPr lang="en-GB" dirty="0"/>
              <a:t>Group exercises and careers education</a:t>
            </a:r>
          </a:p>
          <a:p>
            <a:r>
              <a:rPr lang="en-GB" dirty="0"/>
              <a:t>Advocacy on behalf of clients for mobility resources or geographical inclusivity</a:t>
            </a:r>
          </a:p>
          <a:p>
            <a:r>
              <a:rPr lang="en-GB" dirty="0"/>
              <a:t>Changing the models / the narrative we work with. </a:t>
            </a:r>
          </a:p>
        </p:txBody>
      </p:sp>
      <p:pic>
        <p:nvPicPr>
          <p:cNvPr id="6" name="Picture 5" descr="A person wearing a suit and tie walking down the street&#10;&#10;Description automatically generated">
            <a:extLst>
              <a:ext uri="{FF2B5EF4-FFF2-40B4-BE49-F238E27FC236}">
                <a16:creationId xmlns:a16="http://schemas.microsoft.com/office/drawing/2014/main" id="{8CD0593F-CE36-4D26-AAFD-4CCF801D3D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r="12988" b="32281"/>
          <a:stretch/>
        </p:blipFill>
        <p:spPr>
          <a:xfrm>
            <a:off x="5508104" y="1799121"/>
            <a:ext cx="3384376" cy="412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203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6E83F-A8E1-4E06-9DC3-536953704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Further reading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1A568-26C1-4BC3-BFD5-B1D4BC584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/>
              <a:t>Alexander, R. (2018). Social Justice and Geographical Location in Career Guidance. In Hooley, Sultana, &amp; Thomsen, </a:t>
            </a:r>
            <a:r>
              <a:rPr lang="en-GB" sz="2000" i="1" dirty="0"/>
              <a:t>Career Guidance for Social Justice: Contesting Neoliberalism</a:t>
            </a:r>
            <a:r>
              <a:rPr lang="en-GB" sz="2000" dirty="0"/>
              <a:t> (pp. 77–91). New York ; London: Routledge/Taylor &amp; Francis Group.</a:t>
            </a:r>
          </a:p>
          <a:p>
            <a:r>
              <a:rPr lang="en-GB" sz="2000" dirty="0" err="1"/>
              <a:t>Soja</a:t>
            </a:r>
            <a:r>
              <a:rPr lang="en-GB" sz="2000" dirty="0"/>
              <a:t>, E. W. (2010). </a:t>
            </a:r>
            <a:r>
              <a:rPr lang="en-GB" sz="2000" i="1" dirty="0"/>
              <a:t>Seeking spatial justice</a:t>
            </a:r>
            <a:r>
              <a:rPr lang="en-GB" sz="2000" dirty="0"/>
              <a:t>. Minneapolis: University of Minnesota Press.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0625430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">
  <a:themeElements>
    <a:clrScheme name="ThinkUHI-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hinkUHI-Master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hinkUHI-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inkUHI-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inkUHI-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inkUHI-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inkUHI-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inkUHI-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inkUHI-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inkUHI-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inkUHI-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inkUHI-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inkUHI-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inkUHI-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10323</TotalTime>
  <Words>568</Words>
  <Application>Microsoft Office PowerPoint</Application>
  <PresentationFormat>On-screen Show (4:3)</PresentationFormat>
  <Paragraphs>61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Myriad Pro</vt:lpstr>
      <vt:lpstr>university</vt:lpstr>
      <vt:lpstr>Social justice / spatial justice</vt:lpstr>
      <vt:lpstr>Structure of today’s session </vt:lpstr>
      <vt:lpstr>The importance of space </vt:lpstr>
      <vt:lpstr>Socio-spatial dialectic</vt:lpstr>
      <vt:lpstr>Spatial Justice</vt:lpstr>
      <vt:lpstr>Mobility: a solution or a justice issue?</vt:lpstr>
      <vt:lpstr>Implications for our work</vt:lpstr>
      <vt:lpstr>Exercise</vt:lpstr>
      <vt:lpstr>Exercise 1 cont.</vt:lpstr>
      <vt:lpstr>Uneven experiences of space</vt:lpstr>
      <vt:lpstr>Scenarios: How can we work in practice?</vt:lpstr>
      <vt:lpstr>Practical approaches</vt:lpstr>
      <vt:lpstr>More radical approaches?</vt:lpstr>
      <vt:lpstr>Further reading </vt:lpstr>
    </vt:vector>
  </TitlesOfParts>
  <Company>UHI Millennium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EO01AN</dc:creator>
  <cp:lastModifiedBy>Tristram Hooley</cp:lastModifiedBy>
  <cp:revision>348</cp:revision>
  <cp:lastPrinted>2019-01-07T11:03:11Z</cp:lastPrinted>
  <dcterms:created xsi:type="dcterms:W3CDTF">2011-02-01T14:31:52Z</dcterms:created>
  <dcterms:modified xsi:type="dcterms:W3CDTF">2019-10-09T10:14:23Z</dcterms:modified>
</cp:coreProperties>
</file>