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2" r:id="rId8"/>
    <p:sldId id="264" r:id="rId9"/>
    <p:sldId id="265" r:id="rId10"/>
    <p:sldId id="266" r:id="rId11"/>
    <p:sldId id="2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2" d="100"/>
          <a:sy n="62" d="100"/>
        </p:scale>
        <p:origin x="1400"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7C73F83-3287-984A-A99F-670CF28FF4C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103922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7C73F83-3287-984A-A99F-670CF28FF4C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2101630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7C73F83-3287-984A-A99F-670CF28FF4C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243446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7C73F83-3287-984A-A99F-670CF28FF4C6}" type="datetimeFigureOut">
              <a:rPr lang="en-US" smtClean="0"/>
              <a:t>10/8/2019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315794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7C73F83-3287-984A-A99F-670CF28FF4C6}" type="datetimeFigureOut">
              <a:rPr lang="en-US" smtClean="0"/>
              <a:t>10/8/2019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4025224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7C73F83-3287-984A-A99F-670CF28FF4C6}" type="datetimeFigureOut">
              <a:rPr lang="en-US" smtClean="0"/>
              <a:t>10/8/2019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816745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73F83-3287-984A-A99F-670CF28FF4C6}" type="datetimeFigureOut">
              <a:rPr lang="en-US" smtClean="0"/>
              <a:t>10/8/2019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3141862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7C73F83-3287-984A-A99F-670CF28FF4C6}" type="datetimeFigureOut">
              <a:rPr lang="en-US" smtClean="0"/>
              <a:t>10/8/2019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1903112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7C73F83-3287-984A-A99F-670CF28FF4C6}" type="datetimeFigureOut">
              <a:rPr lang="en-US" smtClean="0"/>
              <a:t>10/8/2019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206163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7C73F83-3287-984A-A99F-670CF28FF4C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2956927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7C73F83-3287-984A-A99F-670CF28FF4C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B5E03-CF7E-864E-A41A-B4CF5A254729}" type="slidenum">
              <a:rPr lang="en-US" smtClean="0"/>
              <a:t>‹#›</a:t>
            </a:fld>
            <a:endParaRPr lang="en-US"/>
          </a:p>
        </p:txBody>
      </p:sp>
    </p:spTree>
    <p:extLst>
      <p:ext uri="{BB962C8B-B14F-4D97-AF65-F5344CB8AC3E}">
        <p14:creationId xmlns:p14="http://schemas.microsoft.com/office/powerpoint/2010/main" val="1777991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C73F83-3287-984A-A99F-670CF28FF4C6}" type="datetimeFigureOut">
              <a:rPr lang="en-US" smtClean="0"/>
              <a:t>10/8/2019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B5E03-CF7E-864E-A41A-B4CF5A254729}" type="slidenum">
              <a:rPr lang="en-US" smtClean="0"/>
              <a:t>‹#›</a:t>
            </a:fld>
            <a:endParaRPr lang="en-US"/>
          </a:p>
        </p:txBody>
      </p:sp>
    </p:spTree>
    <p:extLst>
      <p:ext uri="{BB962C8B-B14F-4D97-AF65-F5344CB8AC3E}">
        <p14:creationId xmlns:p14="http://schemas.microsoft.com/office/powerpoint/2010/main" val="2629149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Decolonising careers education?</a:t>
            </a:r>
            <a:br>
              <a:rPr lang="en-GB" dirty="0"/>
            </a:br>
            <a:r>
              <a:rPr lang="en-GB" b="1" dirty="0"/>
              <a:t>NICEC</a:t>
            </a:r>
            <a:br>
              <a:rPr lang="en-GB" dirty="0"/>
            </a:br>
            <a:r>
              <a:rPr lang="en-GB" b="1" dirty="0"/>
              <a:t>September 20</a:t>
            </a:r>
            <a:r>
              <a:rPr lang="en-GB" b="1" baseline="30000" dirty="0"/>
              <a:t>th</a:t>
            </a:r>
            <a:r>
              <a:rPr lang="en-GB" b="1" dirty="0"/>
              <a:t> 2019.</a:t>
            </a:r>
            <a:br>
              <a:rPr lang="en-GB" dirty="0"/>
            </a:br>
            <a:endParaRPr lang="en-US" dirty="0"/>
          </a:p>
        </p:txBody>
      </p:sp>
      <p:sp>
        <p:nvSpPr>
          <p:cNvPr id="3" name="Subtitle 2"/>
          <p:cNvSpPr>
            <a:spLocks noGrp="1"/>
          </p:cNvSpPr>
          <p:nvPr>
            <p:ph type="subTitle" idx="1"/>
          </p:nvPr>
        </p:nvSpPr>
        <p:spPr/>
        <p:txBody>
          <a:bodyPr/>
          <a:lstStyle/>
          <a:p>
            <a:r>
              <a:rPr lang="en-US" dirty="0"/>
              <a:t>Charlotte Chadderton, School of Education, Bath Spa University</a:t>
            </a:r>
          </a:p>
          <a:p>
            <a:endParaRPr lang="en-US" dirty="0"/>
          </a:p>
          <a:p>
            <a:endParaRPr lang="en-US" dirty="0"/>
          </a:p>
        </p:txBody>
      </p:sp>
    </p:spTree>
    <p:extLst>
      <p:ext uri="{BB962C8B-B14F-4D97-AF65-F5344CB8AC3E}">
        <p14:creationId xmlns:p14="http://schemas.microsoft.com/office/powerpoint/2010/main" val="1734886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81000"/>
            <a:ext cx="9144000" cy="6083559"/>
          </a:xfrm>
          <a:prstGeom prst="rect">
            <a:avLst/>
          </a:prstGeom>
        </p:spPr>
      </p:pic>
    </p:spTree>
    <p:extLst>
      <p:ext uri="{BB962C8B-B14F-4D97-AF65-F5344CB8AC3E}">
        <p14:creationId xmlns:p14="http://schemas.microsoft.com/office/powerpoint/2010/main" val="682476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90500"/>
            <a:ext cx="9144000" cy="6477000"/>
          </a:xfrm>
          <a:prstGeom prst="rect">
            <a:avLst/>
          </a:prstGeom>
        </p:spPr>
      </p:pic>
    </p:spTree>
    <p:extLst>
      <p:ext uri="{BB962C8B-B14F-4D97-AF65-F5344CB8AC3E}">
        <p14:creationId xmlns:p14="http://schemas.microsoft.com/office/powerpoint/2010/main" val="1760573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is this?</a:t>
            </a:r>
            <a:br>
              <a:rPr lang="en-GB" dirty="0"/>
            </a:br>
            <a:endParaRPr lang="en-US" dirty="0"/>
          </a:p>
        </p:txBody>
      </p:sp>
      <p:pic>
        <p:nvPicPr>
          <p:cNvPr id="3" name="Picture 2"/>
          <p:cNvPicPr>
            <a:picLocks noChangeAspect="1"/>
          </p:cNvPicPr>
          <p:nvPr/>
        </p:nvPicPr>
        <p:blipFill>
          <a:blip r:embed="rId2"/>
          <a:stretch>
            <a:fillRect/>
          </a:stretch>
        </p:blipFill>
        <p:spPr>
          <a:xfrm>
            <a:off x="5175068" y="4440051"/>
            <a:ext cx="3810000" cy="2286000"/>
          </a:xfrm>
          <a:prstGeom prst="rect">
            <a:avLst/>
          </a:prstGeom>
        </p:spPr>
      </p:pic>
      <p:sp>
        <p:nvSpPr>
          <p:cNvPr id="5" name="Rectangle 4"/>
          <p:cNvSpPr/>
          <p:nvPr/>
        </p:nvSpPr>
        <p:spPr>
          <a:xfrm>
            <a:off x="691327" y="1417638"/>
            <a:ext cx="6166673" cy="4801315"/>
          </a:xfrm>
          <a:prstGeom prst="rect">
            <a:avLst/>
          </a:prstGeom>
        </p:spPr>
        <p:txBody>
          <a:bodyPr wrap="square">
            <a:spAutoFit/>
          </a:bodyPr>
          <a:lstStyle/>
          <a:p>
            <a:pPr marL="285750" indent="-285750">
              <a:buFont typeface="Arial"/>
              <a:buChar char="•"/>
            </a:pPr>
            <a:r>
              <a:rPr lang="en-GB" dirty="0"/>
              <a:t>Educational approaches continue to be informed by ideas of ‘western’ superiority (i.e. ideas around conceptualisations of the human, human nature, progress, the individual </a:t>
            </a:r>
            <a:r>
              <a:rPr lang="en-GB" dirty="0" err="1"/>
              <a:t>etc</a:t>
            </a:r>
            <a:r>
              <a:rPr lang="en-GB" dirty="0"/>
              <a:t>)</a:t>
            </a:r>
          </a:p>
          <a:p>
            <a:pPr marL="285750" indent="-285750">
              <a:buFont typeface="Arial"/>
              <a:buChar char="•"/>
            </a:pPr>
            <a:r>
              <a:rPr lang="en-GB" dirty="0"/>
              <a:t>Academic institutions play a key role in maintaining of colonial structures</a:t>
            </a:r>
          </a:p>
          <a:p>
            <a:pPr marL="285750" indent="-285750">
              <a:buFont typeface="Arial"/>
              <a:buChar char="•"/>
            </a:pPr>
            <a:r>
              <a:rPr lang="en-GB" dirty="0"/>
              <a:t>Colonial attitudes deeply embedded in education systems</a:t>
            </a:r>
          </a:p>
          <a:p>
            <a:pPr marL="285750" indent="-285750">
              <a:buFont typeface="Arial"/>
              <a:buChar char="•"/>
            </a:pPr>
            <a:r>
              <a:rPr lang="en-GB" dirty="0"/>
              <a:t>Education systems stratified along lines of race, gender and class</a:t>
            </a:r>
          </a:p>
          <a:p>
            <a:pPr marL="285750" indent="-285750">
              <a:buFont typeface="Arial"/>
              <a:buChar char="•"/>
            </a:pPr>
            <a:r>
              <a:rPr lang="en-GB" dirty="0"/>
              <a:t>Presence of colonial iconography</a:t>
            </a:r>
          </a:p>
          <a:p>
            <a:pPr marL="285750" indent="-285750">
              <a:buFont typeface="Arial"/>
              <a:buChar char="•"/>
            </a:pPr>
            <a:r>
              <a:rPr lang="en-GB" dirty="0"/>
              <a:t>Education systems designed to dominate or produce ‘paternalism’ towards,</a:t>
            </a:r>
          </a:p>
          <a:p>
            <a:pPr marL="285750" indent="-285750">
              <a:buFont typeface="Arial"/>
              <a:buChar char="•"/>
            </a:pPr>
            <a:r>
              <a:rPr lang="en-GB" dirty="0"/>
              <a:t> or ‘civilise’ non-western populations</a:t>
            </a:r>
          </a:p>
          <a:p>
            <a:pPr marL="285750" indent="-285750">
              <a:buFont typeface="Arial"/>
              <a:buChar char="•"/>
            </a:pPr>
            <a:r>
              <a:rPr lang="en-GB" dirty="0"/>
              <a:t>Educational material ethnocentric or </a:t>
            </a:r>
          </a:p>
          <a:p>
            <a:pPr marL="285750" indent="-285750">
              <a:buFont typeface="Arial"/>
              <a:buChar char="•"/>
            </a:pPr>
            <a:r>
              <a:rPr lang="en-GB" dirty="0" err="1"/>
              <a:t>essentialising</a:t>
            </a:r>
            <a:endParaRPr lang="en-GB" dirty="0"/>
          </a:p>
          <a:p>
            <a:pPr marL="285750" indent="-285750">
              <a:buFont typeface="Arial"/>
              <a:buChar char="•"/>
            </a:pPr>
            <a:r>
              <a:rPr lang="en-GB" dirty="0"/>
              <a:t>Curriculum privileges ‘western’ knowledge</a:t>
            </a:r>
          </a:p>
          <a:p>
            <a:endParaRPr lang="en-GB" dirty="0"/>
          </a:p>
          <a:p>
            <a:endParaRPr lang="en-GB" dirty="0"/>
          </a:p>
        </p:txBody>
      </p:sp>
    </p:spTree>
    <p:extLst>
      <p:ext uri="{BB962C8B-B14F-4D97-AF65-F5344CB8AC3E}">
        <p14:creationId xmlns:p14="http://schemas.microsoft.com/office/powerpoint/2010/main" val="3382220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is this?</a:t>
            </a:r>
          </a:p>
        </p:txBody>
      </p:sp>
      <p:sp>
        <p:nvSpPr>
          <p:cNvPr id="3" name="Content Placeholder 2"/>
          <p:cNvSpPr>
            <a:spLocks noGrp="1"/>
          </p:cNvSpPr>
          <p:nvPr>
            <p:ph idx="1"/>
          </p:nvPr>
        </p:nvSpPr>
        <p:spPr/>
        <p:txBody>
          <a:bodyPr>
            <a:normAutofit fontScale="70000" lnSpcReduction="20000"/>
          </a:bodyPr>
          <a:lstStyle/>
          <a:p>
            <a:r>
              <a:rPr lang="en-GB" dirty="0"/>
              <a:t>Teaching materials tend to be </a:t>
            </a:r>
            <a:r>
              <a:rPr lang="en-GB" dirty="0" err="1"/>
              <a:t>decontextualised</a:t>
            </a:r>
            <a:r>
              <a:rPr lang="en-GB" dirty="0"/>
              <a:t> and </a:t>
            </a:r>
            <a:r>
              <a:rPr lang="en-GB" dirty="0" err="1"/>
              <a:t>dehistoricised</a:t>
            </a:r>
            <a:endParaRPr lang="en-GB" dirty="0"/>
          </a:p>
          <a:p>
            <a:r>
              <a:rPr lang="en-GB" dirty="0"/>
              <a:t>Often focuses on Cartesian subject- all-knowing, self-sufficient, able to choose</a:t>
            </a:r>
          </a:p>
          <a:p>
            <a:r>
              <a:rPr lang="en-GB" dirty="0"/>
              <a:t>Promotes binaries between western self (dominant) and colonial other (deficient, lacking)</a:t>
            </a:r>
          </a:p>
          <a:p>
            <a:r>
              <a:rPr lang="en-GB" dirty="0"/>
              <a:t>Non-western culture viewed as deficient or backwards </a:t>
            </a:r>
          </a:p>
          <a:p>
            <a:r>
              <a:rPr lang="en-GB" dirty="0"/>
              <a:t>People of non-western heritage viewed as needing to be ‘emancipated’ for ‘progress’ to be made.</a:t>
            </a:r>
          </a:p>
          <a:p>
            <a:r>
              <a:rPr lang="en-GB" dirty="0"/>
              <a:t>Privileges notions of ‘objectivity’ and ‘neutrality’ and ‘universality’ while actually representing an ethnocentric, exclusionary or subjugating set of beliefs and discourses</a:t>
            </a:r>
          </a:p>
          <a:p>
            <a:r>
              <a:rPr lang="en-GB" dirty="0"/>
              <a:t>Promotes notions of meritocracy</a:t>
            </a:r>
          </a:p>
          <a:p>
            <a:r>
              <a:rPr lang="en-GB" dirty="0"/>
              <a:t>Underrepresentation of BME people in positions of leadership and influence in educational institutions</a:t>
            </a:r>
          </a:p>
          <a:p>
            <a:endParaRPr lang="en-US" dirty="0"/>
          </a:p>
        </p:txBody>
      </p:sp>
    </p:spTree>
    <p:extLst>
      <p:ext uri="{BB962C8B-B14F-4D97-AF65-F5344CB8AC3E}">
        <p14:creationId xmlns:p14="http://schemas.microsoft.com/office/powerpoint/2010/main" val="60441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What does this matter for career education and guidance?</a:t>
            </a:r>
            <a:r>
              <a:rPr lang="en-GB" dirty="0"/>
              <a:t> </a:t>
            </a:r>
            <a:endParaRPr lang="en-US" dirty="0"/>
          </a:p>
        </p:txBody>
      </p:sp>
      <p:sp>
        <p:nvSpPr>
          <p:cNvPr id="3" name="Content Placeholder 2"/>
          <p:cNvSpPr>
            <a:spLocks noGrp="1"/>
          </p:cNvSpPr>
          <p:nvPr>
            <p:ph idx="1"/>
          </p:nvPr>
        </p:nvSpPr>
        <p:spPr/>
        <p:txBody>
          <a:bodyPr>
            <a:normAutofit fontScale="55000" lnSpcReduction="20000"/>
          </a:bodyPr>
          <a:lstStyle/>
          <a:p>
            <a:r>
              <a:rPr lang="en-US" dirty="0"/>
              <a:t>Poverty rates higher across ethnic minority households compared with white British households in the UK (Hughes, 2015) </a:t>
            </a:r>
            <a:endParaRPr lang="en-GB" dirty="0"/>
          </a:p>
          <a:p>
            <a:r>
              <a:rPr lang="en-US" dirty="0"/>
              <a:t>I</a:t>
            </a:r>
            <a:r>
              <a:rPr lang="en-GB" dirty="0"/>
              <a:t>n 2017, just under 4% of White people were unemployed, compared with 8% of people from all other ethnic groups combined </a:t>
            </a:r>
            <a:r>
              <a:rPr lang="en-US" dirty="0"/>
              <a:t>(Department for Work and Pensions, 2019). </a:t>
            </a:r>
            <a:endParaRPr lang="en-GB" dirty="0"/>
          </a:p>
          <a:p>
            <a:r>
              <a:rPr lang="en-US" dirty="0" err="1"/>
              <a:t>Labour</a:t>
            </a:r>
            <a:r>
              <a:rPr lang="en-US" dirty="0"/>
              <a:t> markets in Europe and other western countries have been racially segregated throughout the 20</a:t>
            </a:r>
            <a:r>
              <a:rPr lang="en-US" baseline="30000" dirty="0"/>
              <a:t>th</a:t>
            </a:r>
            <a:r>
              <a:rPr lang="en-US" dirty="0"/>
              <a:t> century (</a:t>
            </a:r>
            <a:r>
              <a:rPr lang="en-US" dirty="0" err="1"/>
              <a:t>Roedinger</a:t>
            </a:r>
            <a:r>
              <a:rPr lang="en-US" dirty="0"/>
              <a:t>, 1991, Penn; 2004), and racial segregation in the </a:t>
            </a:r>
            <a:r>
              <a:rPr lang="en-US" dirty="0" err="1"/>
              <a:t>labour</a:t>
            </a:r>
            <a:r>
              <a:rPr lang="en-US" dirty="0"/>
              <a:t> market is still significant (</a:t>
            </a:r>
            <a:r>
              <a:rPr lang="en-GB" dirty="0"/>
              <a:t>Chadderton &amp; </a:t>
            </a:r>
            <a:r>
              <a:rPr lang="en-GB" dirty="0" err="1"/>
              <a:t>Wischmann</a:t>
            </a:r>
            <a:r>
              <a:rPr lang="en-GB" dirty="0"/>
              <a:t>, 2014; Hughes, 2015)</a:t>
            </a:r>
            <a:r>
              <a:rPr lang="en-US" dirty="0"/>
              <a:t>. </a:t>
            </a:r>
            <a:endParaRPr lang="en-GB" dirty="0"/>
          </a:p>
          <a:p>
            <a:r>
              <a:rPr lang="en-US" dirty="0"/>
              <a:t>Despite minority ethnic people being reasonably well represented in some, high status and highly paid jobs, such as medicine or academia, particularly in countries such as England and the US, they are still under-represented in the highest positions, and over-represented in part-time, more precarious posts (Bhopal &amp; Jackson, 2013). </a:t>
            </a:r>
            <a:endParaRPr lang="en-GB" dirty="0"/>
          </a:p>
          <a:p>
            <a:r>
              <a:rPr lang="en-US" dirty="0"/>
              <a:t>The ‘ethnic pay-gap’ is well-documented in England (e.g. </a:t>
            </a:r>
            <a:r>
              <a:rPr lang="en-US" dirty="0" err="1"/>
              <a:t>Brynyn</a:t>
            </a:r>
            <a:r>
              <a:rPr lang="en-US" dirty="0"/>
              <a:t> &amp; </a:t>
            </a:r>
            <a:r>
              <a:rPr lang="en-US" dirty="0" err="1"/>
              <a:t>Guveli</a:t>
            </a:r>
            <a:r>
              <a:rPr lang="en-US" dirty="0"/>
              <a:t>, 2012; Bhopal &amp; Jackson 2013)</a:t>
            </a:r>
            <a:endParaRPr lang="en-GB" dirty="0"/>
          </a:p>
          <a:p>
            <a:r>
              <a:rPr lang="en-US" dirty="0"/>
              <a:t>Vocational education and apprenticeships are raced in Europe and the US (Penn, 2004; </a:t>
            </a:r>
            <a:r>
              <a:rPr lang="en-GB" dirty="0"/>
              <a:t>Chadderton &amp; </a:t>
            </a:r>
            <a:r>
              <a:rPr lang="en-GB" dirty="0" err="1"/>
              <a:t>Wischmann</a:t>
            </a:r>
            <a:r>
              <a:rPr lang="en-GB" dirty="0"/>
              <a:t>, 2014).</a:t>
            </a:r>
          </a:p>
          <a:p>
            <a:endParaRPr lang="en-US" dirty="0"/>
          </a:p>
        </p:txBody>
      </p:sp>
    </p:spTree>
    <p:extLst>
      <p:ext uri="{BB962C8B-B14F-4D97-AF65-F5344CB8AC3E}">
        <p14:creationId xmlns:p14="http://schemas.microsoft.com/office/powerpoint/2010/main" val="3285481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15083" y="4113401"/>
            <a:ext cx="3263900" cy="2489200"/>
          </a:xfrm>
          <a:prstGeom prst="rect">
            <a:avLst/>
          </a:prstGeom>
        </p:spPr>
      </p:pic>
      <p:sp>
        <p:nvSpPr>
          <p:cNvPr id="3" name="Rectangle 2"/>
          <p:cNvSpPr/>
          <p:nvPr/>
        </p:nvSpPr>
        <p:spPr>
          <a:xfrm>
            <a:off x="755636" y="612844"/>
            <a:ext cx="6102364" cy="4247317"/>
          </a:xfrm>
          <a:prstGeom prst="rect">
            <a:avLst/>
          </a:prstGeom>
        </p:spPr>
        <p:txBody>
          <a:bodyPr wrap="square">
            <a:spAutoFit/>
          </a:bodyPr>
          <a:lstStyle/>
          <a:p>
            <a:pPr marL="285750" indent="-285750">
              <a:buFont typeface="Arial"/>
              <a:buChar char="•"/>
            </a:pPr>
            <a:r>
              <a:rPr lang="en-GB" dirty="0"/>
              <a:t>BME students tend to attend post ’92 universities (lower tier) (</a:t>
            </a:r>
            <a:r>
              <a:rPr lang="en-GB" dirty="0" err="1"/>
              <a:t>Reay</a:t>
            </a:r>
            <a:r>
              <a:rPr lang="en-GB" dirty="0"/>
              <a:t>, 2018)</a:t>
            </a:r>
          </a:p>
          <a:p>
            <a:pPr marL="285750" indent="-285750">
              <a:buFont typeface="Arial"/>
              <a:buChar char="•"/>
            </a:pPr>
            <a:r>
              <a:rPr lang="en-GB" dirty="0"/>
              <a:t>Acceptance rate at e.g. Oxford: 29% white, 6.7% Bangladeshi, 6.5% Pakistani, 14.3% Black Caribbean students</a:t>
            </a:r>
          </a:p>
          <a:p>
            <a:pPr marL="285750" indent="-285750">
              <a:buFont typeface="Arial"/>
              <a:buChar char="•"/>
            </a:pPr>
            <a:r>
              <a:rPr lang="en-GB" dirty="0"/>
              <a:t>Some evidence that BME students do not believe they would stand a chance of getting into elite universities, so do not apply (</a:t>
            </a:r>
            <a:r>
              <a:rPr lang="en-GB" dirty="0" err="1"/>
              <a:t>Mirza</a:t>
            </a:r>
            <a:r>
              <a:rPr lang="en-GB" dirty="0"/>
              <a:t>, 2018)</a:t>
            </a:r>
          </a:p>
          <a:p>
            <a:pPr marL="285750" indent="-285750">
              <a:buFont typeface="Arial"/>
              <a:buChar char="•"/>
            </a:pPr>
            <a:r>
              <a:rPr lang="en-GB" dirty="0"/>
              <a:t>Evidence of ‘unconscious bias’ among admissions staff at universities (</a:t>
            </a:r>
            <a:r>
              <a:rPr lang="en-GB" dirty="0" err="1"/>
              <a:t>Boliver</a:t>
            </a:r>
            <a:r>
              <a:rPr lang="en-GB" dirty="0"/>
              <a:t>, 2018)</a:t>
            </a:r>
          </a:p>
          <a:p>
            <a:pPr marL="285750" indent="-285750">
              <a:buFont typeface="Arial"/>
              <a:buChar char="•"/>
            </a:pPr>
            <a:r>
              <a:rPr lang="en-GB" dirty="0"/>
              <a:t>Evidence of racist incidents at universities against BME staff and students (</a:t>
            </a:r>
            <a:r>
              <a:rPr lang="en-GB" dirty="0" err="1"/>
              <a:t>Arday</a:t>
            </a:r>
            <a:r>
              <a:rPr lang="en-GB" dirty="0"/>
              <a:t>, 2018)</a:t>
            </a:r>
          </a:p>
          <a:p>
            <a:pPr marL="285750" indent="-285750">
              <a:buFont typeface="Arial"/>
              <a:buChar char="•"/>
            </a:pPr>
            <a:r>
              <a:rPr lang="en-GB" dirty="0"/>
              <a:t>BME students more likely to leave university without completing a course (</a:t>
            </a:r>
            <a:r>
              <a:rPr lang="en-GB" dirty="0" err="1"/>
              <a:t>Mirza</a:t>
            </a:r>
            <a:r>
              <a:rPr lang="en-GB" dirty="0"/>
              <a:t>, 2018)</a:t>
            </a:r>
          </a:p>
          <a:p>
            <a:pPr marL="285750" indent="-285750">
              <a:buFont typeface="Arial"/>
              <a:buChar char="•"/>
            </a:pPr>
            <a:r>
              <a:rPr lang="en-GB" dirty="0"/>
              <a:t>BME students least likely to get a first or</a:t>
            </a:r>
          </a:p>
          <a:p>
            <a:r>
              <a:rPr lang="en-GB" dirty="0"/>
              <a:t> 2:1 in their degree (</a:t>
            </a:r>
            <a:r>
              <a:rPr lang="en-GB" dirty="0" err="1"/>
              <a:t>Mirza</a:t>
            </a:r>
            <a:r>
              <a:rPr lang="en-GB" dirty="0"/>
              <a:t>, 2018)</a:t>
            </a:r>
          </a:p>
        </p:txBody>
      </p:sp>
    </p:spTree>
    <p:extLst>
      <p:ext uri="{BB962C8B-B14F-4D97-AF65-F5344CB8AC3E}">
        <p14:creationId xmlns:p14="http://schemas.microsoft.com/office/powerpoint/2010/main" val="3317811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How does careers work contribute to this?</a:t>
            </a:r>
            <a:endParaRPr lang="en-US" dirty="0"/>
          </a:p>
        </p:txBody>
      </p:sp>
      <p:sp>
        <p:nvSpPr>
          <p:cNvPr id="3" name="Content Placeholder 2"/>
          <p:cNvSpPr>
            <a:spLocks noGrp="1"/>
          </p:cNvSpPr>
          <p:nvPr>
            <p:ph idx="1"/>
          </p:nvPr>
        </p:nvSpPr>
        <p:spPr/>
        <p:txBody>
          <a:bodyPr>
            <a:normAutofit fontScale="32500" lnSpcReduction="20000"/>
          </a:bodyPr>
          <a:lstStyle/>
          <a:p>
            <a:r>
              <a:rPr lang="en-GB" sz="4900" dirty="0"/>
              <a:t>Has contributed to the stereotyping and </a:t>
            </a:r>
            <a:r>
              <a:rPr lang="en-GB" sz="4900" dirty="0" err="1"/>
              <a:t>racialisation</a:t>
            </a:r>
            <a:r>
              <a:rPr lang="en-GB" sz="4900" dirty="0"/>
              <a:t> of young people which has had implications for education, training and work decisions </a:t>
            </a:r>
            <a:r>
              <a:rPr lang="en-GB" sz="3700" dirty="0"/>
              <a:t>(Cross, Wrench &amp; Barnett, 1990; </a:t>
            </a:r>
            <a:r>
              <a:rPr lang="en-GB" sz="3700" dirty="0" err="1"/>
              <a:t>Mirza</a:t>
            </a:r>
            <a:r>
              <a:rPr lang="en-GB" sz="3700" dirty="0"/>
              <a:t>, 1992; Reid, 2005; </a:t>
            </a:r>
            <a:r>
              <a:rPr lang="en-GB" sz="3700" dirty="0" err="1"/>
              <a:t>Solorzano</a:t>
            </a:r>
            <a:r>
              <a:rPr lang="en-GB" sz="3700" dirty="0"/>
              <a:t> et al, 2005; Beck, Fuller &amp; </a:t>
            </a:r>
            <a:r>
              <a:rPr lang="en-GB" sz="3700" dirty="0" err="1"/>
              <a:t>Unwin</a:t>
            </a:r>
            <a:r>
              <a:rPr lang="en-GB" sz="3700" dirty="0"/>
              <a:t>, 2006)</a:t>
            </a:r>
            <a:r>
              <a:rPr lang="en-GB" sz="4900" dirty="0"/>
              <a:t>. </a:t>
            </a:r>
          </a:p>
          <a:p>
            <a:r>
              <a:rPr lang="en-GB" sz="4900" dirty="0"/>
              <a:t>Guidance models and practices are based an idea of an ideal client being white, middle class and male </a:t>
            </a:r>
            <a:r>
              <a:rPr lang="en-GB" sz="3700" dirty="0"/>
              <a:t>(Cook et al, 2002; Malik &amp; </a:t>
            </a:r>
            <a:r>
              <a:rPr lang="en-GB" sz="3700" dirty="0" err="1"/>
              <a:t>Aguado</a:t>
            </a:r>
            <a:r>
              <a:rPr lang="en-GB" sz="3700" dirty="0"/>
              <a:t>, 2005), </a:t>
            </a:r>
          </a:p>
          <a:p>
            <a:r>
              <a:rPr lang="en-GB" sz="4900" dirty="0"/>
              <a:t>‘Culture’ tends to be regarded as an </a:t>
            </a:r>
            <a:r>
              <a:rPr lang="en-GB" sz="4900" dirty="0" err="1"/>
              <a:t>essentialised</a:t>
            </a:r>
            <a:r>
              <a:rPr lang="en-GB" sz="4900" dirty="0"/>
              <a:t>, narrow and homogenous set of values and beliefs tied to the student’s perceived ethnic background</a:t>
            </a:r>
            <a:r>
              <a:rPr lang="en-GB" sz="3700" dirty="0"/>
              <a:t> (Sultana, 2017) </a:t>
            </a:r>
          </a:p>
          <a:p>
            <a:r>
              <a:rPr lang="en-GB" sz="4900" dirty="0"/>
              <a:t>‘Culture’ as something which is holding students back and they need to escape </a:t>
            </a:r>
            <a:r>
              <a:rPr lang="en-GB" sz="3700" dirty="0"/>
              <a:t>from (Reid, 2005; </a:t>
            </a:r>
            <a:r>
              <a:rPr lang="en-GB" sz="3700" dirty="0" err="1"/>
              <a:t>Solorzano</a:t>
            </a:r>
            <a:r>
              <a:rPr lang="en-GB" sz="3700" dirty="0"/>
              <a:t> et al, 2005). </a:t>
            </a:r>
          </a:p>
          <a:p>
            <a:r>
              <a:rPr lang="en-GB" sz="4900" dirty="0"/>
              <a:t>Careers advisors and teachers push people of colour into stereotypical occupations or towards low status vocational routes </a:t>
            </a:r>
            <a:r>
              <a:rPr lang="en-US" sz="4900" dirty="0"/>
              <a:t>partly based on deficit-based stereotypes about their academic ability </a:t>
            </a:r>
            <a:r>
              <a:rPr lang="en-US" sz="3700" dirty="0"/>
              <a:t>(Cross et al, 1990; </a:t>
            </a:r>
            <a:r>
              <a:rPr lang="en-GB" sz="3700" dirty="0" err="1"/>
              <a:t>Mirza</a:t>
            </a:r>
            <a:r>
              <a:rPr lang="en-GB" sz="3700" dirty="0"/>
              <a:t>, 1992)</a:t>
            </a:r>
            <a:r>
              <a:rPr lang="en-GB" sz="4900" dirty="0"/>
              <a:t>; or </a:t>
            </a:r>
            <a:r>
              <a:rPr lang="en-US" sz="4900" dirty="0"/>
              <a:t>towards technical and vocational education and training when they wanted a job </a:t>
            </a:r>
            <a:r>
              <a:rPr lang="en-US" sz="3700" dirty="0"/>
              <a:t>(Cross et al, 1990; Britton et al., 2002); </a:t>
            </a:r>
            <a:endParaRPr lang="en-GB" sz="3700" dirty="0"/>
          </a:p>
          <a:p>
            <a:r>
              <a:rPr lang="en-US" sz="4900" dirty="0"/>
              <a:t>Teachers, vocational trainers and careers advisors often assume that minority ethnic young people aspire only to jobs which require a university degree, despite them actually having similarly diverse aspirations to white young people </a:t>
            </a:r>
            <a:r>
              <a:rPr lang="en-US" sz="3700" dirty="0"/>
              <a:t>(Black Training and Enterprise Group 2008: 10).  </a:t>
            </a:r>
            <a:endParaRPr lang="en-GB" sz="3700" dirty="0"/>
          </a:p>
          <a:p>
            <a:endParaRPr lang="en-US" dirty="0"/>
          </a:p>
        </p:txBody>
      </p:sp>
    </p:spTree>
    <p:extLst>
      <p:ext uri="{BB962C8B-B14F-4D97-AF65-F5344CB8AC3E}">
        <p14:creationId xmlns:p14="http://schemas.microsoft.com/office/powerpoint/2010/main" val="3102424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Decolonising</a:t>
            </a:r>
            <a:r>
              <a:rPr lang="en-US" b="1" dirty="0"/>
              <a:t> education</a:t>
            </a:r>
          </a:p>
        </p:txBody>
      </p:sp>
      <p:pic>
        <p:nvPicPr>
          <p:cNvPr id="4" name="Content Placeholder 3"/>
          <p:cNvPicPr>
            <a:picLocks noGrp="1" noChangeAspect="1"/>
          </p:cNvPicPr>
          <p:nvPr>
            <p:ph idx="1"/>
          </p:nvPr>
        </p:nvPicPr>
        <p:blipFill>
          <a:blip r:embed="rId2"/>
          <a:srcRect t="4170" b="4170"/>
          <a:stretch>
            <a:fillRect/>
          </a:stretch>
        </p:blipFill>
        <p:spPr>
          <a:xfrm>
            <a:off x="5644066" y="4452777"/>
            <a:ext cx="3042733" cy="1673386"/>
          </a:xfrm>
          <a:prstGeom prst="rect">
            <a:avLst/>
          </a:prstGeom>
        </p:spPr>
      </p:pic>
      <p:sp>
        <p:nvSpPr>
          <p:cNvPr id="5" name="Rectangle 4"/>
          <p:cNvSpPr/>
          <p:nvPr/>
        </p:nvSpPr>
        <p:spPr>
          <a:xfrm>
            <a:off x="948564" y="1417638"/>
            <a:ext cx="6479178" cy="5078314"/>
          </a:xfrm>
          <a:prstGeom prst="rect">
            <a:avLst/>
          </a:prstGeom>
        </p:spPr>
        <p:txBody>
          <a:bodyPr wrap="square">
            <a:spAutoFit/>
          </a:bodyPr>
          <a:lstStyle/>
          <a:p>
            <a:pPr marL="285750" indent="-285750">
              <a:buFont typeface="Arial"/>
              <a:buChar char="•"/>
            </a:pPr>
            <a:r>
              <a:rPr lang="en-GB" dirty="0"/>
              <a:t>Challenging colonial discourses</a:t>
            </a:r>
          </a:p>
          <a:p>
            <a:pPr marL="285750" indent="-285750">
              <a:buFont typeface="Arial"/>
              <a:buChar char="•"/>
            </a:pPr>
            <a:r>
              <a:rPr lang="en-GB" dirty="0"/>
              <a:t>Challenging </a:t>
            </a:r>
            <a:r>
              <a:rPr lang="en-GB" dirty="0" err="1"/>
              <a:t>essentialisation</a:t>
            </a:r>
            <a:r>
              <a:rPr lang="en-GB" dirty="0"/>
              <a:t> and stereotyping</a:t>
            </a:r>
          </a:p>
          <a:p>
            <a:pPr marL="285750" indent="-285750">
              <a:buFont typeface="Arial"/>
              <a:buChar char="•"/>
            </a:pPr>
            <a:r>
              <a:rPr lang="en-GB" dirty="0"/>
              <a:t>Notion of collaboration, mutuality, reciprocity</a:t>
            </a:r>
          </a:p>
          <a:p>
            <a:pPr marL="285750" indent="-285750">
              <a:buFont typeface="Arial"/>
              <a:buChar char="•"/>
            </a:pPr>
            <a:r>
              <a:rPr lang="en-GB" dirty="0"/>
              <a:t>Plurality of voices, self and identity</a:t>
            </a:r>
          </a:p>
          <a:p>
            <a:pPr marL="285750" indent="-285750">
              <a:buFont typeface="Arial"/>
              <a:buChar char="•"/>
            </a:pPr>
            <a:r>
              <a:rPr lang="en-GB" dirty="0"/>
              <a:t>Knowledge as partial, provisional and situated rather than objective, neutral, universal</a:t>
            </a:r>
          </a:p>
          <a:p>
            <a:pPr marL="285750" indent="-285750">
              <a:buFont typeface="Arial"/>
              <a:buChar char="•"/>
            </a:pPr>
            <a:r>
              <a:rPr lang="en-GB" dirty="0"/>
              <a:t>Valuing of ‘non-western’ knowledge and experiences</a:t>
            </a:r>
          </a:p>
          <a:p>
            <a:pPr marL="285750" indent="-285750">
              <a:buFont typeface="Arial"/>
              <a:buChar char="•"/>
            </a:pPr>
            <a:r>
              <a:rPr lang="en-GB" dirty="0"/>
              <a:t>Blurring boundaries between self and other</a:t>
            </a:r>
          </a:p>
          <a:p>
            <a:pPr marL="285750" indent="-285750">
              <a:buFont typeface="Arial"/>
              <a:buChar char="•"/>
            </a:pPr>
            <a:r>
              <a:rPr lang="en-GB" dirty="0"/>
              <a:t>Understanding of both local and global context</a:t>
            </a:r>
          </a:p>
          <a:p>
            <a:pPr marL="285750" indent="-285750">
              <a:buFont typeface="Arial"/>
              <a:buChar char="•"/>
            </a:pPr>
            <a:r>
              <a:rPr lang="en-GB" dirty="0"/>
              <a:t>Based upon non-coercive relationships</a:t>
            </a:r>
          </a:p>
          <a:p>
            <a:pPr marL="285750" indent="-285750">
              <a:buFont typeface="Arial"/>
              <a:buChar char="•"/>
            </a:pPr>
            <a:r>
              <a:rPr lang="en-GB" dirty="0"/>
              <a:t>Recognition that colonial relationships fuel and shape both colonised and coloniser mentalities and identities</a:t>
            </a:r>
          </a:p>
          <a:p>
            <a:pPr marL="285750" indent="-285750">
              <a:buFont typeface="Arial"/>
              <a:buChar char="•"/>
            </a:pPr>
            <a:r>
              <a:rPr lang="en-GB" dirty="0"/>
              <a:t>‘Culture’ as shifting and non-</a:t>
            </a:r>
            <a:r>
              <a:rPr lang="en-GB" dirty="0" err="1"/>
              <a:t>essentialised</a:t>
            </a:r>
            <a:endParaRPr lang="en-GB" dirty="0"/>
          </a:p>
          <a:p>
            <a:pPr marL="285750" indent="-285750">
              <a:buFont typeface="Arial"/>
              <a:buChar char="•"/>
            </a:pPr>
            <a:r>
              <a:rPr lang="en-GB" dirty="0"/>
              <a:t>Interrogating assumptions which underpin </a:t>
            </a:r>
          </a:p>
          <a:p>
            <a:pPr marL="285750" indent="-285750">
              <a:buFont typeface="Arial"/>
              <a:buChar char="•"/>
            </a:pPr>
            <a:r>
              <a:rPr lang="en-GB" dirty="0"/>
              <a:t>policies, curricula and materials</a:t>
            </a:r>
          </a:p>
          <a:p>
            <a:pPr marL="285750" indent="-285750">
              <a:buFont typeface="Arial"/>
              <a:buChar char="•"/>
            </a:pPr>
            <a:r>
              <a:rPr lang="en-GB" dirty="0"/>
              <a:t>Diversifying sources of knowledge and materials</a:t>
            </a:r>
          </a:p>
          <a:p>
            <a:pPr marL="285750" indent="-285750">
              <a:buFont typeface="Arial"/>
              <a:buChar char="•"/>
            </a:pPr>
            <a:r>
              <a:rPr lang="en-GB" dirty="0"/>
              <a:t>People of non-western heritage seen </a:t>
            </a:r>
          </a:p>
          <a:p>
            <a:r>
              <a:rPr lang="en-GB" dirty="0"/>
              <a:t>as active creators of knowledge rather than passive receivers.</a:t>
            </a:r>
          </a:p>
        </p:txBody>
      </p:sp>
    </p:spTree>
    <p:extLst>
      <p:ext uri="{BB962C8B-B14F-4D97-AF65-F5344CB8AC3E}">
        <p14:creationId xmlns:p14="http://schemas.microsoft.com/office/powerpoint/2010/main" val="621048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Questions to consider</a:t>
            </a:r>
            <a:endParaRPr lang="en-US" dirty="0"/>
          </a:p>
        </p:txBody>
      </p:sp>
      <p:sp>
        <p:nvSpPr>
          <p:cNvPr id="3" name="Content Placeholder 2"/>
          <p:cNvSpPr>
            <a:spLocks noGrp="1"/>
          </p:cNvSpPr>
          <p:nvPr>
            <p:ph idx="1"/>
          </p:nvPr>
        </p:nvSpPr>
        <p:spPr/>
        <p:txBody>
          <a:bodyPr>
            <a:normAutofit fontScale="77500" lnSpcReduction="20000"/>
          </a:bodyPr>
          <a:lstStyle/>
          <a:p>
            <a:r>
              <a:rPr lang="en-GB" i="1" dirty="0">
                <a:latin typeface="Century Schoolbook"/>
                <a:cs typeface="Century Schoolbook"/>
              </a:rPr>
              <a:t>Is your work fuelling postcolonial hierarchies? How?</a:t>
            </a:r>
          </a:p>
          <a:p>
            <a:r>
              <a:rPr lang="en-GB" i="1" dirty="0">
                <a:latin typeface="Century Schoolbook"/>
                <a:cs typeface="Century Schoolbook"/>
              </a:rPr>
              <a:t>Is your work already informed by the notion of decolonisation? How?</a:t>
            </a:r>
          </a:p>
          <a:p>
            <a:r>
              <a:rPr lang="en-GB" i="1" dirty="0">
                <a:latin typeface="Century Schoolbook"/>
                <a:cs typeface="Century Schoolbook"/>
              </a:rPr>
              <a:t>Are there ways of changing the way you work to incorporate decolonisation?</a:t>
            </a:r>
          </a:p>
          <a:p>
            <a:r>
              <a:rPr lang="en-GB" i="1" dirty="0">
                <a:latin typeface="Century Schoolbook"/>
                <a:cs typeface="Century Schoolbook"/>
              </a:rPr>
              <a:t>What are the barriers to decolonisation in careers work? </a:t>
            </a:r>
          </a:p>
          <a:p>
            <a:r>
              <a:rPr lang="en-GB" i="1" dirty="0">
                <a:latin typeface="Century Schoolbook"/>
                <a:cs typeface="Century Schoolbook"/>
              </a:rPr>
              <a:t>Some would argue that since we are all in certain ways complicit with the postcolonial structures and institutions, are the only way of avoiding this is to disengage completely. Do you agree?</a:t>
            </a:r>
          </a:p>
          <a:p>
            <a:endParaRPr lang="en-US" dirty="0"/>
          </a:p>
        </p:txBody>
      </p:sp>
    </p:spTree>
    <p:extLst>
      <p:ext uri="{BB962C8B-B14F-4D97-AF65-F5344CB8AC3E}">
        <p14:creationId xmlns:p14="http://schemas.microsoft.com/office/powerpoint/2010/main" val="751434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Bibliography</a:t>
            </a:r>
          </a:p>
        </p:txBody>
      </p:sp>
      <p:sp>
        <p:nvSpPr>
          <p:cNvPr id="3" name="Content Placeholder 2"/>
          <p:cNvSpPr>
            <a:spLocks noGrp="1"/>
          </p:cNvSpPr>
          <p:nvPr>
            <p:ph idx="1"/>
          </p:nvPr>
        </p:nvSpPr>
        <p:spPr/>
        <p:txBody>
          <a:bodyPr>
            <a:normAutofit fontScale="25000" lnSpcReduction="20000"/>
          </a:bodyPr>
          <a:lstStyle/>
          <a:p>
            <a:r>
              <a:rPr lang="en-GB" dirty="0" err="1"/>
              <a:t>Arday</a:t>
            </a:r>
            <a:r>
              <a:rPr lang="en-GB" dirty="0"/>
              <a:t>, J. (2018) Being black, male and academic: navigating the white academy. In Dismantling race in Higher education. Racism, whiteness ad decolonising the academy, </a:t>
            </a:r>
            <a:r>
              <a:rPr lang="en-GB" dirty="0" err="1"/>
              <a:t>Arday</a:t>
            </a:r>
            <a:r>
              <a:rPr lang="en-GB" dirty="0"/>
              <a:t>, J. and </a:t>
            </a:r>
            <a:r>
              <a:rPr lang="en-GB" dirty="0" err="1"/>
              <a:t>Mirza</a:t>
            </a:r>
            <a:r>
              <a:rPr lang="en-GB" dirty="0"/>
              <a:t>, H.S. (eds.). Switzerland: Palgrave Macmillan</a:t>
            </a:r>
          </a:p>
          <a:p>
            <a:r>
              <a:rPr lang="en-GB" dirty="0" err="1"/>
              <a:t>Andreotti</a:t>
            </a:r>
            <a:r>
              <a:rPr lang="en-GB" dirty="0"/>
              <a:t>, V. (2011) Actionable postcolonial theory in education. Basingstoke: Palgrave Macmillan</a:t>
            </a:r>
          </a:p>
          <a:p>
            <a:r>
              <a:rPr lang="en-GB" dirty="0"/>
              <a:t>Beck</a:t>
            </a:r>
            <a:r>
              <a:rPr lang="en-US" dirty="0"/>
              <a:t>, V., Fuller, A. &amp; </a:t>
            </a:r>
            <a:r>
              <a:rPr lang="en-US" dirty="0" err="1"/>
              <a:t>Unwin</a:t>
            </a:r>
            <a:r>
              <a:rPr lang="en-US" dirty="0"/>
              <a:t>, L. (2006). Safety in Stereotypes? The Impact of Gender and ‘Race’ on Young People’s Perceptions of their Post-compulsory Education and </a:t>
            </a:r>
            <a:r>
              <a:rPr lang="en-US" dirty="0" err="1"/>
              <a:t>Labour</a:t>
            </a:r>
            <a:r>
              <a:rPr lang="en-US" dirty="0"/>
              <a:t> Market Opportunities. </a:t>
            </a:r>
            <a:r>
              <a:rPr lang="en-US" i="1" dirty="0"/>
              <a:t>British Education Research Journal</a:t>
            </a:r>
            <a:r>
              <a:rPr lang="en-US" dirty="0"/>
              <a:t>, 32 (5), 667–686.</a:t>
            </a:r>
            <a:endParaRPr lang="en-GB" dirty="0"/>
          </a:p>
          <a:p>
            <a:r>
              <a:rPr lang="en-US" dirty="0"/>
              <a:t>Bhopal, K., &amp; Jackson, J. (2013). </a:t>
            </a:r>
            <a:r>
              <a:rPr lang="en-US" i="1" dirty="0"/>
              <a:t>The Experiences of black and minority ethnic academics: Multiple identities and career progression</a:t>
            </a:r>
            <a:r>
              <a:rPr lang="en-US" dirty="0"/>
              <a:t>. Southampton. Retrieved from http://</a:t>
            </a:r>
            <a:r>
              <a:rPr lang="en-US" dirty="0" err="1"/>
              <a:t>blackbritishacademics.co.uk</a:t>
            </a:r>
            <a:r>
              <a:rPr lang="en-US" dirty="0"/>
              <a:t>/</a:t>
            </a:r>
            <a:r>
              <a:rPr lang="en-US" dirty="0" err="1"/>
              <a:t>wp</a:t>
            </a:r>
            <a:r>
              <a:rPr lang="en-US" dirty="0"/>
              <a:t>-content/uploads/2013/04/Research-Report-The-Experiences-of-Black-and-Minority- Ethnic-Academics-</a:t>
            </a:r>
            <a:r>
              <a:rPr lang="en-US" dirty="0" err="1"/>
              <a:t>Dr</a:t>
            </a:r>
            <a:r>
              <a:rPr lang="en-US" dirty="0"/>
              <a:t>-</a:t>
            </a:r>
            <a:r>
              <a:rPr lang="en-US" dirty="0" err="1"/>
              <a:t>Bhopal.pdf</a:t>
            </a:r>
            <a:r>
              <a:rPr lang="en-US" dirty="0"/>
              <a:t>. </a:t>
            </a:r>
            <a:endParaRPr lang="en-GB" dirty="0"/>
          </a:p>
          <a:p>
            <a:r>
              <a:rPr lang="en-US" dirty="0"/>
              <a:t>Black Training </a:t>
            </a:r>
            <a:r>
              <a:rPr lang="en-GB" dirty="0"/>
              <a:t>&amp;</a:t>
            </a:r>
            <a:r>
              <a:rPr lang="en-US" dirty="0"/>
              <a:t> Enterprise Group (BTEG). (2008). </a:t>
            </a:r>
            <a:r>
              <a:rPr lang="en-US" i="1" dirty="0"/>
              <a:t>Improving equalities in apprenticeships</a:t>
            </a:r>
            <a:r>
              <a:rPr lang="en-US" dirty="0"/>
              <a:t>. London: Black Training and Enterprise Group. </a:t>
            </a:r>
            <a:endParaRPr lang="en-GB" dirty="0"/>
          </a:p>
          <a:p>
            <a:r>
              <a:rPr lang="en-GB" dirty="0" err="1"/>
              <a:t>Boliver</a:t>
            </a:r>
            <a:r>
              <a:rPr lang="en-GB" dirty="0"/>
              <a:t>, V. (2018) Ethnic inequalities in admission to highly selective universities. In Dismantling race in Higher education. Racism, whiteness ad decolonising the academy, </a:t>
            </a:r>
            <a:r>
              <a:rPr lang="en-GB" dirty="0" err="1"/>
              <a:t>Arday</a:t>
            </a:r>
            <a:r>
              <a:rPr lang="en-GB" dirty="0"/>
              <a:t>, J. and </a:t>
            </a:r>
            <a:r>
              <a:rPr lang="en-GB" dirty="0" err="1"/>
              <a:t>Mirza</a:t>
            </a:r>
            <a:r>
              <a:rPr lang="en-GB" dirty="0"/>
              <a:t>, H.S. (eds.). Switzerland: Palgrave Macmillan</a:t>
            </a:r>
          </a:p>
          <a:p>
            <a:r>
              <a:rPr lang="en-US" dirty="0"/>
              <a:t>Britton, L. B., </a:t>
            </a:r>
            <a:r>
              <a:rPr lang="en-GB" dirty="0" err="1"/>
              <a:t>Chatrik</a:t>
            </a:r>
            <a:r>
              <a:rPr lang="en-US" dirty="0"/>
              <a:t>, B. Coles, G. Craig, C. </a:t>
            </a:r>
            <a:r>
              <a:rPr lang="en-US" dirty="0" err="1"/>
              <a:t>Hylton</a:t>
            </a:r>
            <a:r>
              <a:rPr lang="en-US" dirty="0"/>
              <a:t>, G. </a:t>
            </a:r>
            <a:r>
              <a:rPr lang="en-US" dirty="0" err="1"/>
              <a:t>Mumtaz</a:t>
            </a:r>
            <a:r>
              <a:rPr lang="en-US" dirty="0"/>
              <a:t>, P. </a:t>
            </a:r>
            <a:r>
              <a:rPr lang="en-US" dirty="0" err="1"/>
              <a:t>Bivand</a:t>
            </a:r>
            <a:r>
              <a:rPr lang="en-US" dirty="0"/>
              <a:t>, R. &amp; Burrows </a:t>
            </a:r>
            <a:r>
              <a:rPr lang="en-US" dirty="0" err="1"/>
              <a:t>Convery</a:t>
            </a:r>
            <a:r>
              <a:rPr lang="en-US" dirty="0"/>
              <a:t>, P. (2002). </a:t>
            </a:r>
            <a:r>
              <a:rPr lang="en-US" i="1" dirty="0"/>
              <a:t>Missing </a:t>
            </a:r>
            <a:r>
              <a:rPr lang="en-US" i="1" dirty="0" err="1"/>
              <a:t>Connexions</a:t>
            </a:r>
            <a:r>
              <a:rPr lang="en-US" i="1" dirty="0"/>
              <a:t>. The career dynamics and welfare needs of black and minority ethnic young people at the margins</a:t>
            </a:r>
            <a:r>
              <a:rPr lang="en-US" dirty="0"/>
              <a:t>. Bristol: The Policy Press. </a:t>
            </a:r>
            <a:endParaRPr lang="en-GB" dirty="0"/>
          </a:p>
          <a:p>
            <a:r>
              <a:rPr lang="en-GB" dirty="0" err="1"/>
              <a:t>Brynyn</a:t>
            </a:r>
            <a:r>
              <a:rPr lang="en-GB" dirty="0"/>
              <a:t>, M. &amp; </a:t>
            </a:r>
            <a:r>
              <a:rPr lang="en-GB" dirty="0" err="1"/>
              <a:t>Guveli</a:t>
            </a:r>
            <a:r>
              <a:rPr lang="en-GB" dirty="0"/>
              <a:t> A. (2012). Understanding the ethnic pay gap in Britain. </a:t>
            </a:r>
            <a:r>
              <a:rPr lang="en-GB" i="1" dirty="0"/>
              <a:t>Work employment and society</a:t>
            </a:r>
            <a:r>
              <a:rPr lang="en-GB" dirty="0"/>
              <a:t>, 26(4), 574-587.</a:t>
            </a:r>
          </a:p>
          <a:p>
            <a:r>
              <a:rPr lang="en-US" dirty="0"/>
              <a:t>Chadderton, C. &amp; </a:t>
            </a:r>
            <a:r>
              <a:rPr lang="en-US" dirty="0" err="1"/>
              <a:t>Wischmann</a:t>
            </a:r>
            <a:r>
              <a:rPr lang="en-US" dirty="0"/>
              <a:t>, A. (2014) </a:t>
            </a:r>
            <a:r>
              <a:rPr lang="en-US" dirty="0" err="1"/>
              <a:t>Racialised</a:t>
            </a:r>
            <a:r>
              <a:rPr lang="en-US" dirty="0"/>
              <a:t> norms in apprenticeship systems in England and Germany. </a:t>
            </a:r>
            <a:r>
              <a:rPr lang="en-US" i="1" dirty="0"/>
              <a:t>Journal of Vocational Education &amp; Training,</a:t>
            </a:r>
            <a:r>
              <a:rPr lang="en-US" dirty="0"/>
              <a:t> </a:t>
            </a:r>
            <a:r>
              <a:rPr lang="en-GB" dirty="0"/>
              <a:t>66 (3), 330-347.</a:t>
            </a:r>
          </a:p>
          <a:p>
            <a:r>
              <a:rPr lang="en-GB" dirty="0"/>
              <a:t>Cook, E. P., Heppner, M. J. &amp; O'Brien, K. M. (2002). Career Development of Women of </a:t>
            </a:r>
            <a:r>
              <a:rPr lang="en-GB" dirty="0" err="1"/>
              <a:t>Color</a:t>
            </a:r>
            <a:r>
              <a:rPr lang="en-GB" dirty="0"/>
              <a:t> and White Women: Assumptions, Conceptualization, and Interventions From an Ecological Perspective. </a:t>
            </a:r>
            <a:r>
              <a:rPr lang="en-GB" i="1" dirty="0"/>
              <a:t>The Career Development Quarterly,</a:t>
            </a:r>
            <a:r>
              <a:rPr lang="en-GB" dirty="0"/>
              <a:t> 50, 291–305.</a:t>
            </a:r>
          </a:p>
          <a:p>
            <a:r>
              <a:rPr lang="en-US" dirty="0"/>
              <a:t>Cross, M., Wrench, J. and Barnett, S. (1990). </a:t>
            </a:r>
            <a:r>
              <a:rPr lang="en-US" i="1" dirty="0"/>
              <a:t>Ethnic Minorities and the Careers Service. An Investigation into Processes of Assessment and Placement.</a:t>
            </a:r>
            <a:r>
              <a:rPr lang="en-US" dirty="0"/>
              <a:t> Warwick, RI: Department of Employment. </a:t>
            </a:r>
            <a:endParaRPr lang="en-GB" dirty="0"/>
          </a:p>
          <a:p>
            <a:r>
              <a:rPr lang="en-GB" dirty="0"/>
              <a:t>Hughes, D. (2013). The changing UK careers landscape: tidal waves, turbulence and transformation. </a:t>
            </a:r>
            <a:r>
              <a:rPr lang="en-GB" i="1" dirty="0"/>
              <a:t>British Journal of Guidance &amp; Counselling</a:t>
            </a:r>
            <a:r>
              <a:rPr lang="en-GB" dirty="0"/>
              <a:t>, 41(3), 226-239.  </a:t>
            </a:r>
          </a:p>
          <a:p>
            <a:r>
              <a:rPr lang="en-GB" dirty="0"/>
              <a:t>Malik, B. &amp; B. </a:t>
            </a:r>
            <a:r>
              <a:rPr lang="en-GB" dirty="0" err="1"/>
              <a:t>Aguado</a:t>
            </a:r>
            <a:r>
              <a:rPr lang="en-GB" dirty="0"/>
              <a:t>. (2005). Cultural diversity and guidance: myth or reality? In B. Irving, &amp; B. Malik (Eds.) </a:t>
            </a:r>
            <a:r>
              <a:rPr lang="en-GB" i="1" dirty="0"/>
              <a:t>Critical reflections on Career Education and Guidance: Promoting social justice within a global economy</a:t>
            </a:r>
            <a:r>
              <a:rPr lang="en-GB" dirty="0"/>
              <a:t>. London: </a:t>
            </a:r>
            <a:r>
              <a:rPr lang="en-GB" dirty="0" err="1"/>
              <a:t>RoutlegeFalmer</a:t>
            </a:r>
            <a:r>
              <a:rPr lang="en-GB" dirty="0"/>
              <a:t>, </a:t>
            </a:r>
          </a:p>
          <a:p>
            <a:r>
              <a:rPr lang="en-GB" dirty="0" err="1"/>
              <a:t>Mirza</a:t>
            </a:r>
            <a:r>
              <a:rPr lang="en-GB" dirty="0"/>
              <a:t>, H. S. (1992) </a:t>
            </a:r>
            <a:r>
              <a:rPr lang="en-GB" i="1" dirty="0"/>
              <a:t>Young, female and black.</a:t>
            </a:r>
            <a:r>
              <a:rPr lang="en-GB" dirty="0"/>
              <a:t> London and New York: </a:t>
            </a:r>
            <a:r>
              <a:rPr lang="en-GB" dirty="0" err="1"/>
              <a:t>Routledge</a:t>
            </a:r>
            <a:r>
              <a:rPr lang="en-GB" dirty="0"/>
              <a:t>.</a:t>
            </a:r>
          </a:p>
          <a:p>
            <a:r>
              <a:rPr lang="en-GB" dirty="0" err="1"/>
              <a:t>Mirza</a:t>
            </a:r>
            <a:r>
              <a:rPr lang="en-GB" dirty="0"/>
              <a:t>, H. S. (2018) Black bodies ‘out of place’ in academic spaces: gender, race, faith and culture in post-race times. In Dismantling race in Higher education. Racism, whiteness ad decolonising the academy, </a:t>
            </a:r>
            <a:r>
              <a:rPr lang="en-GB" dirty="0" err="1"/>
              <a:t>Arday</a:t>
            </a:r>
            <a:r>
              <a:rPr lang="en-GB" dirty="0"/>
              <a:t>, J. and </a:t>
            </a:r>
            <a:r>
              <a:rPr lang="en-GB" dirty="0" err="1"/>
              <a:t>Mirza</a:t>
            </a:r>
            <a:r>
              <a:rPr lang="en-GB" dirty="0"/>
              <a:t>, H.S. (eds.). Switzerland: Palgrave Macmillan</a:t>
            </a:r>
          </a:p>
          <a:p>
            <a:r>
              <a:rPr lang="en-US" dirty="0"/>
              <a:t>Penn, R. (1998). Social Exclusion and Modern Apprenticeships: A Comparison of Britain and the USA. </a:t>
            </a:r>
            <a:r>
              <a:rPr lang="en-US" i="1" dirty="0"/>
              <a:t>Journal of Vocational Education and Training</a:t>
            </a:r>
            <a:r>
              <a:rPr lang="en-US" dirty="0"/>
              <a:t>, 50 (2), 259–276. </a:t>
            </a:r>
            <a:endParaRPr lang="en-GB" dirty="0"/>
          </a:p>
          <a:p>
            <a:r>
              <a:rPr lang="en-GB" dirty="0"/>
              <a:t>Peters, M. A. (2018) Why is my curriculum white? A brief genealogy of resistance. In Dismantling race in Higher education. Racism, whiteness ad decolonising the academy, </a:t>
            </a:r>
            <a:r>
              <a:rPr lang="en-GB" dirty="0" err="1"/>
              <a:t>Arday</a:t>
            </a:r>
            <a:r>
              <a:rPr lang="en-GB" dirty="0"/>
              <a:t>, J. and </a:t>
            </a:r>
            <a:r>
              <a:rPr lang="en-GB" dirty="0" err="1"/>
              <a:t>Mirza</a:t>
            </a:r>
            <a:r>
              <a:rPr lang="en-GB" dirty="0"/>
              <a:t>, H.S. (eds.). Switzerland: Palgrave Macmillan</a:t>
            </a:r>
          </a:p>
          <a:p>
            <a:r>
              <a:rPr lang="en-GB" dirty="0" err="1"/>
              <a:t>Reay</a:t>
            </a:r>
            <a:r>
              <a:rPr lang="en-GB" dirty="0"/>
              <a:t>. D. (2018) Race and elite universities in the UK. In Dismantling race in Higher education. Racism, whiteness ad decolonising the academy, </a:t>
            </a:r>
            <a:r>
              <a:rPr lang="en-GB" dirty="0" err="1"/>
              <a:t>Arday</a:t>
            </a:r>
            <a:r>
              <a:rPr lang="en-GB" dirty="0"/>
              <a:t>, J. and </a:t>
            </a:r>
            <a:r>
              <a:rPr lang="en-GB" dirty="0" err="1"/>
              <a:t>Mirza</a:t>
            </a:r>
            <a:r>
              <a:rPr lang="en-GB" dirty="0"/>
              <a:t>, H.S. (eds.). Switzerland: Palgrave Macmillan </a:t>
            </a:r>
          </a:p>
          <a:p>
            <a:r>
              <a:rPr lang="en-GB" dirty="0"/>
              <a:t>Reid, H. (2005). Beyond the toolbox: integrating multicultural principles into a career guidance intervention model. In B. Irving &amp; B. Malik (Eds.) </a:t>
            </a:r>
            <a:r>
              <a:rPr lang="en-GB" i="1" dirty="0"/>
              <a:t>Critical reflections on Career Education and Guidance: Promoting social justice within a global economy.</a:t>
            </a:r>
            <a:r>
              <a:rPr lang="en-GB" dirty="0"/>
              <a:t> London: </a:t>
            </a:r>
            <a:r>
              <a:rPr lang="en-GB" dirty="0" err="1"/>
              <a:t>RoutlegeFalmer</a:t>
            </a:r>
            <a:r>
              <a:rPr lang="en-GB" dirty="0"/>
              <a:t>.</a:t>
            </a:r>
          </a:p>
          <a:p>
            <a:r>
              <a:rPr lang="en-US" dirty="0" err="1"/>
              <a:t>Roediger</a:t>
            </a:r>
            <a:r>
              <a:rPr lang="en-US" dirty="0"/>
              <a:t>, D. (1991). </a:t>
            </a:r>
            <a:r>
              <a:rPr lang="en-US" i="1" dirty="0"/>
              <a:t>The Wages of Whiteness: Race and the Making of the American Working Class.</a:t>
            </a:r>
            <a:r>
              <a:rPr lang="en-US" dirty="0"/>
              <a:t> London: Verso. </a:t>
            </a:r>
            <a:endParaRPr lang="en-GB" dirty="0"/>
          </a:p>
          <a:p>
            <a:r>
              <a:rPr lang="en-GB" dirty="0" err="1"/>
              <a:t>Solorzano</a:t>
            </a:r>
            <a:r>
              <a:rPr lang="en-GB" dirty="0"/>
              <a:t>, D. </a:t>
            </a:r>
            <a:r>
              <a:rPr lang="en-GB" dirty="0" err="1"/>
              <a:t>Villalpando</a:t>
            </a:r>
            <a:r>
              <a:rPr lang="en-GB" dirty="0"/>
              <a:t>, O. &amp; </a:t>
            </a:r>
            <a:r>
              <a:rPr lang="en-GB" dirty="0" err="1"/>
              <a:t>Osegura</a:t>
            </a:r>
            <a:r>
              <a:rPr lang="en-GB" dirty="0"/>
              <a:t>, L. (2005). Educational Inequities and</a:t>
            </a:r>
          </a:p>
          <a:p>
            <a:r>
              <a:rPr lang="en-GB" dirty="0"/>
              <a:t>Latina/o Undergraduate Students in the United States: A Critical Race</a:t>
            </a:r>
          </a:p>
          <a:p>
            <a:r>
              <a:rPr lang="en-GB" dirty="0"/>
              <a:t>Analysis of Their Educational Progress </a:t>
            </a:r>
            <a:r>
              <a:rPr lang="en-GB" i="1" dirty="0"/>
              <a:t>Journal of Hispanic Higher Education</a:t>
            </a:r>
            <a:r>
              <a:rPr lang="en-GB" dirty="0"/>
              <a:t>, 4 (3), 272-294</a:t>
            </a:r>
          </a:p>
          <a:p>
            <a:r>
              <a:rPr lang="en-GB" dirty="0"/>
              <a:t>Sultana, R.G. (2017). Career guidance in multicultural societies: identity, </a:t>
            </a:r>
            <a:r>
              <a:rPr lang="en-GB" dirty="0" err="1"/>
              <a:t>alterity</a:t>
            </a:r>
            <a:r>
              <a:rPr lang="en-GB" dirty="0"/>
              <a:t>, epiphanies and pitfalls, </a:t>
            </a:r>
            <a:r>
              <a:rPr lang="en-GB" i="1" dirty="0"/>
              <a:t>British Journal of Guidance &amp; Counselling</a:t>
            </a:r>
            <a:r>
              <a:rPr lang="en-GB" dirty="0"/>
              <a:t>, 45 (5), 451-462.</a:t>
            </a:r>
          </a:p>
          <a:p>
            <a:endParaRPr lang="en-US" dirty="0"/>
          </a:p>
        </p:txBody>
      </p:sp>
    </p:spTree>
    <p:extLst>
      <p:ext uri="{BB962C8B-B14F-4D97-AF65-F5344CB8AC3E}">
        <p14:creationId xmlns:p14="http://schemas.microsoft.com/office/powerpoint/2010/main" val="3653961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2657</TotalTime>
  <Words>1969</Words>
  <Application>Microsoft Office PowerPoint</Application>
  <PresentationFormat>On-screen Show (4:3)</PresentationFormat>
  <Paragraphs>92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Century Schoolbook</vt:lpstr>
      <vt:lpstr>Office Theme</vt:lpstr>
      <vt:lpstr>Decolonising careers education? NICEC September 20th 2019. </vt:lpstr>
      <vt:lpstr>PowerPoint Presentation</vt:lpstr>
      <vt:lpstr>PowerPoint Presentation</vt:lpstr>
      <vt:lpstr>Why is this? </vt:lpstr>
      <vt:lpstr>Why is this?</vt:lpstr>
      <vt:lpstr>What does this matter for career education and guidance? </vt:lpstr>
      <vt:lpstr>PowerPoint Presentation</vt:lpstr>
      <vt:lpstr>How does careers work contribute to this?</vt:lpstr>
      <vt:lpstr>Decolonising education</vt:lpstr>
      <vt:lpstr>Questions to consider</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Decolonising careers education? NICEC September 20th 2019. </dc:title>
  <dc:creator>Charlotte Chadderton</dc:creator>
  <cp:lastModifiedBy>Tristram Hooley</cp:lastModifiedBy>
  <cp:revision>7</cp:revision>
  <dcterms:created xsi:type="dcterms:W3CDTF">2019-09-17T18:07:50Z</dcterms:created>
  <dcterms:modified xsi:type="dcterms:W3CDTF">2019-10-08T13:51:27Z</dcterms:modified>
</cp:coreProperties>
</file>