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57" r:id="rId4"/>
    <p:sldId id="269" r:id="rId5"/>
    <p:sldId id="270" r:id="rId6"/>
    <p:sldId id="271" r:id="rId7"/>
    <p:sldId id="272" r:id="rId8"/>
    <p:sldId id="273" r:id="rId9"/>
    <p:sldId id="259" r:id="rId10"/>
    <p:sldId id="39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naz Kashef" initials="EK" lastIdx="1" clrIdx="0">
    <p:extLst>
      <p:ext uri="{19B8F6BF-5375-455C-9EA6-DF929625EA0E}">
        <p15:presenceInfo xmlns:p15="http://schemas.microsoft.com/office/powerpoint/2012/main" userId="S-1-5-21-1936036277-4014865879-2412381398-115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0E27B-EB35-458C-BBF6-33F460B9E3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106DC7-56ED-45EB-B427-07E6D1E926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BC331F-60E1-4F31-A475-45BDD2AF7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46596-0B8E-4560-B54D-B7D50D558F78}" type="datetimeFigureOut">
              <a:rPr lang="en-GB" smtClean="0"/>
              <a:t>23/09/2019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0DF3B3-2A9D-4A45-AF18-B4D3A583C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DD5200-6012-4AE0-9BE2-B6DA0A212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035AD-D024-42DA-AE87-9C57BBB0AC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9244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33A20-9967-43BC-9A0C-BF742CC2A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3AFDBB-66BE-4902-9FC0-F91A7ED771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B98D60-5006-4C6C-8198-EA7011465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46596-0B8E-4560-B54D-B7D50D558F78}" type="datetimeFigureOut">
              <a:rPr lang="en-GB" smtClean="0"/>
              <a:t>23/09/2019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518586-694B-4CE6-B319-84EFC85A3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1586A8-218D-4E88-90E5-6DA7F2D76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035AD-D024-42DA-AE87-9C57BBB0AC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9626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9F535-0840-4B20-BD9E-1C95F4C3B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F4B56A-D525-4890-BDEE-91B06889A2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D0E980-AE5D-49F6-9621-3C1275A68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46596-0B8E-4560-B54D-B7D50D558F78}" type="datetimeFigureOut">
              <a:rPr lang="en-GB" smtClean="0"/>
              <a:t>23/09/2019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C9AE72-FA47-44E0-AA8D-A01866968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81C8DF-0940-4090-84F5-DA96916AC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035AD-D024-42DA-AE87-9C57BBB0AC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3299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E150C-ED00-4C71-B5B4-62EF3E006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16C41C-A236-42F7-B5CF-05D0BB1D51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0037FC-F2E1-47F5-A82E-0A56ABD83B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F68994-594E-4709-B243-41462D347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46596-0B8E-4560-B54D-B7D50D558F78}" type="datetimeFigureOut">
              <a:rPr lang="en-GB" smtClean="0"/>
              <a:t>23/09/2019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FE3D9A-64DB-407F-AED8-C6A1649B8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D09FFC-DD37-4316-8B53-62B1E0654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035AD-D024-42DA-AE87-9C57BBB0AC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3474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BFFB0-C4B1-4C2E-BA47-1857E4AD5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C909C4-35A3-4F5C-B9C2-B8D21E5185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832B4B-02E6-47F1-A91C-86CEFE2667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1F54B0-9C77-4C11-85D7-59AAA7542D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7EE75B-977F-4EFD-ABD9-83F6253ABA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36F082-7091-4CA8-B269-4E2DA4A18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46596-0B8E-4560-B54D-B7D50D558F78}" type="datetimeFigureOut">
              <a:rPr lang="en-GB" smtClean="0"/>
              <a:t>23/09/2019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5C90EA-A891-407C-95DC-0B5099BA8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E00A82-FED9-4082-83D6-EC3445A78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035AD-D024-42DA-AE87-9C57BBB0AC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677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AEBC4-9017-4AF0-8943-5B2A0AEE6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AE3A17-20D9-4A3B-9572-0A38FE04F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46596-0B8E-4560-B54D-B7D50D558F78}" type="datetimeFigureOut">
              <a:rPr lang="en-GB" smtClean="0"/>
              <a:t>23/09/2019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2D59EA-B614-4C38-8553-AC6EAF744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6C4983-D0B2-4B79-A195-1DE7D8E5D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035AD-D024-42DA-AE87-9C57BBB0AC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5404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50465F-46C8-4271-B207-FFE2EC4EA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46596-0B8E-4560-B54D-B7D50D558F78}" type="datetimeFigureOut">
              <a:rPr lang="en-GB" smtClean="0"/>
              <a:t>23/09/2019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9910B8-5E35-4CD3-9AC7-6388C7DB0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4FD5A7-068C-4AF4-9CAD-0C09DE2D1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035AD-D024-42DA-AE87-9C57BBB0AC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9329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3554B-054E-4419-8637-BCFFF32E4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D8EE07-A597-4056-919D-4DF2B3E621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AD3D78-E3C2-4CE9-8464-84F332580D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B3B95C-7A64-4A4B-B82A-BCC824D25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46596-0B8E-4560-B54D-B7D50D558F78}" type="datetimeFigureOut">
              <a:rPr lang="en-GB" smtClean="0"/>
              <a:t>23/09/2019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7B0576-A6A9-43B8-870F-91036AD0F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30F199-0628-4CCF-BF8A-E2D4F9A77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035AD-D024-42DA-AE87-9C57BBB0AC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9341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68896-1E2B-4CBF-88F5-1A74DC18F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1E571FB-3A69-4A4E-9649-F2577FF685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78D5F2-4B70-4073-9084-1EA80520AB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F3F118-EF1F-4119-B873-3B314E0F8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46596-0B8E-4560-B54D-B7D50D558F78}" type="datetimeFigureOut">
              <a:rPr lang="en-GB" smtClean="0"/>
              <a:t>23/09/2019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4B80C7-E94D-45D2-93DF-4F3F323DF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E46ADC-B1B8-43B7-96B3-0B55EFE6B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035AD-D024-42DA-AE87-9C57BBB0AC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4578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BDC4C-2292-4227-B4B2-53600EEA6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AA4909-B188-465F-A9B8-04219C1BA2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1812E7-A11A-4CC2-81CB-9F46509502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46596-0B8E-4560-B54D-B7D50D558F78}" type="datetimeFigureOut">
              <a:rPr lang="en-GB" smtClean="0"/>
              <a:t>23/09/2019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568A96-AA09-4EAD-8F36-9BAC8D4D4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7C2CD1-0B50-4DB5-96E6-64AA7B1D7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035AD-D024-42DA-AE87-9C57BBB0AC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844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20AE5B-C1E4-4DE9-B7BC-E18B7DB3CF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7A5AC8-53A7-4B6D-8FAC-097E40E2E4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17F98C-34D9-46D7-8140-A18FE3C84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46596-0B8E-4560-B54D-B7D50D558F78}" type="datetimeFigureOut">
              <a:rPr lang="en-GB" smtClean="0"/>
              <a:t>23/09/2019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50410-9360-4E53-95F9-D73A8EE03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E55AE1-6230-457B-9CDA-BDD5F8C38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035AD-D024-42DA-AE87-9C57BBB0AC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9210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73934E-DA65-4D41-B014-766286612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3D692F-553E-4376-B665-EDC6A5E078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631942-82F5-4638-BA65-8EA4BE4E1C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246596-0B8E-4560-B54D-B7D50D558F78}" type="datetimeFigureOut">
              <a:rPr lang="en-GB" smtClean="0"/>
              <a:t>23/09/2019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C1C482-E14E-4C90-9D55-817AA4F51A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34CBAF-DAD6-47D5-9A65-AF9F95D82F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9035AD-D024-42DA-AE87-9C57BBB0AC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5431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image" Target="../media/image5.svg"/><Relationship Id="rId2" Type="http://schemas.openxmlformats.org/officeDocument/2006/relationships/tags" Target="../tags/tag2.xml"/><Relationship Id="rId16" Type="http://schemas.openxmlformats.org/officeDocument/2006/relationships/image" Target="../media/image4.pn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slideLayout" Target="../slideLayouts/slideLayout2.xml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4" Type="http://schemas.openxmlformats.org/officeDocument/2006/relationships/image" Target="../media/image11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4" Type="http://schemas.openxmlformats.org/officeDocument/2006/relationships/image" Target="../media/image11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4" Type="http://schemas.openxmlformats.org/officeDocument/2006/relationships/image" Target="../media/image11.sv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59AE206-7EBA-4D33-8BC9-9D8158553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C3E4B2-A83C-4391-94D8-BDFA3234F2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199" y="4525347"/>
            <a:ext cx="6801321" cy="1737360"/>
          </a:xfrm>
        </p:spPr>
        <p:txBody>
          <a:bodyPr anchor="ctr">
            <a:normAutofit/>
          </a:bodyPr>
          <a:lstStyle/>
          <a:p>
            <a:pPr algn="r"/>
            <a:r>
              <a:rPr lang="en-GB" sz="3800" b="1" dirty="0"/>
              <a:t>Access to Employers in British Schools: </a:t>
            </a:r>
            <a:r>
              <a:rPr lang="en-GB" sz="3800" dirty="0"/>
              <a:t>How can we even the playing field?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5086AC-4937-4270-B1B9-FEA3A5612A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61258" y="4525347"/>
            <a:ext cx="3580704" cy="1737360"/>
          </a:xfrm>
        </p:spPr>
        <p:txBody>
          <a:bodyPr anchor="ctr">
            <a:normAutofit/>
          </a:bodyPr>
          <a:lstStyle/>
          <a:p>
            <a:pPr algn="l"/>
            <a:r>
              <a:rPr lang="en-GB" sz="2800" dirty="0">
                <a:solidFill>
                  <a:schemeClr val="accent1"/>
                </a:solidFill>
              </a:rPr>
              <a:t>Christian Percy and Elnaz </a:t>
            </a:r>
            <a:r>
              <a:rPr lang="en-GB" sz="2800" dirty="0" err="1">
                <a:solidFill>
                  <a:schemeClr val="accent1"/>
                </a:solidFill>
              </a:rPr>
              <a:t>Kashefpakdel</a:t>
            </a:r>
            <a:r>
              <a:rPr lang="en-GB" sz="2800" dirty="0"/>
              <a:t> </a:t>
            </a:r>
          </a:p>
          <a:p>
            <a:pPr algn="l"/>
            <a:endParaRPr lang="en-GB" sz="1800" dirty="0"/>
          </a:p>
          <a:p>
            <a:pPr algn="l"/>
            <a:r>
              <a:rPr lang="en-GB" sz="1800" dirty="0"/>
              <a:t>(Education and Employers Charity)</a:t>
            </a:r>
            <a:r>
              <a:rPr lang="en-GB" dirty="0"/>
              <a:t> 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437D937-A7F1-4011-92B4-328E5BE1B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8567" y="620480"/>
            <a:ext cx="2243800" cy="224379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672F332-AF08-46C6-94F0-77684310D7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95001" y="2466604"/>
            <a:ext cx="962395" cy="96239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4244EF8-D73A-40E1-BE73-D46E6B4B04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5829" y="2327988"/>
            <a:ext cx="293695" cy="29369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B84D7E8-4ECB-42D7-ADBF-01689B0F24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92113" y="0"/>
            <a:ext cx="5699887" cy="4059244"/>
          </a:xfrm>
          <a:custGeom>
            <a:avLst/>
            <a:gdLst>
              <a:gd name="connsiteX0" fmla="*/ 0 w 5699887"/>
              <a:gd name="connsiteY0" fmla="*/ 0 h 4059244"/>
              <a:gd name="connsiteX1" fmla="*/ 5699887 w 5699887"/>
              <a:gd name="connsiteY1" fmla="*/ 0 h 4059244"/>
              <a:gd name="connsiteX2" fmla="*/ 5699887 w 5699887"/>
              <a:gd name="connsiteY2" fmla="*/ 3944096 h 4059244"/>
              <a:gd name="connsiteX3" fmla="*/ 5525775 w 5699887"/>
              <a:gd name="connsiteY3" fmla="*/ 3980429 h 4059244"/>
              <a:gd name="connsiteX4" fmla="*/ 4663256 w 5699887"/>
              <a:gd name="connsiteY4" fmla="*/ 4059244 h 4059244"/>
              <a:gd name="connsiteX5" fmla="*/ 8566 w 5699887"/>
              <a:gd name="connsiteY5" fmla="*/ 67422 h 4059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99887" h="4059244">
                <a:moveTo>
                  <a:pt x="0" y="0"/>
                </a:moveTo>
                <a:lnTo>
                  <a:pt x="5699887" y="0"/>
                </a:lnTo>
                <a:lnTo>
                  <a:pt x="5699887" y="3944096"/>
                </a:lnTo>
                <a:lnTo>
                  <a:pt x="5525775" y="3980429"/>
                </a:lnTo>
                <a:cubicBezTo>
                  <a:pt x="5246154" y="4032190"/>
                  <a:pt x="4957865" y="4059244"/>
                  <a:pt x="4663256" y="4059244"/>
                </a:cubicBezTo>
                <a:cubicBezTo>
                  <a:pt x="2306390" y="4059244"/>
                  <a:pt x="353936" y="2327747"/>
                  <a:pt x="8566" y="67422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E8E38ED-369A-44C2-B635-0BED0E48A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00392" y="4525347"/>
            <a:ext cx="0" cy="1737360"/>
          </a:xfrm>
          <a:prstGeom prst="line">
            <a:avLst/>
          </a:prstGeom>
          <a:ln w="19050" cap="sq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A4E2BD81-12C5-4681-985B-4D8F5956E011}"/>
              </a:ext>
            </a:extLst>
          </p:cNvPr>
          <p:cNvSpPr txBox="1">
            <a:spLocks/>
          </p:cNvSpPr>
          <p:nvPr/>
        </p:nvSpPr>
        <p:spPr>
          <a:xfrm>
            <a:off x="7961258" y="590627"/>
            <a:ext cx="3515395" cy="203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bg1"/>
                </a:solidFill>
              </a:rPr>
              <a:t>Career guidance and social justice – what it looks like in practice </a:t>
            </a:r>
          </a:p>
          <a:p>
            <a:pPr algn="l"/>
            <a:endParaRPr lang="en-GB" b="1" dirty="0">
              <a:solidFill>
                <a:schemeClr val="bg1"/>
              </a:solidFill>
            </a:endParaRPr>
          </a:p>
          <a:p>
            <a:pPr algn="l"/>
            <a:r>
              <a:rPr lang="en-GB" b="1" dirty="0">
                <a:solidFill>
                  <a:schemeClr val="bg1"/>
                </a:solidFill>
              </a:rPr>
              <a:t>NICEC Network Meeting      20 Sep 2019</a:t>
            </a:r>
          </a:p>
        </p:txBody>
      </p:sp>
    </p:spTree>
    <p:extLst>
      <p:ext uri="{BB962C8B-B14F-4D97-AF65-F5344CB8AC3E}">
        <p14:creationId xmlns:p14="http://schemas.microsoft.com/office/powerpoint/2010/main" val="27094233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50BA6-FECF-4EBB-9177-BFCEE65BC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673" y="627564"/>
            <a:ext cx="9684327" cy="1325563"/>
          </a:xfrm>
        </p:spPr>
        <p:txBody>
          <a:bodyPr>
            <a:normAutofit/>
          </a:bodyPr>
          <a:lstStyle/>
          <a:p>
            <a:r>
              <a:rPr lang="en-GB" dirty="0"/>
              <a:t>Why does access to employers during school matter?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Onboarding">
            <a:extLst>
              <a:ext uri="{FF2B5EF4-FFF2-40B4-BE49-F238E27FC236}">
                <a16:creationId xmlns:a16="http://schemas.microsoft.com/office/drawing/2014/main" id="{6AB8AA3E-559D-432B-A431-39860748AB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13987" y="2857501"/>
            <a:ext cx="1142998" cy="114299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8516F55-DB79-4D82-88DC-A9A12E6EB58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68" t="22246" r="9804" b="3768"/>
          <a:stretch/>
        </p:blipFill>
        <p:spPr>
          <a:xfrm>
            <a:off x="484560" y="2731625"/>
            <a:ext cx="8314000" cy="344169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94C9CCC-5575-47E0-A730-C390527690B9}"/>
              </a:ext>
            </a:extLst>
          </p:cNvPr>
          <p:cNvSpPr txBox="1"/>
          <p:nvPr/>
        </p:nvSpPr>
        <p:spPr>
          <a:xfrm>
            <a:off x="1878974" y="3052507"/>
            <a:ext cx="6369723" cy="738664"/>
          </a:xfrm>
          <a:prstGeom prst="rect">
            <a:avLst/>
          </a:prstGeom>
          <a:solidFill>
            <a:schemeClr val="bg1">
              <a:alpha val="4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marL="182562">
              <a:spcAft>
                <a:spcPts val="1200"/>
              </a:spcAft>
            </a:pPr>
            <a:r>
              <a:rPr lang="en-GB" sz="2400" b="1" dirty="0">
                <a:solidFill>
                  <a:schemeClr val="accent2"/>
                </a:solidFill>
              </a:rPr>
              <a:t>10 more career talks in a school year drives 8% higher earnings 10 years on </a:t>
            </a:r>
            <a:r>
              <a:rPr lang="en-GB" sz="2400" b="1" i="1" dirty="0">
                <a:solidFill>
                  <a:schemeClr val="accent2"/>
                </a:solidFill>
              </a:rPr>
              <a:t>(controls in place)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4529F6-F1A9-46BF-8CD8-E875B24E7B93}"/>
              </a:ext>
            </a:extLst>
          </p:cNvPr>
          <p:cNvSpPr txBox="1"/>
          <p:nvPr/>
        </p:nvSpPr>
        <p:spPr>
          <a:xfrm>
            <a:off x="-295612" y="2070755"/>
            <a:ext cx="10241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2" algn="ctr"/>
            <a:r>
              <a:rPr lang="en-GB" sz="2000" b="1" dirty="0"/>
              <a:t>Career talks aged 14-15 vs ln. wages aged 26 </a:t>
            </a:r>
          </a:p>
          <a:p>
            <a:pPr marL="182562" algn="ctr"/>
            <a:r>
              <a:rPr lang="en-GB" sz="2000" i="1" dirty="0"/>
              <a:t>(British Cohort Study data, </a:t>
            </a:r>
            <a:r>
              <a:rPr lang="en-GB" sz="2000" i="1" dirty="0" err="1"/>
              <a:t>Kashefpakdel</a:t>
            </a:r>
            <a:r>
              <a:rPr lang="en-GB" sz="2000" i="1" dirty="0"/>
              <a:t> &amp; Percy, 2017)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631BC78-C6A6-4AFC-9F6A-545ABB34A138}"/>
              </a:ext>
            </a:extLst>
          </p:cNvPr>
          <p:cNvSpPr txBox="1"/>
          <p:nvPr/>
        </p:nvSpPr>
        <p:spPr>
          <a:xfrm>
            <a:off x="3536277" y="4320507"/>
            <a:ext cx="6369723" cy="2308324"/>
          </a:xfrm>
          <a:prstGeom prst="rect">
            <a:avLst/>
          </a:prstGeom>
          <a:solidFill>
            <a:schemeClr val="bg1">
              <a:alpha val="4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marL="525462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chemeClr val="accent2"/>
                </a:solidFill>
              </a:rPr>
              <a:t>UK RCT </a:t>
            </a:r>
            <a:r>
              <a:rPr lang="en-GB" sz="2000" b="1" dirty="0">
                <a:solidFill>
                  <a:schemeClr val="accent2"/>
                </a:solidFill>
                <a:sym typeface="Wingdings" panose="05000000000000000000" pitchFamily="2" charset="2"/>
              </a:rPr>
              <a:t> </a:t>
            </a:r>
            <a:r>
              <a:rPr lang="en-GB" sz="2000" b="1" dirty="0">
                <a:solidFill>
                  <a:schemeClr val="accent2"/>
                </a:solidFill>
              </a:rPr>
              <a:t>impact on student attitudes, pathway choices &amp; GCSE results </a:t>
            </a:r>
            <a:r>
              <a:rPr lang="en-GB" sz="2000" b="1" i="1" dirty="0">
                <a:solidFill>
                  <a:schemeClr val="accent2"/>
                </a:solidFill>
              </a:rPr>
              <a:t>(Motivated to Achieve, 2019)</a:t>
            </a:r>
          </a:p>
          <a:p>
            <a:pPr marL="525462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chemeClr val="accent2"/>
                </a:solidFill>
              </a:rPr>
              <a:t>US Careers Academy RCT:</a:t>
            </a:r>
            <a:r>
              <a:rPr lang="en-GB" sz="2000" b="1" dirty="0">
                <a:solidFill>
                  <a:schemeClr val="accent2"/>
                </a:solidFill>
                <a:sym typeface="Wingdings" panose="05000000000000000000" pitchFamily="2" charset="2"/>
              </a:rPr>
              <a:t> +11% income in 20s</a:t>
            </a:r>
          </a:p>
          <a:p>
            <a:pPr marL="525462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chemeClr val="accent2"/>
                </a:solidFill>
                <a:sym typeface="Wingdings" panose="05000000000000000000" pitchFamily="2" charset="2"/>
              </a:rPr>
              <a:t>Retrospective UK surveys: Recall of employer events    positivity, employment, wages </a:t>
            </a:r>
            <a:r>
              <a:rPr lang="en-GB" sz="2000" b="1" i="1" dirty="0">
                <a:solidFill>
                  <a:schemeClr val="accent2"/>
                </a:solidFill>
                <a:sym typeface="Wingdings" panose="05000000000000000000" pitchFamily="2" charset="2"/>
              </a:rPr>
              <a:t>(Mann &amp; Percy, 2014)</a:t>
            </a:r>
          </a:p>
          <a:p>
            <a:pPr marL="525462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 b="1" i="1" dirty="0">
                <a:solidFill>
                  <a:schemeClr val="accent2"/>
                </a:solidFill>
                <a:sym typeface="Wingdings" panose="05000000000000000000" pitchFamily="2" charset="2"/>
              </a:rPr>
              <a:t>….</a:t>
            </a:r>
            <a:endParaRPr lang="en-GB" sz="2000" b="1" i="1" dirty="0">
              <a:solidFill>
                <a:schemeClr val="accent2"/>
              </a:solidFill>
            </a:endParaRP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4647E064-2351-4F1B-B398-C78F4FA1A401}"/>
              </a:ext>
            </a:extLst>
          </p:cNvPr>
          <p:cNvSpPr txBox="1">
            <a:spLocks/>
          </p:cNvSpPr>
          <p:nvPr/>
        </p:nvSpPr>
        <p:spPr>
          <a:xfrm>
            <a:off x="10174148" y="5988992"/>
            <a:ext cx="2017852" cy="8690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GB" sz="1600" b="1" dirty="0">
                <a:solidFill>
                  <a:schemeClr val="bg1"/>
                </a:solidFill>
              </a:rPr>
              <a:t>Keep in touch: </a:t>
            </a:r>
            <a:r>
              <a:rPr lang="en-GB" sz="1600" dirty="0">
                <a:solidFill>
                  <a:schemeClr val="bg1"/>
                </a:solidFill>
              </a:rPr>
              <a:t>chris@cspres.co.uk</a:t>
            </a:r>
          </a:p>
          <a:p>
            <a:pPr algn="l">
              <a:spcBef>
                <a:spcPts val="0"/>
              </a:spcBef>
            </a:pPr>
            <a:r>
              <a:rPr lang="en-GB" sz="1400" b="1" dirty="0">
                <a:solidFill>
                  <a:schemeClr val="bg1"/>
                </a:solidFill>
              </a:rPr>
              <a:t>elnaz@ekresearch.com </a:t>
            </a:r>
          </a:p>
        </p:txBody>
      </p:sp>
    </p:spTree>
    <p:extLst>
      <p:ext uri="{BB962C8B-B14F-4D97-AF65-F5344CB8AC3E}">
        <p14:creationId xmlns:p14="http://schemas.microsoft.com/office/powerpoint/2010/main" val="993413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50BA6-FECF-4EBB-9177-BFCEE65BC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673" y="627564"/>
            <a:ext cx="9684327" cy="1325563"/>
          </a:xfrm>
        </p:spPr>
        <p:txBody>
          <a:bodyPr>
            <a:normAutofit/>
          </a:bodyPr>
          <a:lstStyle/>
          <a:p>
            <a:r>
              <a:rPr lang="en-GB" dirty="0"/>
              <a:t>In fact, access to employers can mitigate (in principle) weak prior social capital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Horizontal Line">
            <a:extLst>
              <a:ext uri="{FF2B5EF4-FFF2-40B4-BE49-F238E27FC236}">
                <a16:creationId xmlns:a16="http://schemas.microsoft.com/office/drawing/2014/main" id="{8182AD92-1DFA-4F3B-8A72-A0AB671E2407}"/>
              </a:ext>
            </a:extLst>
          </p:cNvPr>
          <p:cNvCxnSpPr/>
          <p:nvPr>
            <p:custDataLst>
              <p:tags r:id="rId1"/>
            </p:custDataLst>
          </p:nvPr>
        </p:nvCxnSpPr>
        <p:spPr>
          <a:xfrm>
            <a:off x="382099" y="2670247"/>
            <a:ext cx="4536502" cy="0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Horizontal Line">
            <a:extLst>
              <a:ext uri="{FF2B5EF4-FFF2-40B4-BE49-F238E27FC236}">
                <a16:creationId xmlns:a16="http://schemas.microsoft.com/office/drawing/2014/main" id="{1950B380-7F56-4D6B-8028-BD8BF905172B}"/>
              </a:ext>
            </a:extLst>
          </p:cNvPr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701485" y="2670247"/>
            <a:ext cx="2852206" cy="0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ListLeanHorizontalTextTopic0">
            <a:extLst>
              <a:ext uri="{FF2B5EF4-FFF2-40B4-BE49-F238E27FC236}">
                <a16:creationId xmlns:a16="http://schemas.microsoft.com/office/drawing/2014/main" id="{8ADBCC30-F0D8-4A07-A294-ACB32DB9A9F2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5701485" y="2352770"/>
            <a:ext cx="2627175" cy="25763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>
              <a:lnSpc>
                <a:spcPct val="93000"/>
              </a:lnSpc>
              <a:spcBef>
                <a:spcPts val="300"/>
              </a:spcBef>
              <a:buClr>
                <a:schemeClr val="tx1"/>
              </a:buClr>
              <a:buSzPct val="100000"/>
            </a:pPr>
            <a:r>
              <a:rPr lang="en-GB" b="1" dirty="0">
                <a:cs typeface="Arial" pitchFamily="34" charset="0"/>
              </a:rPr>
              <a:t>Regression Results</a:t>
            </a:r>
            <a:endParaRPr lang="en-GB" b="1" baseline="30000" dirty="0">
              <a:cs typeface="Arial" pitchFamily="34" charset="0"/>
            </a:endParaRPr>
          </a:p>
        </p:txBody>
      </p:sp>
      <p:sp>
        <p:nvSpPr>
          <p:cNvPr id="15" name="ListLeanHorizontalTextTopic0">
            <a:extLst>
              <a:ext uri="{FF2B5EF4-FFF2-40B4-BE49-F238E27FC236}">
                <a16:creationId xmlns:a16="http://schemas.microsoft.com/office/drawing/2014/main" id="{1A131A9F-3778-419D-B5D2-112CAF002C8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3539" y="2338711"/>
            <a:ext cx="5543177" cy="25763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>
              <a:lnSpc>
                <a:spcPct val="93000"/>
              </a:lnSpc>
              <a:spcBef>
                <a:spcPts val="300"/>
              </a:spcBef>
              <a:buClr>
                <a:schemeClr val="tx1"/>
              </a:buClr>
              <a:buSzPct val="100000"/>
            </a:pPr>
            <a:r>
              <a:rPr lang="en-GB" b="1" dirty="0">
                <a:cs typeface="Arial" pitchFamily="34" charset="0"/>
              </a:rPr>
              <a:t>Control variables </a:t>
            </a:r>
          </a:p>
        </p:txBody>
      </p:sp>
      <p:grpSp>
        <p:nvGrpSpPr>
          <p:cNvPr id="17" name="Group 30">
            <a:extLst>
              <a:ext uri="{FF2B5EF4-FFF2-40B4-BE49-F238E27FC236}">
                <a16:creationId xmlns:a16="http://schemas.microsoft.com/office/drawing/2014/main" id="{55C60BD2-575F-41D2-9E93-B7B5D4FFC019}"/>
              </a:ext>
            </a:extLst>
          </p:cNvPr>
          <p:cNvGrpSpPr/>
          <p:nvPr/>
        </p:nvGrpSpPr>
        <p:grpSpPr>
          <a:xfrm>
            <a:off x="382099" y="2873790"/>
            <a:ext cx="1440965" cy="3504975"/>
            <a:chOff x="736598" y="1995686"/>
            <a:chExt cx="1172883" cy="3967427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23" name="ListLeanHorizontalTextTopic0">
              <a:extLst>
                <a:ext uri="{FF2B5EF4-FFF2-40B4-BE49-F238E27FC236}">
                  <a16:creationId xmlns:a16="http://schemas.microsoft.com/office/drawing/2014/main" id="{3A4F0C49-403E-47A9-BEE4-EEEAA06EABCD}"/>
                </a:ext>
              </a:extLst>
            </p:cNvPr>
            <p:cNvSpPr txBox="1"/>
            <p:nvPr>
              <p:custDataLst>
                <p:tags r:id="rId10"/>
              </p:custDataLst>
            </p:nvPr>
          </p:nvSpPr>
          <p:spPr>
            <a:xfrm>
              <a:off x="736598" y="1995686"/>
              <a:ext cx="1172883" cy="843383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36000" tIns="36000" rIns="36000" bIns="36000" rtlCol="0" anchor="ctr">
              <a:noAutofit/>
            </a:bodyPr>
            <a:lstStyle/>
            <a:p>
              <a:pPr>
                <a:lnSpc>
                  <a:spcPct val="93000"/>
                </a:lnSpc>
                <a:spcBef>
                  <a:spcPts val="300"/>
                </a:spcBef>
                <a:buClr>
                  <a:schemeClr val="tx1"/>
                </a:buClr>
                <a:buSzPct val="100000"/>
              </a:pPr>
              <a:r>
                <a:rPr lang="en-GB" sz="1400" b="1" dirty="0">
                  <a:cs typeface="Arial" pitchFamily="34" charset="0"/>
                </a:rPr>
                <a:t>Academic ability/ Education plans</a:t>
              </a:r>
            </a:p>
          </p:txBody>
        </p:sp>
        <p:sp>
          <p:nvSpPr>
            <p:cNvPr id="24" name="ListLeanHorizontalTextTopic0">
              <a:extLst>
                <a:ext uri="{FF2B5EF4-FFF2-40B4-BE49-F238E27FC236}">
                  <a16:creationId xmlns:a16="http://schemas.microsoft.com/office/drawing/2014/main" id="{956B59EE-BFAA-4B77-9FCA-A2BDF59FD711}"/>
                </a:ext>
              </a:extLst>
            </p:cNvPr>
            <p:cNvSpPr txBox="1"/>
            <p:nvPr>
              <p:custDataLst>
                <p:tags r:id="rId11"/>
              </p:custDataLst>
            </p:nvPr>
          </p:nvSpPr>
          <p:spPr>
            <a:xfrm>
              <a:off x="736598" y="3001276"/>
              <a:ext cx="1172883" cy="57188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36000" tIns="36000" rIns="36000" bIns="36000" rtlCol="0" anchor="ctr">
              <a:noAutofit/>
            </a:bodyPr>
            <a:lstStyle/>
            <a:p>
              <a:pPr>
                <a:lnSpc>
                  <a:spcPct val="93000"/>
                </a:lnSpc>
                <a:spcBef>
                  <a:spcPts val="300"/>
                </a:spcBef>
                <a:buClr>
                  <a:schemeClr val="tx1"/>
                </a:buClr>
                <a:buSzPct val="100000"/>
              </a:pPr>
              <a:r>
                <a:rPr lang="en-GB" sz="1400" b="1" dirty="0">
                  <a:cs typeface="Arial" pitchFamily="34" charset="0"/>
                </a:rPr>
                <a:t>Socio-economic status</a:t>
              </a:r>
            </a:p>
          </p:txBody>
        </p:sp>
        <p:sp>
          <p:nvSpPr>
            <p:cNvPr id="25" name="ListLeanHorizontalTextTopic0">
              <a:extLst>
                <a:ext uri="{FF2B5EF4-FFF2-40B4-BE49-F238E27FC236}">
                  <a16:creationId xmlns:a16="http://schemas.microsoft.com/office/drawing/2014/main" id="{F196CD23-95B4-4E9A-9994-46A7E99D592C}"/>
                </a:ext>
              </a:extLst>
            </p:cNvPr>
            <p:cNvSpPr txBox="1"/>
            <p:nvPr>
              <p:custDataLst>
                <p:tags r:id="rId12"/>
              </p:custDataLst>
            </p:nvPr>
          </p:nvSpPr>
          <p:spPr>
            <a:xfrm>
              <a:off x="736598" y="3784742"/>
              <a:ext cx="1172883" cy="670185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36000" tIns="36000" rIns="36000" bIns="36000" rtlCol="0" anchor="ctr">
              <a:noAutofit/>
            </a:bodyPr>
            <a:lstStyle/>
            <a:p>
              <a:pPr>
                <a:lnSpc>
                  <a:spcPct val="93000"/>
                </a:lnSpc>
                <a:spcBef>
                  <a:spcPts val="300"/>
                </a:spcBef>
                <a:buClr>
                  <a:schemeClr val="tx1"/>
                </a:buClr>
                <a:buSzPct val="100000"/>
              </a:pPr>
              <a:r>
                <a:rPr lang="en-GB" sz="1400" b="1" dirty="0">
                  <a:cs typeface="Arial" pitchFamily="34" charset="0"/>
                </a:rPr>
                <a:t>Early home learning environment    </a:t>
              </a:r>
            </a:p>
          </p:txBody>
        </p:sp>
        <p:sp>
          <p:nvSpPr>
            <p:cNvPr id="26" name="ListLeanHorizontalTextTopic0">
              <a:extLst>
                <a:ext uri="{FF2B5EF4-FFF2-40B4-BE49-F238E27FC236}">
                  <a16:creationId xmlns:a16="http://schemas.microsoft.com/office/drawing/2014/main" id="{8226C2BE-3494-4670-AA0C-414313831BA3}"/>
                </a:ext>
              </a:extLst>
            </p:cNvPr>
            <p:cNvSpPr txBox="1"/>
            <p:nvPr>
              <p:custDataLst>
                <p:tags r:id="rId13"/>
              </p:custDataLst>
            </p:nvPr>
          </p:nvSpPr>
          <p:spPr>
            <a:xfrm>
              <a:off x="736598" y="4666506"/>
              <a:ext cx="1172883" cy="502051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36000" tIns="36000" rIns="36000" bIns="36000" rtlCol="0" anchor="ctr">
              <a:noAutofit/>
            </a:bodyPr>
            <a:lstStyle/>
            <a:p>
              <a:pPr>
                <a:lnSpc>
                  <a:spcPct val="93000"/>
                </a:lnSpc>
                <a:spcBef>
                  <a:spcPts val="300"/>
                </a:spcBef>
                <a:buClr>
                  <a:schemeClr val="tx1"/>
                </a:buClr>
                <a:buSzPct val="100000"/>
              </a:pPr>
              <a:r>
                <a:rPr lang="en-GB" sz="1400" b="1" dirty="0">
                  <a:cs typeface="Arial" pitchFamily="34" charset="0"/>
                </a:rPr>
                <a:t>Demo-graphics</a:t>
              </a:r>
            </a:p>
          </p:txBody>
        </p:sp>
        <p:sp>
          <p:nvSpPr>
            <p:cNvPr id="27" name="ListLeanHorizontalTextTopic0">
              <a:extLst>
                <a:ext uri="{FF2B5EF4-FFF2-40B4-BE49-F238E27FC236}">
                  <a16:creationId xmlns:a16="http://schemas.microsoft.com/office/drawing/2014/main" id="{2126A799-BF49-4EC5-B4DF-A5A33C4D09E4}"/>
                </a:ext>
              </a:extLst>
            </p:cNvPr>
            <p:cNvSpPr txBox="1"/>
            <p:nvPr>
              <p:custDataLst>
                <p:tags r:id="rId14"/>
              </p:custDataLst>
            </p:nvPr>
          </p:nvSpPr>
          <p:spPr>
            <a:xfrm>
              <a:off x="736598" y="5461062"/>
              <a:ext cx="1172883" cy="502051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36000" tIns="36000" rIns="36000" bIns="36000" rtlCol="0" anchor="ctr">
              <a:noAutofit/>
            </a:bodyPr>
            <a:lstStyle/>
            <a:p>
              <a:pPr>
                <a:lnSpc>
                  <a:spcPct val="93000"/>
                </a:lnSpc>
                <a:spcBef>
                  <a:spcPts val="300"/>
                </a:spcBef>
                <a:buClr>
                  <a:schemeClr val="tx1"/>
                </a:buClr>
                <a:buSzPct val="100000"/>
              </a:pPr>
              <a:r>
                <a:rPr lang="en-GB" sz="1400" b="1" dirty="0">
                  <a:cs typeface="Arial" pitchFamily="34" charset="0"/>
                </a:rPr>
                <a:t>Local labour market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E71167E-408C-4DC7-BA10-EF26D2AC5AED}"/>
              </a:ext>
            </a:extLst>
          </p:cNvPr>
          <p:cNvGrpSpPr/>
          <p:nvPr/>
        </p:nvGrpSpPr>
        <p:grpSpPr>
          <a:xfrm>
            <a:off x="1985007" y="2941612"/>
            <a:ext cx="3397221" cy="3397988"/>
            <a:chOff x="1985007" y="2941612"/>
            <a:chExt cx="4229102" cy="3397988"/>
          </a:xfrm>
        </p:grpSpPr>
        <p:sp>
          <p:nvSpPr>
            <p:cNvPr id="18" name="ListLeanHorizontalTextTopic0">
              <a:extLst>
                <a:ext uri="{FF2B5EF4-FFF2-40B4-BE49-F238E27FC236}">
                  <a16:creationId xmlns:a16="http://schemas.microsoft.com/office/drawing/2014/main" id="{5F39F38F-41BA-4F5B-8FE0-C50141C729B2}"/>
                </a:ext>
              </a:extLst>
            </p:cNvPr>
            <p:cNvSpPr txBox="1"/>
            <p:nvPr>
              <p:custDataLst>
                <p:tags r:id="rId5"/>
              </p:custDataLst>
            </p:nvPr>
          </p:nvSpPr>
          <p:spPr>
            <a:xfrm>
              <a:off x="1985007" y="2941612"/>
              <a:ext cx="4229102" cy="763863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/>
            <a:p>
              <a:pPr marL="176188" lvl="1" indent="-176188">
                <a:lnSpc>
                  <a:spcPct val="93000"/>
                </a:lnSpc>
                <a:spcBef>
                  <a:spcPts val="300"/>
                </a:spcBef>
                <a:buClr>
                  <a:schemeClr val="tx1"/>
                </a:buClr>
                <a:buSzPct val="100000"/>
                <a:buFont typeface="Arial"/>
                <a:buChar char="•"/>
              </a:pPr>
              <a:r>
                <a:rPr lang="en-GB" sz="1600" b="1" dirty="0">
                  <a:cs typeface="Arial" pitchFamily="34" charset="0"/>
                </a:rPr>
                <a:t>Maths - CSE/O-level results</a:t>
              </a:r>
            </a:p>
            <a:p>
              <a:pPr marL="176188" lvl="1" indent="-176188">
                <a:lnSpc>
                  <a:spcPct val="93000"/>
                </a:lnSpc>
                <a:spcBef>
                  <a:spcPts val="300"/>
                </a:spcBef>
                <a:buClr>
                  <a:schemeClr val="tx1"/>
                </a:buClr>
                <a:buSzPct val="100000"/>
                <a:buFont typeface="Arial"/>
                <a:buChar char="•"/>
              </a:pPr>
              <a:r>
                <a:rPr lang="en-GB" sz="1600" b="1" dirty="0">
                  <a:cs typeface="Arial" pitchFamily="34" charset="0"/>
                </a:rPr>
                <a:t>Highest level of qualification at 26</a:t>
              </a:r>
            </a:p>
            <a:p>
              <a:pPr marL="176188" lvl="1" indent="-176188">
                <a:lnSpc>
                  <a:spcPct val="93000"/>
                </a:lnSpc>
                <a:spcBef>
                  <a:spcPts val="300"/>
                </a:spcBef>
                <a:buClr>
                  <a:schemeClr val="tx1"/>
                </a:buClr>
                <a:buSzPct val="100000"/>
                <a:buFont typeface="Arial"/>
                <a:buChar char="•"/>
              </a:pPr>
              <a:r>
                <a:rPr lang="en-GB" sz="1600" b="1" dirty="0">
                  <a:cs typeface="Arial" pitchFamily="34" charset="0"/>
                </a:rPr>
                <a:t>Cognitive assessment age 5</a:t>
              </a:r>
            </a:p>
          </p:txBody>
        </p:sp>
        <p:sp>
          <p:nvSpPr>
            <p:cNvPr id="19" name="ListLeanHorizontalTextTopic0">
              <a:extLst>
                <a:ext uri="{FF2B5EF4-FFF2-40B4-BE49-F238E27FC236}">
                  <a16:creationId xmlns:a16="http://schemas.microsoft.com/office/drawing/2014/main" id="{5229F6A3-9E8F-484B-A85F-F4397F734CA3}"/>
                </a:ext>
              </a:extLst>
            </p:cNvPr>
            <p:cNvSpPr txBox="1"/>
            <p:nvPr>
              <p:custDataLst>
                <p:tags r:id="rId6"/>
              </p:custDataLst>
            </p:nvPr>
          </p:nvSpPr>
          <p:spPr>
            <a:xfrm>
              <a:off x="1985007" y="4441969"/>
              <a:ext cx="4229102" cy="496418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/>
            <a:p>
              <a:pPr marL="0" lvl="1">
                <a:lnSpc>
                  <a:spcPct val="93000"/>
                </a:lnSpc>
                <a:spcBef>
                  <a:spcPts val="300"/>
                </a:spcBef>
                <a:buClr>
                  <a:schemeClr val="tx1"/>
                </a:buClr>
                <a:buSzPct val="100000"/>
              </a:pPr>
              <a:endParaRPr lang="en-GB" sz="1600" dirty="0">
                <a:cs typeface="Arial" pitchFamily="34" charset="0"/>
              </a:endParaRPr>
            </a:p>
            <a:p>
              <a:pPr marL="176188" lvl="1" indent="-176188">
                <a:lnSpc>
                  <a:spcPct val="93000"/>
                </a:lnSpc>
                <a:spcBef>
                  <a:spcPts val="300"/>
                </a:spcBef>
                <a:buClr>
                  <a:schemeClr val="tx1"/>
                </a:buClr>
                <a:buSzPct val="100000"/>
                <a:buFont typeface="Arial"/>
                <a:buChar char="•"/>
              </a:pPr>
              <a:r>
                <a:rPr lang="en-GB" sz="1600" b="1" dirty="0">
                  <a:cs typeface="Arial" pitchFamily="34" charset="0"/>
                </a:rPr>
                <a:t>Amount of TV watched age 10</a:t>
              </a:r>
            </a:p>
          </p:txBody>
        </p:sp>
        <p:sp>
          <p:nvSpPr>
            <p:cNvPr id="20" name="ListLeanHorizontalTextTopic0">
              <a:extLst>
                <a:ext uri="{FF2B5EF4-FFF2-40B4-BE49-F238E27FC236}">
                  <a16:creationId xmlns:a16="http://schemas.microsoft.com/office/drawing/2014/main" id="{8E67A794-24CD-4A83-8D38-3DC66DAC2D14}"/>
                </a:ext>
              </a:extLst>
            </p:cNvPr>
            <p:cNvSpPr txBox="1"/>
            <p:nvPr>
              <p:custDataLst>
                <p:tags r:id="rId7"/>
              </p:custDataLst>
            </p:nvPr>
          </p:nvSpPr>
          <p:spPr>
            <a:xfrm>
              <a:off x="1985007" y="3842401"/>
              <a:ext cx="4229102" cy="496418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/>
            <a:p>
              <a:pPr marL="176188" lvl="1" indent="-176188">
                <a:lnSpc>
                  <a:spcPct val="93000"/>
                </a:lnSpc>
                <a:spcBef>
                  <a:spcPts val="300"/>
                </a:spcBef>
                <a:buClr>
                  <a:schemeClr val="tx1"/>
                </a:buClr>
                <a:buSzPct val="100000"/>
                <a:buFont typeface="Arial"/>
                <a:buChar char="•"/>
              </a:pPr>
              <a:r>
                <a:rPr lang="en-GB" sz="1600" b="1" dirty="0">
                  <a:cs typeface="Arial" pitchFamily="34" charset="0"/>
                </a:rPr>
                <a:t>Mother socio-economic status</a:t>
              </a:r>
              <a:endParaRPr lang="en-GB" sz="1600" dirty="0">
                <a:cs typeface="Arial" pitchFamily="34" charset="0"/>
              </a:endParaRPr>
            </a:p>
            <a:p>
              <a:pPr marL="176188" lvl="1" indent="-176188">
                <a:lnSpc>
                  <a:spcPct val="93000"/>
                </a:lnSpc>
                <a:spcBef>
                  <a:spcPts val="300"/>
                </a:spcBef>
                <a:buClr>
                  <a:schemeClr val="tx1"/>
                </a:buClr>
                <a:buSzPct val="100000"/>
                <a:buFont typeface="Arial"/>
                <a:buChar char="•"/>
              </a:pPr>
              <a:r>
                <a:rPr lang="en-GB" sz="1600" b="1" dirty="0">
                  <a:cs typeface="Arial" pitchFamily="34" charset="0"/>
                </a:rPr>
                <a:t>Type of accommodation lived in</a:t>
              </a:r>
            </a:p>
          </p:txBody>
        </p:sp>
        <p:sp>
          <p:nvSpPr>
            <p:cNvPr id="21" name="ListLeanHorizontalTextTopic0">
              <a:extLst>
                <a:ext uri="{FF2B5EF4-FFF2-40B4-BE49-F238E27FC236}">
                  <a16:creationId xmlns:a16="http://schemas.microsoft.com/office/drawing/2014/main" id="{1F57BCA3-E3CB-4F8D-9134-235430BFAD73}"/>
                </a:ext>
              </a:extLst>
            </p:cNvPr>
            <p:cNvSpPr txBox="1"/>
            <p:nvPr>
              <p:custDataLst>
                <p:tags r:id="rId8"/>
              </p:custDataLst>
            </p:nvPr>
          </p:nvSpPr>
          <p:spPr>
            <a:xfrm>
              <a:off x="1985007" y="5323522"/>
              <a:ext cx="4229102" cy="496418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/>
            <a:p>
              <a:pPr marL="176188" lvl="1" indent="-176188">
                <a:lnSpc>
                  <a:spcPct val="93000"/>
                </a:lnSpc>
                <a:spcBef>
                  <a:spcPts val="300"/>
                </a:spcBef>
                <a:buClr>
                  <a:schemeClr val="tx1"/>
                </a:buClr>
                <a:buSzPct val="100000"/>
                <a:buFont typeface="Arial"/>
                <a:buChar char="•"/>
              </a:pPr>
              <a:r>
                <a:rPr lang="en-GB" sz="1600" b="1" dirty="0">
                  <a:cs typeface="Arial" pitchFamily="34" charset="0"/>
                </a:rPr>
                <a:t>Gender</a:t>
              </a:r>
            </a:p>
            <a:p>
              <a:pPr marL="176188" lvl="1" indent="-176188">
                <a:lnSpc>
                  <a:spcPct val="93000"/>
                </a:lnSpc>
                <a:spcBef>
                  <a:spcPts val="300"/>
                </a:spcBef>
                <a:buClr>
                  <a:schemeClr val="tx1"/>
                </a:buClr>
                <a:buSzPct val="100000"/>
                <a:buFont typeface="Arial"/>
                <a:buChar char="•"/>
              </a:pPr>
              <a:r>
                <a:rPr lang="en-GB" sz="1600" b="1" dirty="0">
                  <a:cs typeface="Arial" pitchFamily="34" charset="0"/>
                </a:rPr>
                <a:t>Whether has a UK parent</a:t>
              </a:r>
            </a:p>
          </p:txBody>
        </p:sp>
        <p:sp>
          <p:nvSpPr>
            <p:cNvPr id="22" name="ListLeanHorizontalTextTopic0">
              <a:extLst>
                <a:ext uri="{FF2B5EF4-FFF2-40B4-BE49-F238E27FC236}">
                  <a16:creationId xmlns:a16="http://schemas.microsoft.com/office/drawing/2014/main" id="{69549530-C3E9-4A4F-A33F-D2E15453AAC8}"/>
                </a:ext>
              </a:extLst>
            </p:cNvPr>
            <p:cNvSpPr txBox="1"/>
            <p:nvPr>
              <p:custDataLst>
                <p:tags r:id="rId9"/>
              </p:custDataLst>
            </p:nvPr>
          </p:nvSpPr>
          <p:spPr>
            <a:xfrm>
              <a:off x="1985007" y="6110627"/>
              <a:ext cx="4229102" cy="228973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/>
            <a:p>
              <a:pPr marL="176188" lvl="1" indent="-176188">
                <a:lnSpc>
                  <a:spcPct val="93000"/>
                </a:lnSpc>
                <a:spcBef>
                  <a:spcPts val="300"/>
                </a:spcBef>
                <a:buClr>
                  <a:schemeClr val="tx1"/>
                </a:buClr>
                <a:buSzPct val="100000"/>
                <a:buFont typeface="Arial"/>
                <a:buChar char="•"/>
              </a:pPr>
              <a:r>
                <a:rPr lang="en-GB" sz="1600" b="1" dirty="0">
                  <a:cs typeface="Arial" pitchFamily="34" charset="0"/>
                </a:rPr>
                <a:t>LEA economic activity rate</a:t>
              </a:r>
              <a:endParaRPr lang="en-GB" sz="1600" dirty="0">
                <a:cs typeface="Arial" pitchFamily="34" charset="0"/>
              </a:endParaRPr>
            </a:p>
          </p:txBody>
        </p:sp>
      </p:grpSp>
      <p:grpSp>
        <p:nvGrpSpPr>
          <p:cNvPr id="28" name="Group 37">
            <a:extLst>
              <a:ext uri="{FF2B5EF4-FFF2-40B4-BE49-F238E27FC236}">
                <a16:creationId xmlns:a16="http://schemas.microsoft.com/office/drawing/2014/main" id="{A46BD694-B578-4344-A2E6-C5513241D6CF}"/>
              </a:ext>
            </a:extLst>
          </p:cNvPr>
          <p:cNvGrpSpPr/>
          <p:nvPr/>
        </p:nvGrpSpPr>
        <p:grpSpPr>
          <a:xfrm>
            <a:off x="5302780" y="2903589"/>
            <a:ext cx="262328" cy="3688279"/>
            <a:chOff x="6385235" y="2697728"/>
            <a:chExt cx="50427" cy="3520846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3646AB3-6BB2-4690-BB49-2381A3C3AC94}"/>
                </a:ext>
              </a:extLst>
            </p:cNvPr>
            <p:cNvCxnSpPr/>
            <p:nvPr/>
          </p:nvCxnSpPr>
          <p:spPr>
            <a:xfrm>
              <a:off x="6404534" y="2697728"/>
              <a:ext cx="0" cy="3520846"/>
            </a:xfrm>
            <a:prstGeom prst="line">
              <a:avLst/>
            </a:prstGeom>
            <a:ln w="571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cxnSp>
        <p:sp>
          <p:nvSpPr>
            <p:cNvPr id="30" name="Isosceles Triangle 29">
              <a:extLst>
                <a:ext uri="{FF2B5EF4-FFF2-40B4-BE49-F238E27FC236}">
                  <a16:creationId xmlns:a16="http://schemas.microsoft.com/office/drawing/2014/main" id="{A6CCAAB0-74D2-4BF6-877B-C9532229D31A}"/>
                </a:ext>
              </a:extLst>
            </p:cNvPr>
            <p:cNvSpPr/>
            <p:nvPr/>
          </p:nvSpPr>
          <p:spPr>
            <a:xfrm rot="5400000">
              <a:off x="6231766" y="4441474"/>
              <a:ext cx="357366" cy="50427"/>
            </a:xfrm>
            <a:prstGeom prst="triangle">
              <a:avLst/>
            </a:prstGeom>
            <a:solidFill>
              <a:schemeClr val="accent2"/>
            </a:solidFill>
            <a:ln w="57150">
              <a:solidFill>
                <a:schemeClr val="tx1"/>
              </a:solidFill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3000"/>
                </a:lnSpc>
                <a:spcBef>
                  <a:spcPts val="300"/>
                </a:spcBef>
              </a:pPr>
              <a:endParaRPr lang="en-GB" sz="1300" dirty="0">
                <a:solidFill>
                  <a:schemeClr val="tx1"/>
                </a:solidFill>
                <a:cs typeface="Arial" pitchFamily="34" charset="0"/>
              </a:endParaRPr>
            </a:p>
          </p:txBody>
        </p:sp>
      </p:grp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9AD699A4-C00D-4F82-A99B-FF69B81620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30161" y="2891814"/>
            <a:ext cx="3246650" cy="3862011"/>
          </a:xfrm>
        </p:spPr>
        <p:txBody>
          <a:bodyPr anchor="t">
            <a:normAutofit/>
          </a:bodyPr>
          <a:lstStyle/>
          <a:p>
            <a:r>
              <a:rPr lang="en-GB" sz="2000" dirty="0"/>
              <a:t>“Yes, my parents/someone I know has a contact to help me get a job” (40%)</a:t>
            </a:r>
          </a:p>
          <a:p>
            <a:pPr marL="0" indent="0">
              <a:buNone/>
            </a:pPr>
            <a:r>
              <a:rPr lang="en-GB" sz="2000" dirty="0">
                <a:sym typeface="Wingdings" panose="05000000000000000000" pitchFamily="2" charset="2"/>
              </a:rPr>
              <a:t> </a:t>
            </a:r>
            <a:r>
              <a:rPr lang="en-GB" sz="2000" b="1" dirty="0">
                <a:solidFill>
                  <a:schemeClr val="accent2"/>
                </a:solidFill>
                <a:sym typeface="Wingdings" panose="05000000000000000000" pitchFamily="2" charset="2"/>
              </a:rPr>
              <a:t>4% </a:t>
            </a:r>
            <a:r>
              <a:rPr lang="en-GB" sz="2000" dirty="0">
                <a:sym typeface="Wingdings" panose="05000000000000000000" pitchFamily="2" charset="2"/>
              </a:rPr>
              <a:t>wage premium aged 26 in FT work (n=932)</a:t>
            </a:r>
          </a:p>
          <a:p>
            <a:pPr marL="0" indent="0">
              <a:buNone/>
            </a:pPr>
            <a:endParaRPr lang="en-GB" sz="1400" dirty="0">
              <a:sym typeface="Wingdings" panose="05000000000000000000" pitchFamily="2" charset="2"/>
            </a:endParaRPr>
          </a:p>
          <a:p>
            <a:r>
              <a:rPr lang="en-GB" sz="2000" dirty="0">
                <a:sym typeface="Wingdings" panose="05000000000000000000" pitchFamily="2" charset="2"/>
              </a:rPr>
              <a:t>“Yes, my school arranged talks with external speakers” [aged 14-16]</a:t>
            </a:r>
          </a:p>
          <a:p>
            <a:pPr marL="0" indent="0">
              <a:buNone/>
            </a:pPr>
            <a:r>
              <a:rPr lang="en-GB" sz="2000" dirty="0">
                <a:sym typeface="Wingdings" panose="05000000000000000000" pitchFamily="2" charset="2"/>
              </a:rPr>
              <a:t> </a:t>
            </a:r>
            <a:r>
              <a:rPr lang="en-GB" sz="2000" b="1" dirty="0">
                <a:solidFill>
                  <a:schemeClr val="accent2"/>
                </a:solidFill>
                <a:sym typeface="Wingdings" panose="05000000000000000000" pitchFamily="2" charset="2"/>
              </a:rPr>
              <a:t>7.5% </a:t>
            </a:r>
            <a:r>
              <a:rPr lang="en-GB" sz="2000" dirty="0">
                <a:sym typeface="Wingdings" panose="05000000000000000000" pitchFamily="2" charset="2"/>
              </a:rPr>
              <a:t>wage premium among those without personal contacts (n=686)</a:t>
            </a:r>
          </a:p>
          <a:p>
            <a:pPr marL="0" indent="0">
              <a:buNone/>
            </a:pPr>
            <a:endParaRPr lang="en-GB" sz="20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GB" sz="2000" dirty="0">
              <a:sym typeface="Wingdings" panose="05000000000000000000" pitchFamily="2" charset="2"/>
            </a:endParaRPr>
          </a:p>
          <a:p>
            <a:endParaRPr lang="en-GB" sz="2000" dirty="0"/>
          </a:p>
        </p:txBody>
      </p:sp>
      <p:pic>
        <p:nvPicPr>
          <p:cNvPr id="34" name="Graphic 33" descr="Boardroom">
            <a:extLst>
              <a:ext uri="{FF2B5EF4-FFF2-40B4-BE49-F238E27FC236}">
                <a16:creationId xmlns:a16="http://schemas.microsoft.com/office/drawing/2014/main" id="{1CFBF788-2B7E-436A-B7FE-78FA0C1A9DA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413987" y="2857501"/>
            <a:ext cx="1142998" cy="1142998"/>
          </a:xfrm>
          <a:prstGeom prst="rect">
            <a:avLst/>
          </a:prstGeom>
        </p:spPr>
      </p:pic>
      <p:sp>
        <p:nvSpPr>
          <p:cNvPr id="35" name="Subtitle 2">
            <a:extLst>
              <a:ext uri="{FF2B5EF4-FFF2-40B4-BE49-F238E27FC236}">
                <a16:creationId xmlns:a16="http://schemas.microsoft.com/office/drawing/2014/main" id="{6C92B9E3-3322-4EE2-9353-76429D0F56B9}"/>
              </a:ext>
            </a:extLst>
          </p:cNvPr>
          <p:cNvSpPr txBox="1">
            <a:spLocks/>
          </p:cNvSpPr>
          <p:nvPr/>
        </p:nvSpPr>
        <p:spPr>
          <a:xfrm>
            <a:off x="10174148" y="5988992"/>
            <a:ext cx="2017852" cy="8690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GB" sz="1600" b="1" dirty="0">
                <a:solidFill>
                  <a:schemeClr val="bg1"/>
                </a:solidFill>
              </a:rPr>
              <a:t>Keep in touch: </a:t>
            </a:r>
            <a:r>
              <a:rPr lang="en-GB" sz="1600" dirty="0">
                <a:solidFill>
                  <a:schemeClr val="bg1"/>
                </a:solidFill>
              </a:rPr>
              <a:t>chris@cspres.co.uk</a:t>
            </a:r>
          </a:p>
          <a:p>
            <a:pPr algn="l">
              <a:spcBef>
                <a:spcPts val="0"/>
              </a:spcBef>
            </a:pPr>
            <a:r>
              <a:rPr lang="en-GB" sz="1400" b="1" dirty="0">
                <a:solidFill>
                  <a:schemeClr val="bg1"/>
                </a:solidFill>
              </a:rPr>
              <a:t>elnaz@ekresearch.com </a:t>
            </a:r>
          </a:p>
        </p:txBody>
      </p:sp>
    </p:spTree>
    <p:extLst>
      <p:ext uri="{BB962C8B-B14F-4D97-AF65-F5344CB8AC3E}">
        <p14:creationId xmlns:p14="http://schemas.microsoft.com/office/powerpoint/2010/main" val="3668259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50BA6-FECF-4EBB-9177-BFCEE65BC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673" y="627564"/>
            <a:ext cx="9684327" cy="1325563"/>
          </a:xfrm>
        </p:spPr>
        <p:txBody>
          <a:bodyPr>
            <a:normAutofit/>
          </a:bodyPr>
          <a:lstStyle/>
          <a:p>
            <a:r>
              <a:rPr lang="en-GB" dirty="0"/>
              <a:t>Schools are not powerless when it comes to their students’ social capital!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A9A9E98-4D65-4542-AFD2-9F577433E8B5}"/>
              </a:ext>
            </a:extLst>
          </p:cNvPr>
          <p:cNvSpPr txBox="1"/>
          <p:nvPr/>
        </p:nvSpPr>
        <p:spPr>
          <a:xfrm>
            <a:off x="337324" y="2254614"/>
            <a:ext cx="8297390" cy="2677656"/>
          </a:xfrm>
          <a:prstGeom prst="rect">
            <a:avLst/>
          </a:prstGeom>
          <a:solidFill>
            <a:schemeClr val="bg1">
              <a:alpha val="4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marL="525462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chemeClr val="accent2"/>
                </a:solidFill>
              </a:rPr>
              <a:t>“Temporary social capital” mediated via a school                 (e.g. career talks) can translate to future financial capital </a:t>
            </a:r>
          </a:p>
          <a:p>
            <a:pPr marL="525462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chemeClr val="accent2"/>
                </a:solidFill>
              </a:rPr>
              <a:t>Can have comparable scale to traditional/strong social capital </a:t>
            </a:r>
            <a:br>
              <a:rPr lang="en-GB" sz="2400" b="1" dirty="0">
                <a:solidFill>
                  <a:schemeClr val="accent2"/>
                </a:solidFill>
              </a:rPr>
            </a:br>
            <a:r>
              <a:rPr lang="en-GB" sz="2400" b="1" dirty="0">
                <a:solidFill>
                  <a:schemeClr val="accent2"/>
                </a:solidFill>
              </a:rPr>
              <a:t>(e.g. personal/parental networks – knowing people)</a:t>
            </a:r>
          </a:p>
          <a:p>
            <a:pPr marL="525462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chemeClr val="accent2"/>
                </a:solidFill>
              </a:rPr>
              <a:t>Students with strong networks benefit less from such temp. social capital than students without strong networks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C88BA1D-FCC1-4D0C-8F63-F0FAD6345796}"/>
              </a:ext>
            </a:extLst>
          </p:cNvPr>
          <p:cNvSpPr txBox="1"/>
          <p:nvPr/>
        </p:nvSpPr>
        <p:spPr>
          <a:xfrm>
            <a:off x="389514" y="5233757"/>
            <a:ext cx="8297390" cy="1107996"/>
          </a:xfrm>
          <a:prstGeom prst="rect">
            <a:avLst/>
          </a:prstGeom>
          <a:solidFill>
            <a:schemeClr val="bg1">
              <a:alpha val="4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marL="525462" indent="-342900">
              <a:spcAft>
                <a:spcPts val="1800"/>
              </a:spcAft>
              <a:buFont typeface="Wingdings" panose="05000000000000000000" pitchFamily="2" charset="2"/>
              <a:buChar char="à"/>
            </a:pPr>
            <a:r>
              <a:rPr lang="en-GB" sz="2400" b="1" dirty="0">
                <a:solidFill>
                  <a:schemeClr val="tx2"/>
                </a:solidFill>
                <a:sym typeface="Wingdings" panose="05000000000000000000" pitchFamily="2" charset="2"/>
              </a:rPr>
              <a:t>But: Work experience post Newsome report in 1960s:                 Evidence it reinforced prior patterns of social inequality,     e.g. 12 working class boys in West Midlands (Willis, 1977)</a:t>
            </a:r>
            <a:endParaRPr lang="en-GB" sz="2400" b="1" dirty="0">
              <a:solidFill>
                <a:schemeClr val="tx2"/>
              </a:solidFill>
            </a:endParaRPr>
          </a:p>
        </p:txBody>
      </p:sp>
      <p:pic>
        <p:nvPicPr>
          <p:cNvPr id="32" name="Graphic 31" descr="Brain in head">
            <a:extLst>
              <a:ext uri="{FF2B5EF4-FFF2-40B4-BE49-F238E27FC236}">
                <a16:creationId xmlns:a16="http://schemas.microsoft.com/office/drawing/2014/main" id="{3381472A-B6ED-4FB9-A00A-EC6859D19E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13987" y="2857501"/>
            <a:ext cx="1142998" cy="1142998"/>
          </a:xfrm>
          <a:prstGeom prst="rect">
            <a:avLst/>
          </a:prstGeom>
        </p:spPr>
      </p:pic>
      <p:sp>
        <p:nvSpPr>
          <p:cNvPr id="34" name="Subtitle 2">
            <a:extLst>
              <a:ext uri="{FF2B5EF4-FFF2-40B4-BE49-F238E27FC236}">
                <a16:creationId xmlns:a16="http://schemas.microsoft.com/office/drawing/2014/main" id="{2589CD4A-795B-4AA1-838E-D9A04EE1A33A}"/>
              </a:ext>
            </a:extLst>
          </p:cNvPr>
          <p:cNvSpPr txBox="1">
            <a:spLocks/>
          </p:cNvSpPr>
          <p:nvPr/>
        </p:nvSpPr>
        <p:spPr>
          <a:xfrm>
            <a:off x="10174148" y="5988992"/>
            <a:ext cx="2017852" cy="8690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GB" sz="1600" b="1" dirty="0">
                <a:solidFill>
                  <a:schemeClr val="bg1"/>
                </a:solidFill>
              </a:rPr>
              <a:t>Keep in touch: </a:t>
            </a:r>
            <a:r>
              <a:rPr lang="en-GB" sz="1600" dirty="0">
                <a:solidFill>
                  <a:schemeClr val="bg1"/>
                </a:solidFill>
              </a:rPr>
              <a:t>chris@cspres.co.uk</a:t>
            </a:r>
          </a:p>
          <a:p>
            <a:pPr algn="l">
              <a:spcBef>
                <a:spcPts val="0"/>
              </a:spcBef>
            </a:pPr>
            <a:r>
              <a:rPr lang="en-GB" sz="1400" b="1" dirty="0">
                <a:solidFill>
                  <a:schemeClr val="bg1"/>
                </a:solidFill>
              </a:rPr>
              <a:t>elnaz@ekresearch.com </a:t>
            </a:r>
          </a:p>
        </p:txBody>
      </p:sp>
    </p:spTree>
    <p:extLst>
      <p:ext uri="{BB962C8B-B14F-4D97-AF65-F5344CB8AC3E}">
        <p14:creationId xmlns:p14="http://schemas.microsoft.com/office/powerpoint/2010/main" val="4048888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50BA6-FECF-4EBB-9177-BFCEE65BC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673" y="627564"/>
            <a:ext cx="9684327" cy="1325563"/>
          </a:xfrm>
        </p:spPr>
        <p:txBody>
          <a:bodyPr>
            <a:normAutofit/>
          </a:bodyPr>
          <a:lstStyle/>
          <a:p>
            <a:r>
              <a:rPr lang="en-GB" dirty="0"/>
              <a:t>What about British education in 1980s?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B2C44C1E-7201-4D7E-9428-5A1BF9ACD7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4289128"/>
              </p:ext>
            </p:extLst>
          </p:nvPr>
        </p:nvGraphicFramePr>
        <p:xfrm>
          <a:off x="443199" y="2191252"/>
          <a:ext cx="6155054" cy="42453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5829">
                  <a:extLst>
                    <a:ext uri="{9D8B030D-6E8A-4147-A177-3AD203B41FA5}">
                      <a16:colId xmlns:a16="http://schemas.microsoft.com/office/drawing/2014/main" val="2916406519"/>
                    </a:ext>
                  </a:extLst>
                </a:gridCol>
                <a:gridCol w="1909823">
                  <a:extLst>
                    <a:ext uri="{9D8B030D-6E8A-4147-A177-3AD203B41FA5}">
                      <a16:colId xmlns:a16="http://schemas.microsoft.com/office/drawing/2014/main" val="1860941009"/>
                    </a:ext>
                  </a:extLst>
                </a:gridCol>
                <a:gridCol w="2049402">
                  <a:extLst>
                    <a:ext uri="{9D8B030D-6E8A-4147-A177-3AD203B41FA5}">
                      <a16:colId xmlns:a16="http://schemas.microsoft.com/office/drawing/2014/main" val="995436525"/>
                    </a:ext>
                  </a:extLst>
                </a:gridCol>
              </a:tblGrid>
              <a:tr h="919814">
                <a:tc>
                  <a:txBody>
                    <a:bodyPr/>
                    <a:lstStyle/>
                    <a:p>
                      <a:r>
                        <a:rPr lang="en-GB" sz="2000" dirty="0"/>
                        <a:t>Mother’s occupation</a:t>
                      </a:r>
                    </a:p>
                    <a:p>
                      <a:r>
                        <a:rPr lang="en-GB" sz="2000" dirty="0"/>
                        <a:t>(same BCS data)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% with at least one careers talk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% say career talks were very helpful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427722"/>
                  </a:ext>
                </a:extLst>
              </a:tr>
              <a:tr h="519895">
                <a:tc>
                  <a:txBody>
                    <a:bodyPr/>
                    <a:lstStyle/>
                    <a:p>
                      <a:r>
                        <a:rPr lang="en-GB" sz="1800" dirty="0"/>
                        <a:t>V unskilled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403896"/>
                  </a:ext>
                </a:extLst>
              </a:tr>
              <a:tr h="519895">
                <a:tc>
                  <a:txBody>
                    <a:bodyPr/>
                    <a:lstStyle/>
                    <a:p>
                      <a:r>
                        <a:rPr lang="en-GB" sz="1800" dirty="0"/>
                        <a:t>IV semi-skilled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257112"/>
                  </a:ext>
                </a:extLst>
              </a:tr>
              <a:tr h="519895">
                <a:tc>
                  <a:txBody>
                    <a:bodyPr/>
                    <a:lstStyle/>
                    <a:p>
                      <a:r>
                        <a:rPr lang="en-GB" sz="1800" dirty="0"/>
                        <a:t>III manual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098995"/>
                  </a:ext>
                </a:extLst>
              </a:tr>
              <a:tr h="519895">
                <a:tc>
                  <a:txBody>
                    <a:bodyPr/>
                    <a:lstStyle/>
                    <a:p>
                      <a:r>
                        <a:rPr lang="en-GB" sz="1800" dirty="0"/>
                        <a:t>III non-manual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90496"/>
                  </a:ext>
                </a:extLst>
              </a:tr>
              <a:tr h="519895">
                <a:tc>
                  <a:txBody>
                    <a:bodyPr/>
                    <a:lstStyle/>
                    <a:p>
                      <a:r>
                        <a:rPr lang="en-GB" sz="1800" dirty="0"/>
                        <a:t>II Managerial / technical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7732827"/>
                  </a:ext>
                </a:extLst>
              </a:tr>
              <a:tr h="519895">
                <a:tc>
                  <a:txBody>
                    <a:bodyPr/>
                    <a:lstStyle/>
                    <a:p>
                      <a:r>
                        <a:rPr lang="en-GB" sz="1800" dirty="0"/>
                        <a:t>I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0907127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792102F-8E8A-4D49-A5F7-59CE487BA3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1406518"/>
              </p:ext>
            </p:extLst>
          </p:nvPr>
        </p:nvGraphicFramePr>
        <p:xfrm>
          <a:off x="6576267" y="2191252"/>
          <a:ext cx="2329863" cy="41997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9863">
                  <a:extLst>
                    <a:ext uri="{9D8B030D-6E8A-4147-A177-3AD203B41FA5}">
                      <a16:colId xmlns:a16="http://schemas.microsoft.com/office/drawing/2014/main" val="1898840085"/>
                    </a:ext>
                  </a:extLst>
                </a:gridCol>
              </a:tblGrid>
              <a:tr h="980211">
                <a:tc>
                  <a:txBody>
                    <a:bodyPr/>
                    <a:lstStyle/>
                    <a:p>
                      <a:r>
                        <a:rPr lang="en-GB" sz="2000" dirty="0" err="1"/>
                        <a:t>Avg</a:t>
                      </a:r>
                      <a:r>
                        <a:rPr lang="en-GB" sz="2000" dirty="0"/>
                        <a:t> wage gain per career talk age 14-15**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427722"/>
                  </a:ext>
                </a:extLst>
              </a:tr>
              <a:tr h="1089833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0.6%</a:t>
                      </a:r>
                    </a:p>
                    <a:p>
                      <a:pPr algn="ctr"/>
                      <a:r>
                        <a:rPr lang="en-GB" sz="2000" dirty="0"/>
                        <a:t>[n=140]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403896"/>
                  </a:ext>
                </a:extLst>
              </a:tr>
              <a:tr h="101428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1.1%</a:t>
                      </a:r>
                    </a:p>
                    <a:p>
                      <a:pPr algn="ctr"/>
                      <a:r>
                        <a:rPr lang="en-GB" sz="2000" dirty="0"/>
                        <a:t>[n=306]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098995"/>
                  </a:ext>
                </a:extLst>
              </a:tr>
              <a:tr h="1089833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1.9%</a:t>
                      </a:r>
                    </a:p>
                    <a:p>
                      <a:pPr algn="ctr"/>
                      <a:r>
                        <a:rPr lang="en-GB" sz="2000" dirty="0"/>
                        <a:t>[n=142]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7732827"/>
                  </a:ext>
                </a:extLst>
              </a:tr>
            </a:tbl>
          </a:graphicData>
        </a:graphic>
      </p:graphicFrame>
      <p:grpSp>
        <p:nvGrpSpPr>
          <p:cNvPr id="13" name="Group 12">
            <a:extLst>
              <a:ext uri="{FF2B5EF4-FFF2-40B4-BE49-F238E27FC236}">
                <a16:creationId xmlns:a16="http://schemas.microsoft.com/office/drawing/2014/main" id="{C8E99262-3D66-4F79-977D-386DCDE19EFC}"/>
              </a:ext>
            </a:extLst>
          </p:cNvPr>
          <p:cNvGrpSpPr/>
          <p:nvPr/>
        </p:nvGrpSpPr>
        <p:grpSpPr>
          <a:xfrm>
            <a:off x="3585775" y="3544861"/>
            <a:ext cx="3654087" cy="2400942"/>
            <a:chOff x="4937760" y="3429000"/>
            <a:chExt cx="3654087" cy="2400942"/>
          </a:xfrm>
        </p:grpSpPr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5E5512DA-D41A-48D0-8FB5-E926BF2C9715}"/>
                </a:ext>
              </a:extLst>
            </p:cNvPr>
            <p:cNvCxnSpPr/>
            <p:nvPr/>
          </p:nvCxnSpPr>
          <p:spPr>
            <a:xfrm>
              <a:off x="4937760" y="3429000"/>
              <a:ext cx="0" cy="2362200"/>
            </a:xfrm>
            <a:prstGeom prst="straightConnector1">
              <a:avLst/>
            </a:prstGeom>
            <a:ln w="57150">
              <a:solidFill>
                <a:srgbClr val="92D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973DB68C-5AED-4231-BCE9-A6C7AE236232}"/>
                </a:ext>
              </a:extLst>
            </p:cNvPr>
            <p:cNvCxnSpPr/>
            <p:nvPr/>
          </p:nvCxnSpPr>
          <p:spPr>
            <a:xfrm>
              <a:off x="6632508" y="3467742"/>
              <a:ext cx="0" cy="2362200"/>
            </a:xfrm>
            <a:prstGeom prst="straightConnector1">
              <a:avLst/>
            </a:prstGeom>
            <a:ln w="57150">
              <a:solidFill>
                <a:srgbClr val="92D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ListLeanHorizontalTextDetail0">
              <a:extLst>
                <a:ext uri="{FF2B5EF4-FFF2-40B4-BE49-F238E27FC236}">
                  <a16:creationId xmlns:a16="http://schemas.microsoft.com/office/drawing/2014/main" id="{8CA7827D-99DE-45AB-B232-777CCB0B3B04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6884575" y="3817960"/>
              <a:ext cx="1707272" cy="1183401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0" lvl="1">
                <a:lnSpc>
                  <a:spcPct val="93000"/>
                </a:lnSpc>
                <a:spcBef>
                  <a:spcPts val="300"/>
                </a:spcBef>
                <a:buClr>
                  <a:schemeClr val="tx1"/>
                </a:buClr>
                <a:buSzPct val="100000"/>
              </a:pPr>
              <a:r>
                <a:rPr lang="en-US" sz="2000" b="1" dirty="0">
                  <a:solidFill>
                    <a:schemeClr val="accent6"/>
                  </a:solidFill>
                  <a:cs typeface="Arial" pitchFamily="34" charset="0"/>
                </a:rPr>
                <a:t>Disadvantaged </a:t>
              </a:r>
            </a:p>
            <a:p>
              <a:pPr marL="0" lvl="1">
                <a:lnSpc>
                  <a:spcPct val="93000"/>
                </a:lnSpc>
                <a:spcBef>
                  <a:spcPts val="300"/>
                </a:spcBef>
                <a:buClr>
                  <a:schemeClr val="tx1"/>
                </a:buClr>
                <a:buSzPct val="100000"/>
              </a:pPr>
              <a:r>
                <a:rPr lang="en-US" sz="2000" b="1" dirty="0">
                  <a:solidFill>
                    <a:schemeClr val="accent6"/>
                  </a:solidFill>
                  <a:cs typeface="Arial" pitchFamily="34" charset="0"/>
                  <a:sym typeface="Wingdings" panose="05000000000000000000" pitchFamily="2" charset="2"/>
                </a:rPr>
                <a:t> S</a:t>
              </a:r>
              <a:r>
                <a:rPr lang="en-US" sz="2000" b="1" dirty="0">
                  <a:solidFill>
                    <a:schemeClr val="accent6"/>
                  </a:solidFill>
                  <a:cs typeface="Arial" pitchFamily="34" charset="0"/>
                </a:rPr>
                <a:t>lightly more and Slightly better activities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5D7AF3D-3F89-4244-BAB4-381D7CCC7C24}"/>
              </a:ext>
            </a:extLst>
          </p:cNvPr>
          <p:cNvGrpSpPr/>
          <p:nvPr/>
        </p:nvGrpSpPr>
        <p:grpSpPr>
          <a:xfrm>
            <a:off x="8461139" y="3544861"/>
            <a:ext cx="1567324" cy="2605554"/>
            <a:chOff x="9412499" y="3429000"/>
            <a:chExt cx="1567324" cy="2605554"/>
          </a:xfrm>
        </p:grpSpPr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C590900E-9CCF-48E4-BAF6-BE1DF74495F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412499" y="3429000"/>
              <a:ext cx="0" cy="2570018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ListLeanHorizontalTextDetail0">
              <a:extLst>
                <a:ext uri="{FF2B5EF4-FFF2-40B4-BE49-F238E27FC236}">
                  <a16:creationId xmlns:a16="http://schemas.microsoft.com/office/drawing/2014/main" id="{3584D9ED-2895-449E-BDF1-52ABE292EDEA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9595380" y="4603393"/>
              <a:ext cx="1384443" cy="1431161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0" lvl="1">
                <a:lnSpc>
                  <a:spcPct val="93000"/>
                </a:lnSpc>
                <a:spcBef>
                  <a:spcPts val="300"/>
                </a:spcBef>
                <a:buClr>
                  <a:schemeClr val="tx1"/>
                </a:buClr>
                <a:buSzPct val="100000"/>
              </a:pPr>
              <a:r>
                <a:rPr lang="en-US" sz="2000" b="1" dirty="0">
                  <a:solidFill>
                    <a:srgbClr val="FF0000"/>
                  </a:solidFill>
                  <a:cs typeface="Arial" pitchFamily="34" charset="0"/>
                </a:rPr>
                <a:t>But the advantaged appear to get much more value!</a:t>
              </a:r>
            </a:p>
          </p:txBody>
        </p:sp>
      </p:grpSp>
      <p:pic>
        <p:nvPicPr>
          <p:cNvPr id="20" name="Graphic 19" descr="Education">
            <a:extLst>
              <a:ext uri="{FF2B5EF4-FFF2-40B4-BE49-F238E27FC236}">
                <a16:creationId xmlns:a16="http://schemas.microsoft.com/office/drawing/2014/main" id="{0410B113-D84D-49B8-AF98-A03808DF4A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13987" y="2857501"/>
            <a:ext cx="1142998" cy="1142998"/>
          </a:xfrm>
          <a:prstGeom prst="rect">
            <a:avLst/>
          </a:prstGeom>
        </p:spPr>
      </p:pic>
      <p:sp>
        <p:nvSpPr>
          <p:cNvPr id="21" name="Subtitle 2">
            <a:extLst>
              <a:ext uri="{FF2B5EF4-FFF2-40B4-BE49-F238E27FC236}">
                <a16:creationId xmlns:a16="http://schemas.microsoft.com/office/drawing/2014/main" id="{B0C2A8A9-181D-4E28-8848-0D7D88E2AA43}"/>
              </a:ext>
            </a:extLst>
          </p:cNvPr>
          <p:cNvSpPr txBox="1">
            <a:spLocks/>
          </p:cNvSpPr>
          <p:nvPr/>
        </p:nvSpPr>
        <p:spPr>
          <a:xfrm>
            <a:off x="10174148" y="5988992"/>
            <a:ext cx="2017852" cy="8690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GB" sz="1600" b="1" dirty="0">
                <a:solidFill>
                  <a:schemeClr val="bg1"/>
                </a:solidFill>
              </a:rPr>
              <a:t>Keep in touch: </a:t>
            </a:r>
            <a:r>
              <a:rPr lang="en-GB" sz="1600" dirty="0">
                <a:solidFill>
                  <a:schemeClr val="bg1"/>
                </a:solidFill>
              </a:rPr>
              <a:t>chris@cspres.co.uk</a:t>
            </a:r>
          </a:p>
          <a:p>
            <a:pPr algn="l">
              <a:spcBef>
                <a:spcPts val="0"/>
              </a:spcBef>
            </a:pPr>
            <a:r>
              <a:rPr lang="en-GB" sz="1400" b="1" dirty="0">
                <a:solidFill>
                  <a:schemeClr val="bg1"/>
                </a:solidFill>
              </a:rPr>
              <a:t>elnaz@ekresearch.com </a:t>
            </a:r>
          </a:p>
        </p:txBody>
      </p:sp>
    </p:spTree>
    <p:extLst>
      <p:ext uri="{BB962C8B-B14F-4D97-AF65-F5344CB8AC3E}">
        <p14:creationId xmlns:p14="http://schemas.microsoft.com/office/powerpoint/2010/main" val="142671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50BA6-FECF-4EBB-9177-BFCEE65BC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673" y="627564"/>
            <a:ext cx="9684327" cy="1325563"/>
          </a:xfrm>
        </p:spPr>
        <p:txBody>
          <a:bodyPr>
            <a:normAutofit/>
          </a:bodyPr>
          <a:lstStyle/>
          <a:p>
            <a:r>
              <a:rPr lang="en-GB" dirty="0"/>
              <a:t>What about British education today?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ListLeanHorizontalTextTopic0">
            <a:extLst>
              <a:ext uri="{FF2B5EF4-FFF2-40B4-BE49-F238E27FC236}">
                <a16:creationId xmlns:a16="http://schemas.microsoft.com/office/drawing/2014/main" id="{1C8AACE2-6467-4A53-A37E-4952E46A7AA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67712" y="1779507"/>
            <a:ext cx="9320298" cy="440210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285750" indent="-285750">
              <a:lnSpc>
                <a:spcPct val="93000"/>
              </a:lnSpc>
              <a:spcBef>
                <a:spcPts val="3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sz="2000" b="1" dirty="0">
                <a:cs typeface="Arial" pitchFamily="34" charset="0"/>
              </a:rPr>
              <a:t>English </a:t>
            </a:r>
            <a:r>
              <a:rPr lang="fr-FR" sz="2000" b="1" dirty="0" err="1">
                <a:cs typeface="Arial" pitchFamily="34" charset="0"/>
              </a:rPr>
              <a:t>fee-paying</a:t>
            </a:r>
            <a:r>
              <a:rPr lang="fr-FR" sz="2000" b="1" dirty="0">
                <a:cs typeface="Arial" pitchFamily="34" charset="0"/>
              </a:rPr>
              <a:t> </a:t>
            </a:r>
            <a:r>
              <a:rPr lang="fr-FR" sz="2000" b="1" dirty="0" err="1">
                <a:cs typeface="Arial" pitchFamily="34" charset="0"/>
              </a:rPr>
              <a:t>schools</a:t>
            </a:r>
            <a:r>
              <a:rPr lang="fr-FR" sz="2000" b="1" dirty="0">
                <a:cs typeface="Arial" pitchFamily="34" charset="0"/>
              </a:rPr>
              <a:t> </a:t>
            </a:r>
            <a:r>
              <a:rPr lang="fr-FR" sz="2000" i="1" dirty="0">
                <a:cs typeface="Arial" pitchFamily="34" charset="0"/>
              </a:rPr>
              <a:t>(</a:t>
            </a:r>
            <a:r>
              <a:rPr lang="fr-FR" sz="2000" i="1" dirty="0" err="1">
                <a:cs typeface="Arial" pitchFamily="34" charset="0"/>
              </a:rPr>
              <a:t>Huddelston</a:t>
            </a:r>
            <a:r>
              <a:rPr lang="fr-FR" sz="2000" i="1" dirty="0">
                <a:cs typeface="Arial" pitchFamily="34" charset="0"/>
              </a:rPr>
              <a:t> et al, 2014)</a:t>
            </a:r>
          </a:p>
          <a:p>
            <a:pPr marL="742950" lvl="1" indent="-285750">
              <a:lnSpc>
                <a:spcPct val="93000"/>
              </a:lnSpc>
              <a:spcBef>
                <a:spcPts val="3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dirty="0">
                <a:cs typeface="Arial" pitchFamily="34" charset="0"/>
              </a:rPr>
              <a:t>Employer engagement commonplace, to help decide on career goals and work positively towards achieving them, e.g. university courses of choice and relevant placements</a:t>
            </a:r>
          </a:p>
          <a:p>
            <a:pPr marL="742950" lvl="1" indent="-285750">
              <a:lnSpc>
                <a:spcPct val="93000"/>
              </a:lnSpc>
              <a:spcBef>
                <a:spcPts val="3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dirty="0">
                <a:cs typeface="Arial" pitchFamily="34" charset="0"/>
              </a:rPr>
              <a:t>Investment in alumni : “such a good network through the old boys”</a:t>
            </a:r>
            <a:endParaRPr lang="fr-FR" dirty="0">
              <a:cs typeface="Arial" pitchFamily="34" charset="0"/>
            </a:endParaRPr>
          </a:p>
          <a:p>
            <a:pPr marL="285750" indent="-285750">
              <a:lnSpc>
                <a:spcPct val="93000"/>
              </a:lnSpc>
              <a:spcBef>
                <a:spcPts val="3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endParaRPr lang="fr-FR" sz="1000" b="1" dirty="0">
              <a:cs typeface="Arial" pitchFamily="34" charset="0"/>
            </a:endParaRPr>
          </a:p>
          <a:p>
            <a:pPr marL="285750" indent="-285750">
              <a:lnSpc>
                <a:spcPct val="93000"/>
              </a:lnSpc>
              <a:spcBef>
                <a:spcPts val="3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sz="2000" b="1" dirty="0">
                <a:cs typeface="Arial" pitchFamily="34" charset="0"/>
              </a:rPr>
              <a:t>Access to the </a:t>
            </a:r>
            <a:r>
              <a:rPr lang="fr-FR" sz="2000" b="1" dirty="0" err="1">
                <a:cs typeface="Arial" pitchFamily="34" charset="0"/>
              </a:rPr>
              <a:t>medical</a:t>
            </a:r>
            <a:r>
              <a:rPr lang="fr-FR" sz="2000" b="1" dirty="0">
                <a:cs typeface="Arial" pitchFamily="34" charset="0"/>
              </a:rPr>
              <a:t> profession </a:t>
            </a:r>
            <a:r>
              <a:rPr lang="fr-FR" sz="2000" i="1" dirty="0">
                <a:cs typeface="Arial" pitchFamily="34" charset="0"/>
              </a:rPr>
              <a:t>(Jones et al, 2018)</a:t>
            </a:r>
          </a:p>
          <a:p>
            <a:pPr marL="742950" lvl="1" indent="-285750">
              <a:lnSpc>
                <a:spcPct val="93000"/>
              </a:lnSpc>
              <a:spcBef>
                <a:spcPts val="3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dirty="0">
                <a:cs typeface="Arial" pitchFamily="34" charset="0"/>
              </a:rPr>
              <a:t>Survey of 1,074 </a:t>
            </a:r>
            <a:r>
              <a:rPr lang="fr-FR" dirty="0" err="1">
                <a:cs typeface="Arial" pitchFamily="34" charset="0"/>
              </a:rPr>
              <a:t>medical</a:t>
            </a:r>
            <a:r>
              <a:rPr lang="fr-FR" dirty="0">
                <a:cs typeface="Arial" pitchFamily="34" charset="0"/>
              </a:rPr>
              <a:t> </a:t>
            </a:r>
            <a:r>
              <a:rPr lang="fr-FR" dirty="0" err="1">
                <a:cs typeface="Arial" pitchFamily="34" charset="0"/>
              </a:rPr>
              <a:t>students</a:t>
            </a:r>
            <a:r>
              <a:rPr lang="fr-FR" dirty="0">
                <a:cs typeface="Arial" pitchFamily="34" charset="0"/>
              </a:rPr>
              <a:t> - </a:t>
            </a:r>
            <a:r>
              <a:rPr lang="fr-FR" dirty="0" err="1">
                <a:cs typeface="Arial" pitchFamily="34" charset="0"/>
              </a:rPr>
              <a:t>Felt</a:t>
            </a:r>
            <a:r>
              <a:rPr lang="fr-FR" dirty="0">
                <a:cs typeface="Arial" pitchFamily="34" charset="0"/>
              </a:rPr>
              <a:t> </a:t>
            </a:r>
            <a:r>
              <a:rPr lang="fr-FR" dirty="0" err="1">
                <a:cs typeface="Arial" pitchFamily="34" charset="0"/>
              </a:rPr>
              <a:t>much</a:t>
            </a:r>
            <a:r>
              <a:rPr lang="fr-FR" dirty="0">
                <a:cs typeface="Arial" pitchFamily="34" charset="0"/>
              </a:rPr>
              <a:t> harder to </a:t>
            </a:r>
            <a:r>
              <a:rPr lang="fr-FR" dirty="0" err="1">
                <a:cs typeface="Arial" pitchFamily="34" charset="0"/>
              </a:rPr>
              <a:t>get</a:t>
            </a:r>
            <a:r>
              <a:rPr lang="fr-FR" dirty="0">
                <a:cs typeface="Arial" pitchFamily="34" charset="0"/>
              </a:rPr>
              <a:t> </a:t>
            </a:r>
            <a:r>
              <a:rPr lang="fr-FR" dirty="0" err="1">
                <a:cs typeface="Arial" pitchFamily="34" charset="0"/>
              </a:rPr>
              <a:t>access</a:t>
            </a:r>
            <a:r>
              <a:rPr lang="fr-FR" dirty="0">
                <a:cs typeface="Arial" pitchFamily="34" charset="0"/>
              </a:rPr>
              <a:t> to placements   </a:t>
            </a:r>
            <a:r>
              <a:rPr lang="fr-FR" dirty="0" err="1">
                <a:cs typeface="Arial" pitchFamily="34" charset="0"/>
              </a:rPr>
              <a:t>considered</a:t>
            </a:r>
            <a:r>
              <a:rPr lang="fr-FR" dirty="0">
                <a:cs typeface="Arial" pitchFamily="34" charset="0"/>
              </a:rPr>
              <a:t> </a:t>
            </a:r>
            <a:r>
              <a:rPr lang="fr-FR" dirty="0" err="1">
                <a:cs typeface="Arial" pitchFamily="34" charset="0"/>
              </a:rPr>
              <a:t>necessary</a:t>
            </a:r>
            <a:r>
              <a:rPr lang="fr-FR" dirty="0">
                <a:cs typeface="Arial" pitchFamily="34" charset="0"/>
              </a:rPr>
              <a:t> for HE </a:t>
            </a:r>
            <a:r>
              <a:rPr lang="fr-FR" dirty="0" err="1">
                <a:cs typeface="Arial" pitchFamily="34" charset="0"/>
              </a:rPr>
              <a:t>access</a:t>
            </a:r>
            <a:r>
              <a:rPr lang="fr-FR" dirty="0">
                <a:cs typeface="Arial" pitchFamily="34" charset="0"/>
              </a:rPr>
              <a:t> for </a:t>
            </a:r>
            <a:r>
              <a:rPr lang="fr-FR" dirty="0" err="1">
                <a:cs typeface="Arial" pitchFamily="34" charset="0"/>
              </a:rPr>
              <a:t>those</a:t>
            </a:r>
            <a:r>
              <a:rPr lang="fr-FR" dirty="0">
                <a:cs typeface="Arial" pitchFamily="34" charset="0"/>
              </a:rPr>
              <a:t> </a:t>
            </a:r>
            <a:r>
              <a:rPr lang="fr-FR" dirty="0" err="1">
                <a:cs typeface="Arial" pitchFamily="34" charset="0"/>
              </a:rPr>
              <a:t>without</a:t>
            </a:r>
            <a:r>
              <a:rPr lang="fr-FR" dirty="0">
                <a:cs typeface="Arial" pitchFamily="34" charset="0"/>
              </a:rPr>
              <a:t> </a:t>
            </a:r>
            <a:r>
              <a:rPr lang="fr-FR" dirty="0" err="1">
                <a:cs typeface="Arial" pitchFamily="34" charset="0"/>
              </a:rPr>
              <a:t>personal</a:t>
            </a:r>
            <a:r>
              <a:rPr lang="fr-FR" dirty="0">
                <a:cs typeface="Arial" pitchFamily="34" charset="0"/>
              </a:rPr>
              <a:t> connections to                     </a:t>
            </a:r>
            <a:r>
              <a:rPr lang="fr-FR" dirty="0" err="1">
                <a:cs typeface="Arial" pitchFamily="34" charset="0"/>
              </a:rPr>
              <a:t>medical</a:t>
            </a:r>
            <a:r>
              <a:rPr lang="fr-FR" dirty="0">
                <a:cs typeface="Arial" pitchFamily="34" charset="0"/>
              </a:rPr>
              <a:t> profession – few </a:t>
            </a:r>
            <a:r>
              <a:rPr lang="fr-FR" dirty="0" err="1">
                <a:cs typeface="Arial" pitchFamily="34" charset="0"/>
              </a:rPr>
              <a:t>found</a:t>
            </a:r>
            <a:r>
              <a:rPr lang="fr-FR" dirty="0">
                <a:cs typeface="Arial" pitchFamily="34" charset="0"/>
              </a:rPr>
              <a:t> </a:t>
            </a:r>
            <a:r>
              <a:rPr lang="fr-FR" dirty="0" err="1">
                <a:cs typeface="Arial" pitchFamily="34" charset="0"/>
              </a:rPr>
              <a:t>their</a:t>
            </a:r>
            <a:r>
              <a:rPr lang="fr-FR" dirty="0">
                <a:cs typeface="Arial" pitchFamily="34" charset="0"/>
              </a:rPr>
              <a:t> </a:t>
            </a:r>
            <a:r>
              <a:rPr lang="fr-FR" dirty="0" err="1">
                <a:cs typeface="Arial" pitchFamily="34" charset="0"/>
              </a:rPr>
              <a:t>school</a:t>
            </a:r>
            <a:r>
              <a:rPr lang="fr-FR" dirty="0">
                <a:cs typeface="Arial" pitchFamily="34" charset="0"/>
              </a:rPr>
              <a:t> </a:t>
            </a:r>
            <a:r>
              <a:rPr lang="fr-FR" dirty="0" err="1">
                <a:cs typeface="Arial" pitchFamily="34" charset="0"/>
              </a:rPr>
              <a:t>could</a:t>
            </a:r>
            <a:r>
              <a:rPr lang="fr-FR" dirty="0">
                <a:cs typeface="Arial" pitchFamily="34" charset="0"/>
              </a:rPr>
              <a:t> help</a:t>
            </a:r>
          </a:p>
          <a:p>
            <a:pPr marL="742950" lvl="1" indent="-285750">
              <a:lnSpc>
                <a:spcPct val="93000"/>
              </a:lnSpc>
              <a:spcBef>
                <a:spcPts val="3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dirty="0">
                <a:cs typeface="Arial" pitchFamily="34" charset="0"/>
              </a:rPr>
              <a:t>Over 90% of 707 state schools surveyed felt it difficult / very difficult to access                 placements, associated with FSM ratio</a:t>
            </a:r>
            <a:endParaRPr lang="fr-FR" dirty="0">
              <a:cs typeface="Arial" pitchFamily="34" charset="0"/>
            </a:endParaRPr>
          </a:p>
          <a:p>
            <a:pPr marL="285750" indent="-285750">
              <a:lnSpc>
                <a:spcPct val="93000"/>
              </a:lnSpc>
              <a:spcBef>
                <a:spcPts val="3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endParaRPr lang="fr-FR" sz="1000" b="1" dirty="0">
              <a:cs typeface="Arial" pitchFamily="34" charset="0"/>
            </a:endParaRPr>
          </a:p>
          <a:p>
            <a:pPr marL="285750" indent="-285750">
              <a:lnSpc>
                <a:spcPct val="93000"/>
              </a:lnSpc>
              <a:spcBef>
                <a:spcPts val="3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sz="2000" b="1" dirty="0">
                <a:cs typeface="Arial" pitchFamily="34" charset="0"/>
              </a:rPr>
              <a:t>State </a:t>
            </a:r>
            <a:r>
              <a:rPr lang="fr-FR" sz="2000" b="1" dirty="0" err="1">
                <a:cs typeface="Arial" pitchFamily="34" charset="0"/>
              </a:rPr>
              <a:t>schools</a:t>
            </a:r>
            <a:r>
              <a:rPr lang="fr-FR" sz="2000" b="1" dirty="0">
                <a:cs typeface="Arial" pitchFamily="34" charset="0"/>
              </a:rPr>
              <a:t> in West Midlands </a:t>
            </a:r>
            <a:r>
              <a:rPr lang="fr-FR" sz="2000" i="1" dirty="0">
                <a:cs typeface="Arial" pitchFamily="34" charset="0"/>
              </a:rPr>
              <a:t>(Le Gallais &amp; </a:t>
            </a:r>
            <a:r>
              <a:rPr lang="fr-FR" sz="2000" i="1" dirty="0" err="1">
                <a:cs typeface="Arial" pitchFamily="34" charset="0"/>
              </a:rPr>
              <a:t>Hatcher</a:t>
            </a:r>
            <a:r>
              <a:rPr lang="fr-FR" sz="2000" i="1" dirty="0">
                <a:cs typeface="Arial" pitchFamily="34" charset="0"/>
              </a:rPr>
              <a:t>, 2014)</a:t>
            </a:r>
            <a:endParaRPr lang="fr-FR" sz="2400" b="1" dirty="0">
              <a:cs typeface="Arial" pitchFamily="34" charset="0"/>
            </a:endParaRPr>
          </a:p>
          <a:p>
            <a:pPr marL="742950" lvl="1" indent="-285750">
              <a:lnSpc>
                <a:spcPct val="93000"/>
              </a:lnSpc>
              <a:spcBef>
                <a:spcPts val="3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dirty="0">
                <a:cs typeface="Arial" pitchFamily="34" charset="0"/>
              </a:rPr>
              <a:t>740 </a:t>
            </a:r>
            <a:r>
              <a:rPr lang="fr-FR" dirty="0" err="1">
                <a:cs typeface="Arial" pitchFamily="34" charset="0"/>
              </a:rPr>
              <a:t>year</a:t>
            </a:r>
            <a:r>
              <a:rPr lang="fr-FR" dirty="0">
                <a:cs typeface="Arial" pitchFamily="34" charset="0"/>
              </a:rPr>
              <a:t> 10 </a:t>
            </a:r>
            <a:r>
              <a:rPr lang="fr-FR" dirty="0" err="1">
                <a:cs typeface="Arial" pitchFamily="34" charset="0"/>
              </a:rPr>
              <a:t>students</a:t>
            </a:r>
            <a:r>
              <a:rPr lang="fr-FR" dirty="0">
                <a:cs typeface="Arial" pitchFamily="34" charset="0"/>
              </a:rPr>
              <a:t> in 5 </a:t>
            </a:r>
            <a:r>
              <a:rPr lang="fr-FR" dirty="0" err="1">
                <a:cs typeface="Arial" pitchFamily="34" charset="0"/>
              </a:rPr>
              <a:t>schools</a:t>
            </a:r>
            <a:r>
              <a:rPr lang="fr-FR" dirty="0">
                <a:cs typeface="Arial" pitchFamily="34" charset="0"/>
              </a:rPr>
              <a:t>, </a:t>
            </a:r>
            <a:r>
              <a:rPr lang="fr-FR" dirty="0" err="1">
                <a:cs typeface="Arial" pitchFamily="34" charset="0"/>
              </a:rPr>
              <a:t>with</a:t>
            </a:r>
            <a:r>
              <a:rPr lang="fr-FR" dirty="0">
                <a:cs typeface="Arial" pitchFamily="34" charset="0"/>
              </a:rPr>
              <a:t> high/medium/</a:t>
            </a:r>
            <a:r>
              <a:rPr lang="fr-FR" dirty="0" err="1">
                <a:cs typeface="Arial" pitchFamily="34" charset="0"/>
              </a:rPr>
              <a:t>low</a:t>
            </a:r>
            <a:r>
              <a:rPr lang="fr-FR" dirty="0">
                <a:cs typeface="Arial" pitchFamily="34" charset="0"/>
              </a:rPr>
              <a:t> </a:t>
            </a:r>
            <a:r>
              <a:rPr lang="fr-FR" dirty="0" err="1">
                <a:cs typeface="Arial" pitchFamily="34" charset="0"/>
              </a:rPr>
              <a:t>average</a:t>
            </a:r>
            <a:r>
              <a:rPr lang="fr-FR" dirty="0">
                <a:cs typeface="Arial" pitchFamily="34" charset="0"/>
              </a:rPr>
              <a:t> </a:t>
            </a:r>
            <a:r>
              <a:rPr lang="fr-FR" dirty="0" err="1">
                <a:cs typeface="Arial" pitchFamily="34" charset="0"/>
              </a:rPr>
              <a:t>socio-economics</a:t>
            </a:r>
            <a:endParaRPr lang="fr-FR" dirty="0">
              <a:cs typeface="Arial" pitchFamily="34" charset="0"/>
            </a:endParaRPr>
          </a:p>
          <a:p>
            <a:pPr marL="742950" lvl="1" indent="-285750">
              <a:lnSpc>
                <a:spcPct val="93000"/>
              </a:lnSpc>
              <a:spcBef>
                <a:spcPts val="3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dirty="0">
                <a:cs typeface="Arial" pitchFamily="34" charset="0"/>
              </a:rPr>
              <a:t>In 4/5 </a:t>
            </a:r>
            <a:r>
              <a:rPr lang="fr-FR" dirty="0" err="1">
                <a:cs typeface="Arial" pitchFamily="34" charset="0"/>
              </a:rPr>
              <a:t>schools</a:t>
            </a:r>
            <a:r>
              <a:rPr lang="fr-FR" dirty="0">
                <a:cs typeface="Arial" pitchFamily="34" charset="0"/>
              </a:rPr>
              <a:t>, % of parents in </a:t>
            </a:r>
            <a:r>
              <a:rPr lang="fr-FR" dirty="0" err="1">
                <a:cs typeface="Arial" pitchFamily="34" charset="0"/>
              </a:rPr>
              <a:t>professional</a:t>
            </a:r>
            <a:r>
              <a:rPr lang="fr-FR" dirty="0">
                <a:cs typeface="Arial" pitchFamily="34" charset="0"/>
              </a:rPr>
              <a:t> jobs </a:t>
            </a:r>
            <a:r>
              <a:rPr lang="fr-FR" dirty="0">
                <a:cs typeface="Arial" pitchFamily="34" charset="0"/>
                <a:sym typeface="Wingdings" panose="05000000000000000000" pitchFamily="2" charset="2"/>
              </a:rPr>
              <a:t> </a:t>
            </a:r>
            <a:r>
              <a:rPr lang="fr-FR" dirty="0">
                <a:cs typeface="Arial" pitchFamily="34" charset="0"/>
              </a:rPr>
              <a:t>% of </a:t>
            </a:r>
            <a:r>
              <a:rPr lang="fr-FR" dirty="0" err="1">
                <a:cs typeface="Arial" pitchFamily="34" charset="0"/>
              </a:rPr>
              <a:t>students</a:t>
            </a:r>
            <a:r>
              <a:rPr lang="fr-FR" dirty="0">
                <a:cs typeface="Arial" pitchFamily="34" charset="0"/>
              </a:rPr>
              <a:t> in </a:t>
            </a:r>
            <a:r>
              <a:rPr lang="fr-FR" dirty="0" err="1">
                <a:cs typeface="Arial" pitchFamily="34" charset="0"/>
              </a:rPr>
              <a:t>professional</a:t>
            </a:r>
            <a:r>
              <a:rPr lang="fr-FR" dirty="0">
                <a:cs typeface="Arial" pitchFamily="34" charset="0"/>
              </a:rPr>
              <a:t> placements</a:t>
            </a:r>
          </a:p>
          <a:p>
            <a:pPr marL="742950" lvl="1" indent="-285750">
              <a:lnSpc>
                <a:spcPct val="93000"/>
              </a:lnSpc>
              <a:spcBef>
                <a:spcPts val="3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b="1" dirty="0" err="1">
                <a:solidFill>
                  <a:schemeClr val="accent1"/>
                </a:solidFill>
                <a:cs typeface="Arial" pitchFamily="34" charset="0"/>
              </a:rPr>
              <a:t>Outlier</a:t>
            </a:r>
            <a:r>
              <a:rPr lang="fr-FR" b="1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fr-FR" b="1" dirty="0" err="1">
                <a:solidFill>
                  <a:schemeClr val="accent1"/>
                </a:solidFill>
                <a:cs typeface="Arial" pitchFamily="34" charset="0"/>
              </a:rPr>
              <a:t>school</a:t>
            </a:r>
            <a:r>
              <a:rPr lang="fr-FR" b="1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fr-FR" b="1" dirty="0" err="1">
                <a:solidFill>
                  <a:schemeClr val="accent1"/>
                </a:solidFill>
                <a:cs typeface="Arial" pitchFamily="34" charset="0"/>
              </a:rPr>
              <a:t>bucks</a:t>
            </a:r>
            <a:r>
              <a:rPr lang="fr-FR" b="1" dirty="0">
                <a:solidFill>
                  <a:schemeClr val="accent1"/>
                </a:solidFill>
                <a:cs typeface="Arial" pitchFamily="34" charset="0"/>
              </a:rPr>
              <a:t> the trend: Staff </a:t>
            </a:r>
            <a:r>
              <a:rPr lang="fr-FR" b="1" dirty="0" err="1">
                <a:solidFill>
                  <a:schemeClr val="accent1"/>
                </a:solidFill>
                <a:cs typeface="Arial" pitchFamily="34" charset="0"/>
              </a:rPr>
              <a:t>find</a:t>
            </a:r>
            <a:r>
              <a:rPr lang="fr-FR" b="1" dirty="0">
                <a:solidFill>
                  <a:schemeClr val="accent1"/>
                </a:solidFill>
                <a:cs typeface="Arial" pitchFamily="34" charset="0"/>
              </a:rPr>
              <a:t> the placements</a:t>
            </a:r>
          </a:p>
        </p:txBody>
      </p:sp>
      <p:pic>
        <p:nvPicPr>
          <p:cNvPr id="22" name="Graphic 21" descr="Group">
            <a:extLst>
              <a:ext uri="{FF2B5EF4-FFF2-40B4-BE49-F238E27FC236}">
                <a16:creationId xmlns:a16="http://schemas.microsoft.com/office/drawing/2014/main" id="{4DD6DBAC-CA68-4A94-B595-87B8A1CBEC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13987" y="2857501"/>
            <a:ext cx="1142998" cy="1142998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CC472A86-816B-4458-AFE0-6FE8BAD9711E}"/>
              </a:ext>
            </a:extLst>
          </p:cNvPr>
          <p:cNvSpPr txBox="1"/>
          <p:nvPr/>
        </p:nvSpPr>
        <p:spPr>
          <a:xfrm>
            <a:off x="333861" y="6339717"/>
            <a:ext cx="9572139" cy="369332"/>
          </a:xfrm>
          <a:prstGeom prst="rect">
            <a:avLst/>
          </a:prstGeom>
          <a:solidFill>
            <a:schemeClr val="bg1">
              <a:alpha val="4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marL="182562">
              <a:spcAft>
                <a:spcPts val="1200"/>
              </a:spcAft>
            </a:pPr>
            <a:r>
              <a:rPr lang="en-GB" sz="2400" b="1" dirty="0">
                <a:solidFill>
                  <a:schemeClr val="accent2"/>
                </a:solidFill>
              </a:rPr>
              <a:t>It can be done – but it does not happen naturally…</a:t>
            </a:r>
            <a:endParaRPr lang="en-GB" sz="2400" b="1" i="1" dirty="0">
              <a:solidFill>
                <a:schemeClr val="accent2"/>
              </a:solidFill>
            </a:endParaRP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6DBB313E-A477-4AD0-9894-CA369E7B0E59}"/>
              </a:ext>
            </a:extLst>
          </p:cNvPr>
          <p:cNvSpPr txBox="1">
            <a:spLocks/>
          </p:cNvSpPr>
          <p:nvPr/>
        </p:nvSpPr>
        <p:spPr>
          <a:xfrm>
            <a:off x="10174148" y="5988992"/>
            <a:ext cx="2017852" cy="8690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GB" sz="1600" b="1" dirty="0">
                <a:solidFill>
                  <a:schemeClr val="bg1"/>
                </a:solidFill>
              </a:rPr>
              <a:t>Keep in touch: </a:t>
            </a:r>
            <a:r>
              <a:rPr lang="en-GB" sz="1600" dirty="0">
                <a:solidFill>
                  <a:schemeClr val="bg1"/>
                </a:solidFill>
              </a:rPr>
              <a:t>chris@cspres.co.uk</a:t>
            </a:r>
          </a:p>
          <a:p>
            <a:pPr algn="l">
              <a:spcBef>
                <a:spcPts val="0"/>
              </a:spcBef>
            </a:pPr>
            <a:r>
              <a:rPr lang="en-GB" sz="1400" b="1" dirty="0">
                <a:solidFill>
                  <a:schemeClr val="bg1"/>
                </a:solidFill>
              </a:rPr>
              <a:t>elnaz@ekresearch.com </a:t>
            </a:r>
          </a:p>
        </p:txBody>
      </p:sp>
    </p:spTree>
    <p:extLst>
      <p:ext uri="{BB962C8B-B14F-4D97-AF65-F5344CB8AC3E}">
        <p14:creationId xmlns:p14="http://schemas.microsoft.com/office/powerpoint/2010/main" val="2800831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50BA6-FECF-4EBB-9177-BFCEE65BC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673" y="627564"/>
            <a:ext cx="9674681" cy="1325563"/>
          </a:xfrm>
        </p:spPr>
        <p:txBody>
          <a:bodyPr>
            <a:normAutofit/>
          </a:bodyPr>
          <a:lstStyle/>
          <a:p>
            <a:r>
              <a:rPr lang="en-GB" dirty="0"/>
              <a:t>It always mattered </a:t>
            </a:r>
            <a:br>
              <a:rPr lang="en-GB" dirty="0"/>
            </a:br>
            <a:r>
              <a:rPr lang="en-GB" dirty="0"/>
              <a:t>              </a:t>
            </a:r>
            <a:r>
              <a:rPr lang="en-GB" dirty="0">
                <a:sym typeface="Wingdings" panose="05000000000000000000" pitchFamily="2" charset="2"/>
              </a:rPr>
              <a:t> </a:t>
            </a:r>
            <a:r>
              <a:rPr lang="en-GB" dirty="0"/>
              <a:t>It matters now more than ever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ListLeanHorizontalTextTopic0">
            <a:extLst>
              <a:ext uri="{FF2B5EF4-FFF2-40B4-BE49-F238E27FC236}">
                <a16:creationId xmlns:a16="http://schemas.microsoft.com/office/drawing/2014/main" id="{1C8AACE2-6467-4A53-A37E-4952E46A7AA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67712" y="2341571"/>
            <a:ext cx="7954485" cy="431502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285750" indent="-285750">
              <a:lnSpc>
                <a:spcPct val="93000"/>
              </a:lnSpc>
              <a:spcBef>
                <a:spcPts val="3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2000" b="1" dirty="0">
                <a:cs typeface="Arial" pitchFamily="34" charset="0"/>
              </a:rPr>
              <a:t>Recruitment focused on skills and demonstration of prior interest/experience ahead of qualification pathways</a:t>
            </a:r>
          </a:p>
          <a:p>
            <a:pPr marL="285750" indent="-285750">
              <a:lnSpc>
                <a:spcPct val="93000"/>
              </a:lnSpc>
              <a:spcBef>
                <a:spcPts val="3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endParaRPr lang="en-GB" sz="2000" b="1" dirty="0">
              <a:cs typeface="Arial" pitchFamily="34" charset="0"/>
            </a:endParaRPr>
          </a:p>
          <a:p>
            <a:pPr marL="285750" indent="-285750">
              <a:lnSpc>
                <a:spcPct val="93000"/>
              </a:lnSpc>
              <a:spcBef>
                <a:spcPts val="3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2000" b="1" dirty="0">
                <a:cs typeface="Arial" pitchFamily="34" charset="0"/>
              </a:rPr>
              <a:t>Increased gap between time in education and time in employment – Longer gestation with employment a distant (ignorable) prospect &amp; Collapse of teenage part-time working  (40%+ in 1990s, now &lt;20%)</a:t>
            </a:r>
          </a:p>
          <a:p>
            <a:pPr marL="285750" indent="-285750">
              <a:lnSpc>
                <a:spcPct val="93000"/>
              </a:lnSpc>
              <a:spcBef>
                <a:spcPts val="3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endParaRPr lang="en-GB" sz="2000" b="1" dirty="0">
              <a:cs typeface="Arial" pitchFamily="34" charset="0"/>
            </a:endParaRPr>
          </a:p>
          <a:p>
            <a:pPr marL="285750" indent="-285750">
              <a:lnSpc>
                <a:spcPct val="93000"/>
              </a:lnSpc>
              <a:spcBef>
                <a:spcPts val="3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2000" b="1" dirty="0">
                <a:cs typeface="Arial" pitchFamily="34" charset="0"/>
              </a:rPr>
              <a:t>Disappearance of low-skilled, entry level jobs with defined pathway (cf. entry-level factory work vs. Uber driving)</a:t>
            </a:r>
          </a:p>
          <a:p>
            <a:pPr marL="285750" indent="-285750">
              <a:lnSpc>
                <a:spcPct val="93000"/>
              </a:lnSpc>
              <a:spcBef>
                <a:spcPts val="3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endParaRPr lang="en-GB" sz="2000" b="1" dirty="0">
              <a:cs typeface="Arial" pitchFamily="34" charset="0"/>
            </a:endParaRPr>
          </a:p>
          <a:p>
            <a:pPr marL="285750" indent="-285750">
              <a:lnSpc>
                <a:spcPct val="93000"/>
              </a:lnSpc>
              <a:spcBef>
                <a:spcPts val="3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2000" b="1" dirty="0">
                <a:cs typeface="Arial" pitchFamily="34" charset="0"/>
              </a:rPr>
              <a:t>Higher education: Higher stakes (tuition fees) &amp; many choices (50k+ courses)</a:t>
            </a:r>
          </a:p>
          <a:p>
            <a:pPr marL="285750" indent="-285750">
              <a:lnSpc>
                <a:spcPct val="93000"/>
              </a:lnSpc>
              <a:spcBef>
                <a:spcPts val="3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endParaRPr lang="en-GB" sz="2000" b="1" dirty="0">
              <a:cs typeface="Arial" pitchFamily="34" charset="0"/>
            </a:endParaRPr>
          </a:p>
          <a:p>
            <a:pPr marL="285750" indent="-285750">
              <a:lnSpc>
                <a:spcPct val="93000"/>
              </a:lnSpc>
              <a:spcBef>
                <a:spcPts val="3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2000" b="1" dirty="0">
                <a:cs typeface="Arial" pitchFamily="34" charset="0"/>
              </a:rPr>
              <a:t>Demanding, competitive, fast-changing, globalised marketplace</a:t>
            </a:r>
          </a:p>
        </p:txBody>
      </p:sp>
      <p:pic>
        <p:nvPicPr>
          <p:cNvPr id="22" name="Graphic 21" descr="Group">
            <a:extLst>
              <a:ext uri="{FF2B5EF4-FFF2-40B4-BE49-F238E27FC236}">
                <a16:creationId xmlns:a16="http://schemas.microsoft.com/office/drawing/2014/main" id="{4DD6DBAC-CA68-4A94-B595-87B8A1CBEC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13987" y="2857501"/>
            <a:ext cx="1142998" cy="1142998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B965C5E2-5484-40B7-A51D-3C5CCE159928}"/>
              </a:ext>
            </a:extLst>
          </p:cNvPr>
          <p:cNvSpPr txBox="1">
            <a:spLocks/>
          </p:cNvSpPr>
          <p:nvPr/>
        </p:nvSpPr>
        <p:spPr>
          <a:xfrm>
            <a:off x="10174148" y="5988992"/>
            <a:ext cx="2017852" cy="8690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GB" sz="1600" b="1" dirty="0">
                <a:solidFill>
                  <a:schemeClr val="bg1"/>
                </a:solidFill>
              </a:rPr>
              <a:t>Keep in touch: </a:t>
            </a:r>
            <a:r>
              <a:rPr lang="en-GB" sz="1600" dirty="0">
                <a:solidFill>
                  <a:schemeClr val="bg1"/>
                </a:solidFill>
              </a:rPr>
              <a:t>chris@cspres.co.uk</a:t>
            </a:r>
          </a:p>
          <a:p>
            <a:pPr algn="l">
              <a:spcBef>
                <a:spcPts val="0"/>
              </a:spcBef>
            </a:pPr>
            <a:r>
              <a:rPr lang="en-GB" sz="1400" b="1" dirty="0">
                <a:solidFill>
                  <a:schemeClr val="bg1"/>
                </a:solidFill>
              </a:rPr>
              <a:t>elnaz@ekresearch.com </a:t>
            </a:r>
          </a:p>
        </p:txBody>
      </p:sp>
    </p:spTree>
    <p:extLst>
      <p:ext uri="{BB962C8B-B14F-4D97-AF65-F5344CB8AC3E}">
        <p14:creationId xmlns:p14="http://schemas.microsoft.com/office/powerpoint/2010/main" val="8409440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50BA6-FECF-4EBB-9177-BFCEE65BC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673" y="627564"/>
            <a:ext cx="9674681" cy="1325563"/>
          </a:xfrm>
        </p:spPr>
        <p:txBody>
          <a:bodyPr>
            <a:normAutofit/>
          </a:bodyPr>
          <a:lstStyle/>
          <a:p>
            <a:r>
              <a:rPr lang="en-GB" dirty="0"/>
              <a:t>Which is a problem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ListLeanHorizontalTextTopic0">
            <a:extLst>
              <a:ext uri="{FF2B5EF4-FFF2-40B4-BE49-F238E27FC236}">
                <a16:creationId xmlns:a16="http://schemas.microsoft.com/office/drawing/2014/main" id="{1C8AACE2-6467-4A53-A37E-4952E46A7AA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67712" y="1953127"/>
            <a:ext cx="8547688" cy="433477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285750" indent="-285750">
              <a:lnSpc>
                <a:spcPct val="93000"/>
              </a:lnSpc>
              <a:spcBef>
                <a:spcPts val="3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2000" b="1" dirty="0">
                <a:cs typeface="Arial" pitchFamily="34" charset="0"/>
              </a:rPr>
              <a:t>“Neoliberal paradigm” for skills/employment </a:t>
            </a:r>
            <a:r>
              <a:rPr lang="en-GB" sz="2000" b="1" dirty="0">
                <a:cs typeface="Arial" pitchFamily="34" charset="0"/>
                <a:sym typeface="Wingdings" panose="05000000000000000000" pitchFamily="2" charset="2"/>
              </a:rPr>
              <a:t>h</a:t>
            </a:r>
            <a:r>
              <a:rPr lang="en-GB" sz="2000" b="1" dirty="0">
                <a:cs typeface="Arial" pitchFamily="34" charset="0"/>
              </a:rPr>
              <a:t>as individuals solve their own problems (state as last resort, hostile environment)</a:t>
            </a:r>
          </a:p>
          <a:p>
            <a:pPr marL="285750" indent="-285750">
              <a:lnSpc>
                <a:spcPct val="93000"/>
              </a:lnSpc>
              <a:spcBef>
                <a:spcPts val="3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endParaRPr lang="en-GB" sz="800" b="1" dirty="0">
              <a:cs typeface="Arial" pitchFamily="34" charset="0"/>
            </a:endParaRPr>
          </a:p>
          <a:p>
            <a:pPr>
              <a:lnSpc>
                <a:spcPct val="93000"/>
              </a:lnSpc>
              <a:spcBef>
                <a:spcPts val="300"/>
              </a:spcBef>
              <a:buClr>
                <a:schemeClr val="tx1"/>
              </a:buClr>
              <a:buSzPct val="100000"/>
            </a:pPr>
            <a:r>
              <a:rPr lang="en-GB" sz="2000" b="1" dirty="0">
                <a:cs typeface="Arial" pitchFamily="34" charset="0"/>
                <a:sym typeface="Wingdings" panose="05000000000000000000" pitchFamily="2" charset="2"/>
              </a:rPr>
              <a:t> </a:t>
            </a:r>
            <a:r>
              <a:rPr lang="en-GB" sz="2000" b="1" dirty="0">
                <a:cs typeface="Arial" pitchFamily="34" charset="0"/>
              </a:rPr>
              <a:t>Inadequate emphasis on influence of prior social capital/context</a:t>
            </a:r>
          </a:p>
          <a:p>
            <a:pPr marL="285750" indent="-285750">
              <a:lnSpc>
                <a:spcPct val="93000"/>
              </a:lnSpc>
              <a:spcBef>
                <a:spcPts val="3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endParaRPr lang="en-GB" sz="2000" b="1" dirty="0">
              <a:cs typeface="Arial" pitchFamily="34" charset="0"/>
            </a:endParaRPr>
          </a:p>
          <a:p>
            <a:pPr marL="285750" indent="-285750">
              <a:lnSpc>
                <a:spcPct val="93000"/>
              </a:lnSpc>
              <a:spcBef>
                <a:spcPts val="3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2000" b="1" dirty="0">
                <a:cs typeface="Arial" pitchFamily="34" charset="0"/>
              </a:rPr>
              <a:t>“Social mobility” frames solution as escaping poverty by displacing others</a:t>
            </a:r>
          </a:p>
          <a:p>
            <a:pPr marL="285750" indent="-285750">
              <a:lnSpc>
                <a:spcPct val="93000"/>
              </a:lnSpc>
              <a:spcBef>
                <a:spcPts val="3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endParaRPr lang="en-GB" sz="800" b="1" dirty="0">
              <a:cs typeface="Arial" pitchFamily="34" charset="0"/>
            </a:endParaRPr>
          </a:p>
          <a:p>
            <a:pPr marL="342900" indent="-342900">
              <a:lnSpc>
                <a:spcPct val="93000"/>
              </a:lnSpc>
              <a:spcBef>
                <a:spcPts val="300"/>
              </a:spcBef>
              <a:buClr>
                <a:schemeClr val="tx1"/>
              </a:buClr>
              <a:buSzPct val="100000"/>
              <a:buFont typeface="Wingdings" panose="05000000000000000000" pitchFamily="2" charset="2"/>
              <a:buChar char="à"/>
            </a:pPr>
            <a:r>
              <a:rPr lang="en-GB" sz="2000" b="1" dirty="0">
                <a:cs typeface="Arial" pitchFamily="34" charset="0"/>
                <a:sym typeface="Wingdings" panose="05000000000000000000" pitchFamily="2" charset="2"/>
              </a:rPr>
              <a:t>Inadequate emphasis on improving jobs/standards across whole economy</a:t>
            </a:r>
          </a:p>
          <a:p>
            <a:pPr marL="342900" indent="-342900">
              <a:lnSpc>
                <a:spcPct val="93000"/>
              </a:lnSpc>
              <a:spcBef>
                <a:spcPts val="300"/>
              </a:spcBef>
              <a:buClr>
                <a:schemeClr val="tx1"/>
              </a:buClr>
              <a:buSzPct val="100000"/>
              <a:buFont typeface="Wingdings" panose="05000000000000000000" pitchFamily="2" charset="2"/>
              <a:buChar char="à"/>
            </a:pPr>
            <a:endParaRPr lang="en-GB" sz="2000" b="1" dirty="0">
              <a:cs typeface="Arial" pitchFamily="34" charset="0"/>
            </a:endParaRPr>
          </a:p>
          <a:p>
            <a:pPr marL="285750" indent="-285750">
              <a:lnSpc>
                <a:spcPct val="93000"/>
              </a:lnSpc>
              <a:spcBef>
                <a:spcPts val="3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2000" b="1" dirty="0">
                <a:cs typeface="Arial" pitchFamily="34" charset="0"/>
              </a:rPr>
              <a:t>Lost in a sea of data, easy to default to (socially patterned) habits and inertia (Moments of Choice, Behavioural Insights Team)</a:t>
            </a:r>
          </a:p>
          <a:p>
            <a:pPr marL="285750" indent="-285750">
              <a:lnSpc>
                <a:spcPct val="93000"/>
              </a:lnSpc>
              <a:spcBef>
                <a:spcPts val="3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endParaRPr lang="fr-FR" sz="2000" b="1" dirty="0">
              <a:cs typeface="Arial" pitchFamily="34" charset="0"/>
            </a:endParaRPr>
          </a:p>
          <a:p>
            <a:pPr marL="285750" indent="-285750">
              <a:lnSpc>
                <a:spcPct val="93000"/>
              </a:lnSpc>
              <a:spcBef>
                <a:spcPts val="3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sz="2000" b="1" dirty="0" err="1">
                <a:cs typeface="Arial" pitchFamily="34" charset="0"/>
              </a:rPr>
              <a:t>Authentic</a:t>
            </a:r>
            <a:r>
              <a:rPr lang="fr-FR" sz="2000" b="1" dirty="0">
                <a:cs typeface="Arial" pitchFamily="34" charset="0"/>
              </a:rPr>
              <a:t>, tangible </a:t>
            </a:r>
            <a:r>
              <a:rPr lang="fr-FR" sz="2000" b="1" dirty="0" err="1">
                <a:cs typeface="Arial" pitchFamily="34" charset="0"/>
              </a:rPr>
              <a:t>experiences</a:t>
            </a:r>
            <a:r>
              <a:rPr lang="fr-FR" sz="2000" b="1" dirty="0">
                <a:cs typeface="Arial" pitchFamily="34" charset="0"/>
              </a:rPr>
              <a:t> (</a:t>
            </a:r>
            <a:r>
              <a:rPr lang="fr-FR" sz="2000" b="1" dirty="0" err="1">
                <a:cs typeface="Arial" pitchFamily="34" charset="0"/>
              </a:rPr>
              <a:t>such</a:t>
            </a:r>
            <a:r>
              <a:rPr lang="fr-FR" sz="2000" b="1" dirty="0">
                <a:cs typeface="Arial" pitchFamily="34" charset="0"/>
              </a:rPr>
              <a:t> as time </a:t>
            </a:r>
            <a:r>
              <a:rPr lang="fr-FR" sz="2000" b="1" dirty="0" err="1">
                <a:cs typeface="Arial" pitchFamily="34" charset="0"/>
              </a:rPr>
              <a:t>with</a:t>
            </a:r>
            <a:r>
              <a:rPr lang="fr-FR" sz="2000" b="1" dirty="0">
                <a:cs typeface="Arial" pitchFamily="34" charset="0"/>
              </a:rPr>
              <a:t> </a:t>
            </a:r>
            <a:r>
              <a:rPr lang="fr-FR" sz="2000" b="1" dirty="0" err="1">
                <a:cs typeface="Arial" pitchFamily="34" charset="0"/>
              </a:rPr>
              <a:t>empoyers</a:t>
            </a:r>
            <a:r>
              <a:rPr lang="fr-FR" sz="2000" b="1" dirty="0">
                <a:cs typeface="Arial" pitchFamily="34" charset="0"/>
              </a:rPr>
              <a:t>) + </a:t>
            </a:r>
            <a:r>
              <a:rPr lang="fr-FR" sz="2000" b="1" dirty="0" err="1">
                <a:cs typeface="Arial" pitchFamily="34" charset="0"/>
              </a:rPr>
              <a:t>personalised</a:t>
            </a:r>
            <a:r>
              <a:rPr lang="fr-FR" sz="2000" b="1" dirty="0">
                <a:cs typeface="Arial" pitchFamily="34" charset="0"/>
              </a:rPr>
              <a:t>, </a:t>
            </a:r>
            <a:r>
              <a:rPr lang="fr-FR" sz="2000" b="1" dirty="0" err="1">
                <a:cs typeface="Arial" pitchFamily="34" charset="0"/>
              </a:rPr>
              <a:t>professional</a:t>
            </a:r>
            <a:r>
              <a:rPr lang="fr-FR" sz="2000" b="1" dirty="0">
                <a:cs typeface="Arial" pitchFamily="34" charset="0"/>
              </a:rPr>
              <a:t> and </a:t>
            </a:r>
            <a:r>
              <a:rPr lang="fr-FR" sz="2000" b="1" dirty="0" err="1">
                <a:cs typeface="Arial" pitchFamily="34" charset="0"/>
              </a:rPr>
              <a:t>adequately</a:t>
            </a:r>
            <a:r>
              <a:rPr lang="fr-FR" sz="2000" b="1" dirty="0">
                <a:cs typeface="Arial" pitchFamily="34" charset="0"/>
              </a:rPr>
              <a:t> </a:t>
            </a:r>
            <a:r>
              <a:rPr lang="fr-FR" sz="2000" b="1" dirty="0" err="1">
                <a:cs typeface="Arial" pitchFamily="34" charset="0"/>
              </a:rPr>
              <a:t>resourced</a:t>
            </a:r>
            <a:r>
              <a:rPr lang="fr-FR" sz="2000" b="1" dirty="0">
                <a:cs typeface="Arial" pitchFamily="34" charset="0"/>
              </a:rPr>
              <a:t> data can help </a:t>
            </a:r>
            <a:r>
              <a:rPr lang="fr-FR" sz="2000" b="1" dirty="0" err="1">
                <a:cs typeface="Arial" pitchFamily="34" charset="0"/>
              </a:rPr>
              <a:t>make</a:t>
            </a:r>
            <a:r>
              <a:rPr lang="fr-FR" sz="2000" b="1" dirty="0">
                <a:cs typeface="Arial" pitchFamily="34" charset="0"/>
              </a:rPr>
              <a:t> </a:t>
            </a:r>
            <a:r>
              <a:rPr lang="fr-FR" sz="2000" b="1" dirty="0" err="1">
                <a:cs typeface="Arial" pitchFamily="34" charset="0"/>
              </a:rPr>
              <a:t>sense</a:t>
            </a:r>
            <a:r>
              <a:rPr lang="fr-FR" sz="2000" b="1" dirty="0">
                <a:cs typeface="Arial" pitchFamily="34" charset="0"/>
              </a:rPr>
              <a:t> of </a:t>
            </a:r>
            <a:r>
              <a:rPr lang="fr-FR" sz="2000" b="1" dirty="0" err="1">
                <a:cs typeface="Arial" pitchFamily="34" charset="0"/>
              </a:rPr>
              <a:t>it</a:t>
            </a:r>
            <a:r>
              <a:rPr lang="fr-FR" sz="2000" b="1" dirty="0">
                <a:cs typeface="Arial" pitchFamily="34" charset="0"/>
              </a:rPr>
              <a:t> all</a:t>
            </a:r>
            <a:br>
              <a:rPr lang="fr-FR" sz="2000" b="1" dirty="0">
                <a:cs typeface="Arial" pitchFamily="34" charset="0"/>
              </a:rPr>
            </a:br>
            <a:r>
              <a:rPr lang="fr-FR" sz="2000" b="1" dirty="0">
                <a:solidFill>
                  <a:schemeClr val="accent2"/>
                </a:solidFill>
                <a:cs typeface="Arial" pitchFamily="34" charset="0"/>
                <a:sym typeface="Wingdings" panose="05000000000000000000" pitchFamily="2" charset="2"/>
              </a:rPr>
              <a:t> But how to do </a:t>
            </a:r>
            <a:r>
              <a:rPr lang="fr-FR" sz="2000" b="1" dirty="0" err="1">
                <a:solidFill>
                  <a:schemeClr val="accent2"/>
                </a:solidFill>
                <a:cs typeface="Arial" pitchFamily="34" charset="0"/>
                <a:sym typeface="Wingdings" panose="05000000000000000000" pitchFamily="2" charset="2"/>
              </a:rPr>
              <a:t>this</a:t>
            </a:r>
            <a:r>
              <a:rPr lang="fr-FR" sz="2000" b="1" dirty="0">
                <a:solidFill>
                  <a:schemeClr val="accent2"/>
                </a:solidFill>
                <a:cs typeface="Arial" pitchFamily="34" charset="0"/>
                <a:sym typeface="Wingdings" panose="05000000000000000000" pitchFamily="2" charset="2"/>
              </a:rPr>
              <a:t> in a </a:t>
            </a:r>
            <a:r>
              <a:rPr lang="fr-FR" sz="2000" b="1" dirty="0" err="1">
                <a:solidFill>
                  <a:schemeClr val="accent2"/>
                </a:solidFill>
                <a:cs typeface="Arial" pitchFamily="34" charset="0"/>
                <a:sym typeface="Wingdings" panose="05000000000000000000" pitchFamily="2" charset="2"/>
              </a:rPr>
              <a:t>way</a:t>
            </a:r>
            <a:r>
              <a:rPr lang="fr-FR" sz="2000" b="1" dirty="0">
                <a:solidFill>
                  <a:schemeClr val="accent2"/>
                </a:solidFill>
                <a:cs typeface="Arial" pitchFamily="34" charset="0"/>
                <a:sym typeface="Wingdings" panose="05000000000000000000" pitchFamily="2" charset="2"/>
              </a:rPr>
              <a:t> </a:t>
            </a:r>
            <a:r>
              <a:rPr lang="fr-FR" sz="2000" b="1" dirty="0" err="1">
                <a:solidFill>
                  <a:schemeClr val="accent2"/>
                </a:solidFill>
                <a:cs typeface="Arial" pitchFamily="34" charset="0"/>
                <a:sym typeface="Wingdings" panose="05000000000000000000" pitchFamily="2" charset="2"/>
              </a:rPr>
              <a:t>that</a:t>
            </a:r>
            <a:r>
              <a:rPr lang="fr-FR" sz="2000" b="1" dirty="0">
                <a:solidFill>
                  <a:schemeClr val="accent2"/>
                </a:solidFill>
                <a:cs typeface="Arial" pitchFamily="34" charset="0"/>
                <a:sym typeface="Wingdings" panose="05000000000000000000" pitchFamily="2" charset="2"/>
              </a:rPr>
              <a:t> </a:t>
            </a:r>
            <a:r>
              <a:rPr lang="fr-FR" sz="2000" b="1" dirty="0" err="1">
                <a:solidFill>
                  <a:schemeClr val="accent2"/>
                </a:solidFill>
                <a:cs typeface="Arial" pitchFamily="34" charset="0"/>
                <a:sym typeface="Wingdings" panose="05000000000000000000" pitchFamily="2" charset="2"/>
              </a:rPr>
              <a:t>does</a:t>
            </a:r>
            <a:r>
              <a:rPr lang="fr-FR" sz="2000" b="1" dirty="0">
                <a:solidFill>
                  <a:schemeClr val="accent2"/>
                </a:solidFill>
                <a:cs typeface="Arial" pitchFamily="34" charset="0"/>
                <a:sym typeface="Wingdings" panose="05000000000000000000" pitchFamily="2" charset="2"/>
              </a:rPr>
              <a:t> not </a:t>
            </a:r>
            <a:r>
              <a:rPr lang="fr-FR" sz="2000" b="1" dirty="0" err="1">
                <a:solidFill>
                  <a:schemeClr val="accent2"/>
                </a:solidFill>
                <a:cs typeface="Arial" pitchFamily="34" charset="0"/>
                <a:sym typeface="Wingdings" panose="05000000000000000000" pitchFamily="2" charset="2"/>
              </a:rPr>
              <a:t>reinforce</a:t>
            </a:r>
            <a:r>
              <a:rPr lang="fr-FR" sz="2000" b="1" dirty="0">
                <a:solidFill>
                  <a:schemeClr val="accent2"/>
                </a:solidFill>
                <a:cs typeface="Arial" pitchFamily="34" charset="0"/>
                <a:sym typeface="Wingdings" panose="05000000000000000000" pitchFamily="2" charset="2"/>
              </a:rPr>
              <a:t> social </a:t>
            </a:r>
            <a:r>
              <a:rPr lang="fr-FR" sz="2000" b="1" dirty="0" err="1">
                <a:solidFill>
                  <a:schemeClr val="accent2"/>
                </a:solidFill>
                <a:cs typeface="Arial" pitchFamily="34" charset="0"/>
                <a:sym typeface="Wingdings" panose="05000000000000000000" pitchFamily="2" charset="2"/>
              </a:rPr>
              <a:t>inequalities</a:t>
            </a:r>
            <a:r>
              <a:rPr lang="fr-FR" sz="2000" b="1" dirty="0">
                <a:solidFill>
                  <a:schemeClr val="accent2"/>
                </a:solidFill>
                <a:cs typeface="Arial" pitchFamily="34" charset="0"/>
                <a:sym typeface="Wingdings" panose="05000000000000000000" pitchFamily="2" charset="2"/>
              </a:rPr>
              <a:t>?</a:t>
            </a:r>
            <a:endParaRPr lang="fr-FR" sz="2000" b="1" dirty="0">
              <a:solidFill>
                <a:schemeClr val="accent2"/>
              </a:solidFill>
              <a:cs typeface="Arial" pitchFamily="34" charset="0"/>
            </a:endParaRPr>
          </a:p>
        </p:txBody>
      </p:sp>
      <p:pic>
        <p:nvPicPr>
          <p:cNvPr id="22" name="Graphic 21" descr="Group">
            <a:extLst>
              <a:ext uri="{FF2B5EF4-FFF2-40B4-BE49-F238E27FC236}">
                <a16:creationId xmlns:a16="http://schemas.microsoft.com/office/drawing/2014/main" id="{4DD6DBAC-CA68-4A94-B595-87B8A1CBEC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13987" y="2857501"/>
            <a:ext cx="1142998" cy="1142998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D1D033C3-93C4-4073-892C-E69C56214D75}"/>
              </a:ext>
            </a:extLst>
          </p:cNvPr>
          <p:cNvSpPr txBox="1">
            <a:spLocks/>
          </p:cNvSpPr>
          <p:nvPr/>
        </p:nvSpPr>
        <p:spPr>
          <a:xfrm>
            <a:off x="10174148" y="5988992"/>
            <a:ext cx="2017852" cy="8690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GB" sz="1600" b="1" dirty="0">
                <a:solidFill>
                  <a:schemeClr val="bg1"/>
                </a:solidFill>
              </a:rPr>
              <a:t>Keep in touch: </a:t>
            </a:r>
            <a:r>
              <a:rPr lang="en-GB" sz="1600" dirty="0">
                <a:solidFill>
                  <a:schemeClr val="bg1"/>
                </a:solidFill>
              </a:rPr>
              <a:t>chris@cspres.co.uk</a:t>
            </a:r>
          </a:p>
          <a:p>
            <a:pPr algn="l">
              <a:spcBef>
                <a:spcPts val="0"/>
              </a:spcBef>
            </a:pPr>
            <a:r>
              <a:rPr lang="en-GB" sz="1400" b="1" dirty="0">
                <a:solidFill>
                  <a:schemeClr val="bg1"/>
                </a:solidFill>
              </a:rPr>
              <a:t>elnaz@ekresearch.com </a:t>
            </a:r>
          </a:p>
        </p:txBody>
      </p:sp>
    </p:spTree>
    <p:extLst>
      <p:ext uri="{BB962C8B-B14F-4D97-AF65-F5344CB8AC3E}">
        <p14:creationId xmlns:p14="http://schemas.microsoft.com/office/powerpoint/2010/main" val="28948543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2A8685-EA50-44A8-ACFD-FDB7F7D95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chemeClr val="accent1"/>
                </a:solidFill>
              </a:rPr>
              <a:t>Ideas!</a:t>
            </a:r>
            <a:br>
              <a:rPr lang="en-GB" dirty="0">
                <a:solidFill>
                  <a:schemeClr val="accent1"/>
                </a:solidFill>
              </a:rPr>
            </a:br>
            <a:br>
              <a:rPr lang="en-GB" dirty="0">
                <a:solidFill>
                  <a:schemeClr val="accent1"/>
                </a:solidFill>
              </a:rPr>
            </a:br>
            <a:r>
              <a:rPr lang="en-GB" dirty="0">
                <a:solidFill>
                  <a:schemeClr val="accent1"/>
                </a:solidFill>
              </a:rPr>
              <a:t>1. Brainstorm</a:t>
            </a:r>
            <a:br>
              <a:rPr lang="en-GB" dirty="0">
                <a:solidFill>
                  <a:schemeClr val="accent1"/>
                </a:solidFill>
              </a:rPr>
            </a:br>
            <a:r>
              <a:rPr lang="en-GB" dirty="0">
                <a:solidFill>
                  <a:schemeClr val="accent1"/>
                </a:solidFill>
              </a:rPr>
              <a:t>2. Evaluate</a:t>
            </a:r>
            <a:br>
              <a:rPr lang="en-GB" dirty="0">
                <a:solidFill>
                  <a:schemeClr val="accent1"/>
                </a:solidFill>
              </a:rPr>
            </a:br>
            <a:r>
              <a:rPr lang="en-GB" dirty="0">
                <a:solidFill>
                  <a:schemeClr val="accent1"/>
                </a:solidFill>
              </a:rPr>
              <a:t>3. Act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01986E-CBDD-489B-83C4-0689BF1BDC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635397" cy="5204694"/>
          </a:xfrm>
        </p:spPr>
        <p:txBody>
          <a:bodyPr anchor="ctr">
            <a:noAutofit/>
          </a:bodyPr>
          <a:lstStyle/>
          <a:p>
            <a:pPr>
              <a:spcAft>
                <a:spcPts val="1200"/>
              </a:spcAft>
            </a:pPr>
            <a:r>
              <a:rPr lang="en-GB" sz="2400" b="1" dirty="0"/>
              <a:t>The easy bit</a:t>
            </a:r>
            <a:r>
              <a:rPr lang="en-GB" sz="2400" dirty="0"/>
              <a:t>: Equally distributed volume *should* disproportionately advantage the disadvantaged</a:t>
            </a:r>
            <a:br>
              <a:rPr lang="en-GB" sz="2400" dirty="0"/>
            </a:br>
            <a:r>
              <a:rPr lang="en-GB" sz="2400" dirty="0">
                <a:sym typeface="Wingdings" panose="05000000000000000000" pitchFamily="2" charset="2"/>
              </a:rPr>
              <a:t> Just do more, everywhere indiscriminately…</a:t>
            </a:r>
          </a:p>
          <a:p>
            <a:pPr>
              <a:spcAft>
                <a:spcPts val="1200"/>
              </a:spcAft>
            </a:pPr>
            <a:r>
              <a:rPr lang="en-GB" sz="2400" dirty="0">
                <a:sym typeface="Wingdings" panose="05000000000000000000" pitchFamily="2" charset="2"/>
              </a:rPr>
              <a:t>But cost efficiency? Would it be enough?</a:t>
            </a:r>
          </a:p>
          <a:p>
            <a:pPr>
              <a:spcAft>
                <a:spcPts val="1200"/>
              </a:spcAft>
            </a:pPr>
            <a:r>
              <a:rPr lang="en-GB" sz="2400" dirty="0">
                <a:sym typeface="Wingdings" panose="05000000000000000000" pitchFamily="2" charset="2"/>
              </a:rPr>
              <a:t>Charities to help state sector (S4S, Future First, E&amp;E, etc.) &amp; focus </a:t>
            </a:r>
            <a:r>
              <a:rPr lang="en-GB" sz="2400" dirty="0" err="1">
                <a:sym typeface="Wingdings" panose="05000000000000000000" pitchFamily="2" charset="2"/>
              </a:rPr>
              <a:t>gvnt</a:t>
            </a:r>
            <a:r>
              <a:rPr lang="en-GB" sz="2400" dirty="0">
                <a:sym typeface="Wingdings" panose="05000000000000000000" pitchFamily="2" charset="2"/>
              </a:rPr>
              <a:t> funds (e.g. CEC, OAs)</a:t>
            </a:r>
          </a:p>
          <a:p>
            <a:pPr>
              <a:spcAft>
                <a:spcPts val="1200"/>
              </a:spcAft>
            </a:pPr>
            <a:r>
              <a:rPr lang="en-GB" sz="2400" dirty="0">
                <a:sym typeface="Wingdings" panose="05000000000000000000" pitchFamily="2" charset="2"/>
              </a:rPr>
              <a:t>How to target better? By region, school, classroom?</a:t>
            </a:r>
          </a:p>
          <a:p>
            <a:pPr>
              <a:spcAft>
                <a:spcPts val="1200"/>
              </a:spcAft>
            </a:pPr>
            <a:r>
              <a:rPr lang="en-GB" sz="2400" dirty="0">
                <a:sym typeface="Wingdings" panose="05000000000000000000" pitchFamily="2" charset="2"/>
              </a:rPr>
              <a:t>How to help the disadvantaged get more out of the activities?</a:t>
            </a:r>
          </a:p>
          <a:p>
            <a:pPr>
              <a:spcAft>
                <a:spcPts val="1200"/>
              </a:spcAft>
            </a:pPr>
            <a:r>
              <a:rPr lang="en-GB" sz="2400" dirty="0">
                <a:sym typeface="Wingdings" panose="05000000000000000000" pitchFamily="2" charset="2"/>
              </a:rPr>
              <a:t>What can we each individually do about this?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CC44419D-C978-45D5-9274-A918EDDF80DE}"/>
              </a:ext>
            </a:extLst>
          </p:cNvPr>
          <p:cNvSpPr txBox="1">
            <a:spLocks/>
          </p:cNvSpPr>
          <p:nvPr/>
        </p:nvSpPr>
        <p:spPr>
          <a:xfrm>
            <a:off x="351098" y="5668952"/>
            <a:ext cx="2426825" cy="8690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GB" sz="1800" b="1" dirty="0">
                <a:solidFill>
                  <a:schemeClr val="accent1"/>
                </a:solidFill>
              </a:rPr>
              <a:t>Keep in touch: </a:t>
            </a:r>
            <a:r>
              <a:rPr lang="en-GB" sz="1800" dirty="0">
                <a:solidFill>
                  <a:schemeClr val="accent1"/>
                </a:solidFill>
              </a:rPr>
              <a:t>chris@cspres.co.uk</a:t>
            </a:r>
            <a:endParaRPr lang="en-GB" sz="2000" dirty="0">
              <a:solidFill>
                <a:schemeClr val="accent1"/>
              </a:solidFill>
            </a:endParaRPr>
          </a:p>
          <a:p>
            <a:pPr algn="l">
              <a:spcBef>
                <a:spcPts val="0"/>
              </a:spcBef>
            </a:pPr>
            <a:r>
              <a:rPr lang="en-GB" sz="1800" dirty="0">
                <a:solidFill>
                  <a:schemeClr val="accent1"/>
                </a:solidFill>
              </a:rPr>
              <a:t>elnaz@ekresearch.com </a:t>
            </a:r>
            <a:endParaRPr lang="en-GB" sz="1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610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en-GB" sz="3600" dirty="0">
                <a:solidFill>
                  <a:srgbClr val="002060"/>
                </a:solidFill>
              </a:rPr>
              <a:t>Anything else? (And some useful references…)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05137"/>
            <a:ext cx="10515600" cy="5486400"/>
          </a:xfrm>
        </p:spPr>
        <p:txBody>
          <a:bodyPr>
            <a:normAutofit fontScale="77500" lnSpcReduction="20000"/>
          </a:bodyPr>
          <a:lstStyle/>
          <a:p>
            <a:pPr marL="355600" indent="-355600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600" dirty="0"/>
              <a:t>Bourdieu, P. (1986). The forms of capital. In J. Richardson (Ed.), Handbook of theory and research for the sociology of education (pp. 241–258). New York: Greenwood.</a:t>
            </a:r>
          </a:p>
          <a:p>
            <a:pPr marL="355600" indent="-355600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600" dirty="0"/>
              <a:t>CACE. (1963). Half our future: A report of the Central Advisory Council for Education (England). London: Her Majesty’s Stationery Office.</a:t>
            </a:r>
          </a:p>
          <a:p>
            <a:pPr marL="355600" indent="-355600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600" dirty="0"/>
              <a:t>The Careers &amp; Enterprise Company. (2016). The Careers &amp; Enterprise Company programme to support informed choice: A response to the Moments of Choice research. London: The Careers &amp; Enterprise Company.</a:t>
            </a:r>
          </a:p>
          <a:p>
            <a:pPr marL="355600" indent="-355600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600" dirty="0" err="1"/>
              <a:t>Granovetter</a:t>
            </a:r>
            <a:r>
              <a:rPr lang="en-GB" sz="1600" dirty="0"/>
              <a:t>, M. (1973). The strength of weak ties. American Journal of Sociology, 78(6), 1360–1380.</a:t>
            </a:r>
          </a:p>
          <a:p>
            <a:pPr marL="355600" indent="-355600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600" dirty="0"/>
              <a:t>Hooley, T., Sultana, R. G., &amp; Thomsen, R. (Eds.). (2018). Career guidance for social justice: Contesting neoliberalism. London: Routledge.</a:t>
            </a:r>
          </a:p>
          <a:p>
            <a:pPr marL="355600" indent="-355600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600" dirty="0"/>
              <a:t>Huddleston, P., Mann, A., &amp; Dawkins, J. (2014). That aroma of where they are likely to go: Employer engagement in high-performing English independent schools. In A. Mann, J. Stanley, &amp; L. Archer (Eds.), Understanding employer engagement in education: Theories and evidence (pp. 163–175). London: Routledge.</a:t>
            </a:r>
          </a:p>
          <a:p>
            <a:pPr marL="355600" indent="-355600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600" dirty="0" err="1"/>
              <a:t>Kashefpakdel</a:t>
            </a:r>
            <a:r>
              <a:rPr lang="en-GB" sz="1600" dirty="0"/>
              <a:t>, E. T., &amp; Percy, C. (2017). Career education that works: An economic analysis using the British Cohort Study. Journal of Education and Work, 30(3), 217–234. doi:10.1080/13639080.2016.1177636</a:t>
            </a:r>
          </a:p>
          <a:p>
            <a:pPr marL="355600" indent="-355600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600" dirty="0"/>
              <a:t>Le </a:t>
            </a:r>
            <a:r>
              <a:rPr lang="en-GB" sz="1600" dirty="0" err="1"/>
              <a:t>Gallais</a:t>
            </a:r>
            <a:r>
              <a:rPr lang="en-GB" sz="1600" dirty="0"/>
              <a:t>, T., &amp; Hatcher, R. (2014). How school work experience policies can widen student horizons or reproduce social inequality. In A. Mann, J. Stanley, &amp; L. Archer (Eds.), Understanding employer engagement in education: Theories and evidence (pp. 190–202). London: Routledge.</a:t>
            </a:r>
          </a:p>
          <a:p>
            <a:pPr marL="355600" indent="-355600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600" dirty="0"/>
              <a:t>London Economics. (2015). The death of the Saturday job: The decline in earning and learning amongst young people in the UK. London: UKCES.</a:t>
            </a:r>
          </a:p>
          <a:p>
            <a:pPr marL="355600" indent="-355600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600" dirty="0"/>
              <a:t>Mann, A., &amp; Huddleston, P. (2017). Schools and the twenty-first century labour market: Perspectives on structural change. British Journal of Guidance &amp; Counselling, 45(2), 208–218. doi:10.1080/03069885.2016.1266440</a:t>
            </a:r>
          </a:p>
          <a:p>
            <a:pPr marL="355600" indent="-355600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600" dirty="0"/>
              <a:t>Mann, A., &amp; Percy, C. (2014). Employer engagement in British secondary education: Wage earning outcomes experienced by young adults. Journal of Education and Work, 27(5), 496–523. doi:10.1080/13639080.2013.769671</a:t>
            </a:r>
          </a:p>
          <a:p>
            <a:pPr marL="355600" indent="-355600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600" dirty="0"/>
              <a:t>Mann, A., </a:t>
            </a:r>
            <a:r>
              <a:rPr lang="en-GB" sz="1600" dirty="0" err="1"/>
              <a:t>Rehill</a:t>
            </a:r>
            <a:r>
              <a:rPr lang="en-GB" sz="1600" dirty="0"/>
              <a:t>, J., &amp; </a:t>
            </a:r>
            <a:r>
              <a:rPr lang="en-GB" sz="1600" dirty="0" err="1"/>
              <a:t>Kashefpakdel</a:t>
            </a:r>
            <a:r>
              <a:rPr lang="en-GB" sz="1600" dirty="0"/>
              <a:t>, E. (2018). Employer engagement in education: Insights from international evidence for effective practice and future research. London: Education Endowment Foundation.</a:t>
            </a:r>
          </a:p>
          <a:p>
            <a:pPr marL="355600" indent="-355600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600" dirty="0"/>
              <a:t>McIntosh, S. (2013). Hollowing out and the future of the labour market. London: Department for Business, Innovation and Skills.</a:t>
            </a:r>
          </a:p>
          <a:p>
            <a:pPr marL="355600" indent="-355600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600" dirty="0"/>
              <a:t>Norris, E., &amp; Francis, F. (2014). The impact of financial and cultural capital on FE students’ education and employment progression. In A. Mann, J. Stanley, &amp; L. Archer (Eds.), Understanding employer engagement in education: Theories and evidence. London: Routledge.</a:t>
            </a:r>
          </a:p>
          <a:p>
            <a:pPr marL="355600" indent="-355600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600" dirty="0" err="1"/>
              <a:t>Raffo</a:t>
            </a:r>
            <a:r>
              <a:rPr lang="en-GB" sz="1600" dirty="0"/>
              <a:t>, C., &amp; Reeves, M. (2000). Youth transitions and social exclusion: Developments in social capital theory. Journal of Youth Studies, 3(2), 147–166. doi:10.1080/713684372</a:t>
            </a:r>
          </a:p>
          <a:p>
            <a:pPr marL="355600" indent="-355600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600" dirty="0" err="1"/>
              <a:t>Rehill</a:t>
            </a:r>
            <a:r>
              <a:rPr lang="en-GB" sz="1600" dirty="0"/>
              <a:t>, J. (2016). The importance of experience of the world of work in admissions to health-based undergraduate courses at Russell Group universities: A desktop review. London: Education and Employers.</a:t>
            </a:r>
          </a:p>
          <a:p>
            <a:pPr marL="355600" indent="-355600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600" dirty="0"/>
              <a:t>Roberts, K. (2012). Career development among the lower socio-economic strata in developed countries. In M. Watson &amp; M. McMahon (Eds.), Career development: Global issues and challenges (pp. 29–43). New York: Nova Science Publishers.</a:t>
            </a:r>
          </a:p>
          <a:p>
            <a:pPr marL="355600" indent="-355600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600" dirty="0"/>
              <a:t>Willis, P. (1977). Learning to labour: How working class kids get working class jobs. Farnborough, UK: Saxon House.</a:t>
            </a:r>
          </a:p>
          <a:p>
            <a:pPr marL="355600" indent="-355600">
              <a:spcBef>
                <a:spcPts val="0"/>
              </a:spcBef>
              <a:spcAft>
                <a:spcPts val="600"/>
              </a:spcAft>
              <a:buNone/>
            </a:pPr>
            <a:endParaRPr lang="en-GB" sz="1600" dirty="0"/>
          </a:p>
          <a:p>
            <a:pPr marL="355600" indent="-355600">
              <a:spcBef>
                <a:spcPts val="0"/>
              </a:spcBef>
              <a:spcAft>
                <a:spcPts val="600"/>
              </a:spcAft>
              <a:buNone/>
            </a:pPr>
            <a:endParaRPr lang="en-GB" sz="1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7965" y="166463"/>
            <a:ext cx="1634035" cy="557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41180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nRZyfAOqkWys7RZmMkwXw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nRZyfAOqkWys7RZmMkwX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EqccaCpY0.nJdoFBHKK.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EqccaCpY0.nJdoFBHKK.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EqccaCpY0.nJdoFBHKK.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EqccaCpY0.nJdoFBHKK.A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EqccaCpY0.nJdoFBHKK.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EqccaCpY0.nJdoFBHKK.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EqccaCpY0.nJdoFBHKK.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EqccaCpY0.nJdoFBHKK.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EqccaCpY0.nJdoFBHKK.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EqccaCpY0.nJdoFBHKK.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EqccaCpY0.nJdoFBHKK.A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EqccaCpY0.nJdoFBHKK.A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lHyHcnA3E2ZuUlgqDm_eQ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lHyHcnA3E2ZuUlgqDm_eQ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EqccaCpY0.nJdoFBHKK.A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EqccaCpY0.nJdoFBHKK.A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EqccaCpY0.nJdoFBHKK.A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1758</Words>
  <Application>Microsoft Office PowerPoint</Application>
  <PresentationFormat>Widescreen</PresentationFormat>
  <Paragraphs>155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Wingdings</vt:lpstr>
      <vt:lpstr>Office Theme</vt:lpstr>
      <vt:lpstr>Access to Employers in British Schools: How can we even the playing field?</vt:lpstr>
      <vt:lpstr>Why does access to employers during school matter?</vt:lpstr>
      <vt:lpstr>In fact, access to employers can mitigate (in principle) weak prior social capital</vt:lpstr>
      <vt:lpstr>Schools are not powerless when it comes to their students’ social capital!</vt:lpstr>
      <vt:lpstr>What about British education in 1980s?</vt:lpstr>
      <vt:lpstr>What about British education today?</vt:lpstr>
      <vt:lpstr>It always mattered                 It matters now more than ever</vt:lpstr>
      <vt:lpstr>Which is a problem</vt:lpstr>
      <vt:lpstr>Ideas!  1. Brainstorm 2. Evaluate 3. Act</vt:lpstr>
      <vt:lpstr>Anything else? (And some useful references…)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advantage, access to employers and the role of schools in modern british education </dc:title>
  <dc:creator>Elnaz Kashef</dc:creator>
  <cp:lastModifiedBy>Chris Percy</cp:lastModifiedBy>
  <cp:revision>35</cp:revision>
  <dcterms:created xsi:type="dcterms:W3CDTF">2019-06-10T12:33:42Z</dcterms:created>
  <dcterms:modified xsi:type="dcterms:W3CDTF">2019-09-23T09:12:27Z</dcterms:modified>
</cp:coreProperties>
</file>