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325" r:id="rId2"/>
    <p:sldId id="342" r:id="rId3"/>
    <p:sldId id="428" r:id="rId4"/>
    <p:sldId id="427" r:id="rId5"/>
    <p:sldId id="377" r:id="rId6"/>
    <p:sldId id="378" r:id="rId7"/>
    <p:sldId id="382" r:id="rId8"/>
    <p:sldId id="384" r:id="rId9"/>
    <p:sldId id="375" r:id="rId10"/>
    <p:sldId id="383" r:id="rId11"/>
    <p:sldId id="426" r:id="rId12"/>
    <p:sldId id="376" r:id="rId13"/>
    <p:sldId id="388" r:id="rId14"/>
    <p:sldId id="386" r:id="rId15"/>
    <p:sldId id="429" r:id="rId16"/>
    <p:sldId id="394" r:id="rId17"/>
    <p:sldId id="430" r:id="rId18"/>
    <p:sldId id="395" r:id="rId19"/>
    <p:sldId id="412" r:id="rId20"/>
    <p:sldId id="421" r:id="rId21"/>
    <p:sldId id="357" r:id="rId22"/>
    <p:sldId id="385" r:id="rId23"/>
    <p:sldId id="328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01E"/>
    <a:srgbClr val="BEA5FB"/>
    <a:srgbClr val="9AFEB9"/>
    <a:srgbClr val="FDA9A9"/>
    <a:srgbClr val="A0BBFE"/>
    <a:srgbClr val="009999"/>
    <a:srgbClr val="66FFFF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31" autoAdjust="0"/>
    <p:restoredTop sz="94660"/>
  </p:normalViewPr>
  <p:slideViewPr>
    <p:cSldViewPr snapToGrid="0">
      <p:cViewPr varScale="1">
        <p:scale>
          <a:sx n="65" d="100"/>
          <a:sy n="65" d="100"/>
        </p:scale>
        <p:origin x="82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75" Type="http://schemas.microsoft.com/office/2015/10/relationships/revisionInfo" Target="NUL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61B5A-599C-4F0A-BF14-73D5D723CD28}" type="datetimeFigureOut">
              <a:rPr lang="en-ZA" smtClean="0"/>
              <a:t>2019/06/12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56406-E7A6-4797-9F6B-5AC566F43FE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00063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356406-E7A6-4797-9F6B-5AC566F43FE9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2538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356406-E7A6-4797-9F6B-5AC566F43FE9}" type="slidenum">
              <a:rPr kumimoji="0" lang="en-Z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2216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356406-E7A6-4797-9F6B-5AC566F43FE9}" type="slidenum">
              <a:rPr lang="en-ZA" smtClean="0"/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02483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356406-E7A6-4797-9F6B-5AC566F43FE9}" type="slidenum">
              <a:rPr lang="en-ZA" smtClean="0"/>
              <a:t>10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61774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356406-E7A6-4797-9F6B-5AC566F43FE9}" type="slidenum">
              <a:rPr lang="en-ZA" smtClean="0"/>
              <a:t>21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36173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2920" y="1729047"/>
            <a:ext cx="8130886" cy="949642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33333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2920" y="2678689"/>
            <a:ext cx="8130886" cy="71290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3333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20" y="3391593"/>
            <a:ext cx="2057400" cy="365125"/>
          </a:xfrm>
        </p:spPr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</a:lstStyle>
          <a:p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47706" y="3413646"/>
            <a:ext cx="3086100" cy="365125"/>
          </a:xfrm>
        </p:spPr>
        <p:txBody>
          <a:bodyPr/>
          <a:lstStyle>
            <a:lvl1pPr algn="r">
              <a:defRPr>
                <a:solidFill>
                  <a:srgbClr val="333333"/>
                </a:solidFill>
              </a:defRPr>
            </a:lvl1pPr>
          </a:lstStyle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45091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able of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639" y="149629"/>
            <a:ext cx="6994121" cy="816609"/>
          </a:xfrm>
        </p:spPr>
        <p:txBody>
          <a:bodyPr anchor="b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639" y="1363288"/>
            <a:ext cx="8673292" cy="5245330"/>
          </a:xfrm>
        </p:spPr>
        <p:txBody>
          <a:bodyPr>
            <a:normAutofit/>
          </a:bodyPr>
          <a:lstStyle>
            <a:lvl1pPr indent="-360000">
              <a:lnSpc>
                <a:spcPct val="110000"/>
              </a:lnSpc>
              <a:spcBef>
                <a:spcPts val="500"/>
              </a:spcBef>
              <a:defRPr sz="2000">
                <a:solidFill>
                  <a:schemeClr val="bg1"/>
                </a:solidFill>
              </a:defRPr>
            </a:lvl1pPr>
            <a:lvl2pPr indent="-360000">
              <a:lnSpc>
                <a:spcPct val="110000"/>
              </a:lnSpc>
              <a:spcBef>
                <a:spcPts val="500"/>
              </a:spcBef>
              <a:defRPr sz="2000">
                <a:solidFill>
                  <a:schemeClr val="bg1"/>
                </a:solidFill>
              </a:defRPr>
            </a:lvl2pPr>
            <a:lvl3pPr indent="-360000">
              <a:lnSpc>
                <a:spcPct val="110000"/>
              </a:lnSpc>
              <a:spcBef>
                <a:spcPts val="500"/>
              </a:spcBef>
              <a:defRPr sz="2000">
                <a:solidFill>
                  <a:schemeClr val="bg1"/>
                </a:solidFill>
              </a:defRPr>
            </a:lvl3pPr>
            <a:lvl4pPr indent="-360000">
              <a:lnSpc>
                <a:spcPct val="110000"/>
              </a:lnSpc>
              <a:spcBef>
                <a:spcPts val="500"/>
              </a:spcBef>
              <a:defRPr sz="2000">
                <a:solidFill>
                  <a:schemeClr val="bg1"/>
                </a:solidFill>
              </a:defRPr>
            </a:lvl4pPr>
            <a:lvl5pPr indent="-360000">
              <a:lnSpc>
                <a:spcPct val="110000"/>
              </a:lnSpc>
              <a:spcBef>
                <a:spcPts val="500"/>
              </a:spcBef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56799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084" y="116379"/>
            <a:ext cx="6897487" cy="832412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084" y="1388225"/>
            <a:ext cx="8693035" cy="4721630"/>
          </a:xfrm>
        </p:spPr>
        <p:txBody>
          <a:bodyPr/>
          <a:lstStyle>
            <a:lvl1pPr indent="-360000">
              <a:lnSpc>
                <a:spcPct val="110000"/>
              </a:lnSpc>
              <a:spcBef>
                <a:spcPts val="500"/>
              </a:spcBef>
              <a:defRPr/>
            </a:lvl1pPr>
            <a:lvl2pPr indent="-360000">
              <a:lnSpc>
                <a:spcPct val="110000"/>
              </a:lnSpc>
              <a:spcBef>
                <a:spcPts val="500"/>
              </a:spcBef>
              <a:defRPr/>
            </a:lvl2pPr>
            <a:lvl3pPr indent="-360000">
              <a:lnSpc>
                <a:spcPct val="110000"/>
              </a:lnSpc>
              <a:spcBef>
                <a:spcPts val="500"/>
              </a:spcBef>
              <a:defRPr/>
            </a:lvl3pPr>
            <a:lvl4pPr indent="-360000">
              <a:lnSpc>
                <a:spcPct val="110000"/>
              </a:lnSpc>
              <a:spcBef>
                <a:spcPts val="500"/>
              </a:spcBef>
              <a:defRPr/>
            </a:lvl4pPr>
            <a:lvl5pPr indent="-360000">
              <a:lnSpc>
                <a:spcPct val="110000"/>
              </a:lnSpc>
              <a:spcBef>
                <a:spcPts val="50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68085" y="6222061"/>
            <a:ext cx="205740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A1C8C412-42FC-40A7-B0CF-E2926BC46BA5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1965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 p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39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ADCE48F-9B80-45DC-AA81-4FB42643DCE0}"/>
              </a:ext>
            </a:extLst>
          </p:cNvPr>
          <p:cNvCxnSpPr>
            <a:cxnSpLocks/>
          </p:cNvCxnSpPr>
          <p:nvPr userDrawn="1"/>
        </p:nvCxnSpPr>
        <p:spPr>
          <a:xfrm>
            <a:off x="1250950" y="914400"/>
            <a:ext cx="7893050" cy="0"/>
          </a:xfrm>
          <a:prstGeom prst="line">
            <a:avLst/>
          </a:prstGeom>
          <a:ln w="38100">
            <a:solidFill>
              <a:srgbClr val="8C97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A87F995-9086-4EC4-9E7A-3D0902E210F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128953" y="1352384"/>
            <a:ext cx="7886700" cy="1225561"/>
          </a:xfrm>
        </p:spPr>
        <p:txBody>
          <a:bodyPr/>
          <a:lstStyle>
            <a:lvl1pPr>
              <a:buClr>
                <a:srgbClr val="60223B"/>
              </a:buClr>
              <a:buSzPct val="150000"/>
              <a:defRPr sz="2000">
                <a:solidFill>
                  <a:srgbClr val="8C979A"/>
                </a:solidFill>
                <a:latin typeface="Gill Sans MT" panose="020B0502020104020203" pitchFamily="34" charset="0"/>
              </a:defRPr>
            </a:lvl1pPr>
            <a:lvl2pPr>
              <a:buClr>
                <a:srgbClr val="60223B"/>
              </a:buClr>
              <a:buSzPct val="115000"/>
              <a:defRPr sz="1800">
                <a:solidFill>
                  <a:srgbClr val="8C979A"/>
                </a:solidFill>
                <a:latin typeface="Gill Sans MT" panose="020B0502020104020203" pitchFamily="34" charset="0"/>
              </a:defRPr>
            </a:lvl2pPr>
            <a:lvl3pPr>
              <a:buClr>
                <a:srgbClr val="60223B"/>
              </a:buClr>
              <a:buSzPct val="110000"/>
              <a:defRPr sz="1600">
                <a:solidFill>
                  <a:srgbClr val="8C979A"/>
                </a:solidFill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809D366-9F0A-45CE-8FDE-478CAFEE20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38656" y="304717"/>
            <a:ext cx="7663821" cy="53256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>
                <a:solidFill>
                  <a:srgbClr val="60223B"/>
                </a:solidFill>
                <a:latin typeface="Gill Sans MT" panose="020B0502020104020203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3B6F17-48CD-4DE1-AE42-E7646F5E8E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22267" y="2787937"/>
            <a:ext cx="7893050" cy="2103437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1227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fld id="{A1C8C412-42FC-40A7-B0CF-E2926BC46BA5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50364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2" r:id="rId3"/>
    <p:sldLayoutId id="2147483664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3E5qHalxpo" TargetMode="External"/><Relationship Id="rId7" Type="http://schemas.openxmlformats.org/officeDocument/2006/relationships/hyperlink" Target="https://www.youtube.com/watch?v=uQIwOCUEx5k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youtube.com/watch?v=YlOTdRuYcIE&amp;t=84s" TargetMode="External"/><Relationship Id="rId5" Type="http://schemas.openxmlformats.org/officeDocument/2006/relationships/hyperlink" Target="https://www.youtube.com/watch?v=PCnJIFCOQtg" TargetMode="External"/><Relationship Id="rId4" Type="http://schemas.openxmlformats.org/officeDocument/2006/relationships/hyperlink" Target="https://www.youtube.com/watch?v=Q6jtxBtwdV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632" y="1729046"/>
            <a:ext cx="8393174" cy="1194627"/>
          </a:xfrm>
        </p:spPr>
        <p:txBody>
          <a:bodyPr>
            <a:normAutofit/>
          </a:bodyPr>
          <a:lstStyle/>
          <a:p>
            <a:pPr lvl="0"/>
            <a:r>
              <a:rPr lang="af-ZA" sz="3200" dirty="0" smtClean="0"/>
              <a:t>South African Case Study</a:t>
            </a:r>
            <a:r>
              <a:rPr lang="af-ZA" sz="3200" dirty="0"/>
              <a:t/>
            </a:r>
            <a:br>
              <a:rPr lang="af-ZA" sz="3200" dirty="0"/>
            </a:b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0633" y="2678688"/>
            <a:ext cx="4042610" cy="909601"/>
          </a:xfrm>
        </p:spPr>
        <p:txBody>
          <a:bodyPr>
            <a:normAutofit/>
          </a:bodyPr>
          <a:lstStyle/>
          <a:p>
            <a:r>
              <a:rPr lang="en-ZA" dirty="0" err="1" smtClean="0"/>
              <a:t>Dr.</a:t>
            </a:r>
            <a:r>
              <a:rPr lang="en-ZA" dirty="0" smtClean="0"/>
              <a:t> </a:t>
            </a:r>
            <a:r>
              <a:rPr lang="en-ZA" dirty="0"/>
              <a:t> </a:t>
            </a:r>
            <a:r>
              <a:rPr lang="en-ZA" dirty="0" smtClean="0"/>
              <a:t>Anouk  Jasmine Albien</a:t>
            </a:r>
            <a:endParaRPr lang="en-ZA" dirty="0"/>
          </a:p>
          <a:p>
            <a:r>
              <a:rPr lang="en-ZA" dirty="0" smtClean="0"/>
              <a:t>anouka@sun.ac.za</a:t>
            </a:r>
          </a:p>
          <a:p>
            <a:endParaRPr lang="en-ZA" dirty="0"/>
          </a:p>
          <a:p>
            <a:endParaRPr lang="en-ZA" dirty="0"/>
          </a:p>
        </p:txBody>
      </p:sp>
      <p:sp>
        <p:nvSpPr>
          <p:cNvPr id="4" name="TextBox 3"/>
          <p:cNvSpPr txBox="1"/>
          <p:nvPr/>
        </p:nvSpPr>
        <p:spPr>
          <a:xfrm>
            <a:off x="240632" y="3588290"/>
            <a:ext cx="26108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smtClean="0"/>
              <a:t>06.06.2019</a:t>
            </a:r>
            <a:endParaRPr lang="en-ZA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957" y="515169"/>
            <a:ext cx="4460369" cy="3227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789" t="9398" r="24737" b="10903"/>
          <a:stretch/>
        </p:blipFill>
        <p:spPr>
          <a:xfrm>
            <a:off x="6039437" y="337545"/>
            <a:ext cx="1299411" cy="12753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1767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ZA" sz="3200" dirty="0" smtClean="0"/>
              <a:t> South African Overview</a:t>
            </a:r>
            <a:endParaRPr lang="en-ZA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923120" y="1010654"/>
            <a:ext cx="8066255" cy="5847346"/>
          </a:xfrm>
        </p:spPr>
        <p:txBody>
          <a:bodyPr>
            <a:normAutofit/>
          </a:bodyPr>
          <a:lstStyle/>
          <a:p>
            <a:r>
              <a:rPr lang="en-ZA" sz="2000" dirty="0" smtClean="0"/>
              <a:t>South Africa has a plethora of cultures and religions.</a:t>
            </a:r>
          </a:p>
          <a:p>
            <a:r>
              <a:rPr lang="en-ZA" sz="2000" dirty="0" smtClean="0"/>
              <a:t>SA has 12 official languages by law of which each citizen is required to learn at least three.</a:t>
            </a:r>
          </a:p>
          <a:p>
            <a:r>
              <a:rPr lang="en-ZA" sz="2000" dirty="0" smtClean="0"/>
              <a:t>Apartheid classified citizens into five racial groups: Indian, Coloured, White, Black and Other.</a:t>
            </a:r>
          </a:p>
          <a:p>
            <a:r>
              <a:rPr lang="en-ZA" sz="2000" dirty="0" smtClean="0"/>
              <a:t>These categories are still used today, although Apartheid was abolished in 1994.</a:t>
            </a:r>
          </a:p>
          <a:p>
            <a:r>
              <a:rPr lang="en-ZA" sz="2000" dirty="0" smtClean="0"/>
              <a:t>There have now been 20 years of democracy but Apartheid traces linger.</a:t>
            </a:r>
          </a:p>
          <a:p>
            <a:r>
              <a:rPr lang="en-ZA" sz="2000" dirty="0" smtClean="0"/>
              <a:t>Race and socio-economic disadvantage remain interlinked.</a:t>
            </a:r>
          </a:p>
          <a:p>
            <a:r>
              <a:rPr lang="en-ZA" sz="2000" dirty="0" smtClean="0"/>
              <a:t>Geographical engineering of separation by using railway tracks or highways has the function of keeping racial groups separate even today.</a:t>
            </a:r>
          </a:p>
          <a:p>
            <a:r>
              <a:rPr lang="en-ZA" sz="2000" dirty="0" smtClean="0"/>
              <a:t>SA citizens were allocated careers according to racial groups during Apartheid, although now careers are open to any race, structural disadvantages remain.</a:t>
            </a:r>
          </a:p>
          <a:p>
            <a:r>
              <a:rPr lang="en-ZA" sz="2000" dirty="0" smtClean="0"/>
              <a:t>Unemployment rate 27.6% (2019), youth unemployment rate 55.2%</a:t>
            </a:r>
          </a:p>
          <a:p>
            <a:endParaRPr lang="en-ZA" sz="24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02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639" y="336885"/>
            <a:ext cx="6994121" cy="629354"/>
          </a:xfrm>
        </p:spPr>
        <p:txBody>
          <a:bodyPr>
            <a:normAutofit fontScale="90000"/>
          </a:bodyPr>
          <a:lstStyle/>
          <a:p>
            <a:r>
              <a:rPr lang="en-ZA" dirty="0" smtClean="0"/>
              <a:t/>
            </a:r>
            <a:br>
              <a:rPr lang="en-ZA" dirty="0" smtClean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639" y="1096250"/>
            <a:ext cx="8668555" cy="566068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ZA" dirty="0" smtClean="0"/>
          </a:p>
          <a:p>
            <a:r>
              <a:rPr lang="en-ZA" dirty="0" smtClean="0"/>
              <a:t>DVC: Strategy &amp; Internationalisation involved research on Higher Education, strategic functioning of HEIs, Nursing Advancements and business models.</a:t>
            </a:r>
          </a:p>
          <a:p>
            <a:endParaRPr lang="en-ZA" dirty="0" smtClean="0"/>
          </a:p>
          <a:p>
            <a:r>
              <a:rPr lang="en-ZA" dirty="0" smtClean="0"/>
              <a:t>Moral sensitivity Prof Lea Ferrari &amp; Johannes </a:t>
            </a:r>
            <a:r>
              <a:rPr lang="en-ZA" dirty="0" err="1" smtClean="0"/>
              <a:t>Katsarov</a:t>
            </a:r>
            <a:endParaRPr lang="en-ZA" dirty="0" smtClean="0"/>
          </a:p>
          <a:p>
            <a:endParaRPr lang="en-ZA" dirty="0" smtClean="0"/>
          </a:p>
          <a:p>
            <a:r>
              <a:rPr lang="en-ZA" dirty="0" smtClean="0"/>
              <a:t>Critical Moments in marginalised youth career development </a:t>
            </a:r>
            <a:r>
              <a:rPr lang="en-ZA" dirty="0" err="1" smtClean="0"/>
              <a:t>Dr.</a:t>
            </a:r>
            <a:r>
              <a:rPr lang="en-ZA" dirty="0" smtClean="0"/>
              <a:t> </a:t>
            </a:r>
            <a:r>
              <a:rPr lang="en-ZA" dirty="0" err="1" smtClean="0"/>
              <a:t>Sanna</a:t>
            </a:r>
            <a:r>
              <a:rPr lang="en-ZA" dirty="0" smtClean="0"/>
              <a:t> </a:t>
            </a:r>
            <a:r>
              <a:rPr lang="en-ZA" dirty="0" err="1" smtClean="0"/>
              <a:t>Manniken</a:t>
            </a:r>
            <a:r>
              <a:rPr lang="en-ZA" dirty="0" smtClean="0"/>
              <a:t> &amp; Rosie Alexander</a:t>
            </a:r>
          </a:p>
          <a:p>
            <a:endParaRPr lang="en-ZA" dirty="0" smtClean="0"/>
          </a:p>
          <a:p>
            <a:r>
              <a:rPr lang="en-ZA" dirty="0" smtClean="0"/>
              <a:t>ECADOC:  </a:t>
            </a:r>
            <a:r>
              <a:rPr lang="en-ZA" dirty="0" err="1" smtClean="0"/>
              <a:t>Rie</a:t>
            </a:r>
            <a:r>
              <a:rPr lang="en-ZA" dirty="0" smtClean="0"/>
              <a:t> Thomsen &amp; Ronald Sultana</a:t>
            </a:r>
          </a:p>
          <a:p>
            <a:endParaRPr lang="en-ZA" dirty="0" smtClean="0"/>
          </a:p>
          <a:p>
            <a:r>
              <a:rPr lang="en-ZA" dirty="0" smtClean="0"/>
              <a:t>Prof Maree</a:t>
            </a:r>
          </a:p>
        </p:txBody>
      </p:sp>
      <p:sp>
        <p:nvSpPr>
          <p:cNvPr id="4" name="Rectangle 3"/>
          <p:cNvSpPr/>
          <p:nvPr/>
        </p:nvSpPr>
        <p:spPr>
          <a:xfrm>
            <a:off x="389407" y="466896"/>
            <a:ext cx="40744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Other Research Involvement</a:t>
            </a:r>
            <a:endParaRPr kumimoji="0" lang="en-ZA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6" name="AutoShape 2" descr="Image result for stellenbosch building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4" y="290348"/>
            <a:ext cx="8870439" cy="618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85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ZA" sz="3200" dirty="0" smtClean="0"/>
              <a:t> Stellenbosch </a:t>
            </a:r>
            <a:r>
              <a:rPr lang="en-ZA" sz="3200" dirty="0" err="1" smtClean="0"/>
              <a:t>Winelands</a:t>
            </a:r>
            <a:endParaRPr lang="en-ZA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923120" y="1010654"/>
            <a:ext cx="8066255" cy="5847346"/>
          </a:xfrm>
        </p:spPr>
        <p:txBody>
          <a:bodyPr>
            <a:normAutofit/>
          </a:bodyPr>
          <a:lstStyle/>
          <a:p>
            <a:r>
              <a:rPr lang="en-ZA" sz="2400" dirty="0" smtClean="0">
                <a:latin typeface="Gill Sans MT" panose="020B0502020104020203" pitchFamily="34" charset="0"/>
              </a:rPr>
              <a:t>Stellenbosch is notorious for its vineyards.</a:t>
            </a:r>
          </a:p>
          <a:p>
            <a:r>
              <a:rPr lang="en-ZA" sz="2400" dirty="0" smtClean="0"/>
              <a:t>Stellenbosch is surrounded by Townships one each side.</a:t>
            </a:r>
          </a:p>
          <a:p>
            <a:r>
              <a:rPr lang="en-ZA" sz="2400" dirty="0" smtClean="0">
                <a:latin typeface="Gill Sans MT" panose="020B0502020104020203" pitchFamily="34" charset="0"/>
              </a:rPr>
              <a:t>Coloured Townships include: </a:t>
            </a:r>
            <a:r>
              <a:rPr lang="en-ZA" sz="2400" dirty="0" err="1" smtClean="0">
                <a:latin typeface="Gill Sans MT" panose="020B0502020104020203" pitchFamily="34" charset="0"/>
              </a:rPr>
              <a:t>Cloetesville</a:t>
            </a:r>
            <a:r>
              <a:rPr lang="en-ZA" sz="2400" dirty="0" smtClean="0">
                <a:latin typeface="Gill Sans MT" panose="020B0502020104020203" pitchFamily="34" charset="0"/>
              </a:rPr>
              <a:t>, </a:t>
            </a:r>
            <a:r>
              <a:rPr lang="en-ZA" sz="2400" dirty="0" err="1" smtClean="0">
                <a:latin typeface="Gill Sans MT" panose="020B0502020104020203" pitchFamily="34" charset="0"/>
              </a:rPr>
              <a:t>Idas</a:t>
            </a:r>
            <a:r>
              <a:rPr lang="en-ZA" sz="2400" dirty="0" smtClean="0">
                <a:latin typeface="Gill Sans MT" panose="020B0502020104020203" pitchFamily="34" charset="0"/>
              </a:rPr>
              <a:t> Valley, Jamestown, </a:t>
            </a:r>
            <a:r>
              <a:rPr lang="en-ZA" sz="2400" dirty="0" err="1" smtClean="0">
                <a:latin typeface="Gill Sans MT" panose="020B0502020104020203" pitchFamily="34" charset="0"/>
              </a:rPr>
              <a:t>Kylemore</a:t>
            </a:r>
            <a:r>
              <a:rPr lang="en-ZA" sz="2400" dirty="0" smtClean="0"/>
              <a:t>, etc.</a:t>
            </a:r>
          </a:p>
          <a:p>
            <a:r>
              <a:rPr lang="en-ZA" sz="2400" dirty="0" smtClean="0">
                <a:latin typeface="Gill Sans MT" panose="020B0502020104020203" pitchFamily="34" charset="0"/>
              </a:rPr>
              <a:t>Only one Black Township exists in Stellenbosch: </a:t>
            </a:r>
            <a:r>
              <a:rPr lang="en-ZA" sz="2400" dirty="0" err="1" smtClean="0">
                <a:latin typeface="Gill Sans MT" panose="020B0502020104020203" pitchFamily="34" charset="0"/>
              </a:rPr>
              <a:t>Kayamandi</a:t>
            </a:r>
            <a:r>
              <a:rPr lang="en-ZA" sz="2400" dirty="0" smtClean="0">
                <a:latin typeface="Gill Sans MT" panose="020B0502020104020203" pitchFamily="34" charset="0"/>
              </a:rPr>
              <a:t> which means sweet home in isiXhosa.</a:t>
            </a:r>
          </a:p>
          <a:p>
            <a:r>
              <a:rPr lang="en-ZA" sz="2400" dirty="0" smtClean="0"/>
              <a:t>Townships housed farmworkers who worked in the vineyards and were historically paid with wine.</a:t>
            </a:r>
          </a:p>
          <a:p>
            <a:r>
              <a:rPr lang="en-ZA" sz="2400" dirty="0" smtClean="0">
                <a:latin typeface="Gill Sans MT" panose="020B0502020104020203" pitchFamily="34" charset="0"/>
              </a:rPr>
              <a:t>Predominant language: Afrikaans &amp; introducing more English with more internationalisation.</a:t>
            </a:r>
          </a:p>
          <a:p>
            <a:r>
              <a:rPr lang="en-ZA" sz="2400" dirty="0" smtClean="0"/>
              <a:t>Viewed as the last fort of the Afrikaner culture: This is the place for Afrikaans young men and women to study &amp; find life partners.</a:t>
            </a:r>
            <a:endParaRPr lang="en-ZA" sz="2400" dirty="0" smtClean="0">
              <a:latin typeface="Gill Sans MT" panose="020B0502020104020203" pitchFamily="34" charset="0"/>
            </a:endParaRPr>
          </a:p>
          <a:p>
            <a:endParaRPr lang="en-ZA" sz="24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89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2"/>
            <a:ext cx="12192000" cy="68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49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C53FCBC-288D-488A-8DD9-0DCA3457D1F7}"/>
              </a:ext>
            </a:extLst>
          </p:cNvPr>
          <p:cNvSpPr txBox="1">
            <a:spLocks/>
          </p:cNvSpPr>
          <p:nvPr/>
        </p:nvSpPr>
        <p:spPr>
          <a:xfrm>
            <a:off x="172230" y="1208350"/>
            <a:ext cx="5245591" cy="612457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af-ZA" dirty="0">
                <a:solidFill>
                  <a:sysClr val="window" lastClr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Kayamandi Township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D24F836-6582-4362-AAFD-7712A1D22226}"/>
              </a:ext>
            </a:extLst>
          </p:cNvPr>
          <p:cNvSpPr txBox="1">
            <a:spLocks/>
          </p:cNvSpPr>
          <p:nvPr/>
        </p:nvSpPr>
        <p:spPr>
          <a:xfrm>
            <a:off x="172230" y="2136103"/>
            <a:ext cx="7202237" cy="349092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3600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63" indent="-385763">
              <a:buFont typeface="+mj-lt"/>
              <a:buAutoNum type="arabicPeriod"/>
            </a:pPr>
            <a:endParaRPr lang="en-ZA" sz="1500" dirty="0"/>
          </a:p>
          <a:p>
            <a:pPr marL="385763" indent="-385763">
              <a:buFont typeface="+mj-lt"/>
              <a:buAutoNum type="arabicPeriod"/>
            </a:pPr>
            <a:endParaRPr lang="en-ZA" sz="1500" dirty="0"/>
          </a:p>
          <a:p>
            <a:pPr marL="0" indent="0">
              <a:buNone/>
            </a:pPr>
            <a:endParaRPr lang="en-ZA" sz="1500" dirty="0"/>
          </a:p>
          <a:p>
            <a:pPr marL="385763" indent="-385763">
              <a:buFont typeface="+mj-lt"/>
              <a:buAutoNum type="arabicPeriod"/>
            </a:pPr>
            <a:endParaRPr lang="en-ZA" sz="1500" dirty="0"/>
          </a:p>
          <a:p>
            <a:pPr marL="385763" indent="-385763">
              <a:buFont typeface="+mj-lt"/>
              <a:buAutoNum type="arabicPeriod"/>
            </a:pPr>
            <a:endParaRPr lang="en-ZA" sz="1500" dirty="0"/>
          </a:p>
        </p:txBody>
      </p:sp>
      <p:sp>
        <p:nvSpPr>
          <p:cNvPr id="11" name="Rectangle 10"/>
          <p:cNvSpPr/>
          <p:nvPr/>
        </p:nvSpPr>
        <p:spPr>
          <a:xfrm>
            <a:off x="309813" y="1949116"/>
            <a:ext cx="457200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000" indent="-270000">
              <a:defRPr/>
            </a:pPr>
            <a:r>
              <a:rPr lang="en-GB" sz="13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32774" name="AutoShape 6" descr="Image result for memory images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2776" name="AutoShape 8" descr="Image result for memory images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E6771-B15C-4108-BF5E-6D332592C247}" type="datetime1">
              <a:rPr lang="en-ZA" smtClean="0"/>
              <a:pPr/>
              <a:t>2019/06/12</a:t>
            </a:fld>
            <a:endParaRPr lang="en-ZA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C097846B-E9CB-4A60-92DB-47FBAB3C1350}" type="slidenum">
              <a:rPr lang="en-ZA" smtClean="0"/>
              <a:pPr/>
              <a:t>6</a:t>
            </a:fld>
            <a:endParaRPr lang="en-ZA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1" y="122908"/>
            <a:ext cx="3562343" cy="26894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830" y="115885"/>
            <a:ext cx="2767150" cy="2660540"/>
          </a:xfrm>
          <a:prstGeom prst="rect">
            <a:avLst/>
          </a:prstGeom>
        </p:spPr>
      </p:pic>
      <p:pic>
        <p:nvPicPr>
          <p:cNvPr id="14" name="Picture 13" descr="Image result for KAYAMANDI IMAGES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394" y="2776425"/>
            <a:ext cx="3471151" cy="405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1" y="2819410"/>
            <a:ext cx="5803880" cy="4012640"/>
          </a:xfrm>
          <a:prstGeom prst="rect">
            <a:avLst/>
          </a:prstGeom>
        </p:spPr>
      </p:pic>
      <p:pic>
        <p:nvPicPr>
          <p:cNvPr id="5122" name="Picture 2" descr="Image result for KAYAMANDI IMAGE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394" y="122908"/>
            <a:ext cx="3426686" cy="325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5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0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000" contrast="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16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7" name="Content Placeholder 6" descr="Related image"/>
          <p:cNvPicPr>
            <a:picLocks noGrp="1"/>
          </p:cNvPicPr>
          <p:nvPr>
            <p:ph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26" b="-596"/>
          <a:stretch/>
        </p:blipFill>
        <p:spPr bwMode="auto">
          <a:xfrm>
            <a:off x="1042219" y="127819"/>
            <a:ext cx="7973097" cy="654828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/>
        </p:spPr>
      </p:pic>
    </p:spTree>
    <p:extLst>
      <p:ext uri="{BB962C8B-B14F-4D97-AF65-F5344CB8AC3E}">
        <p14:creationId xmlns:p14="http://schemas.microsoft.com/office/powerpoint/2010/main" val="379578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ZA" sz="3200" dirty="0" err="1" smtClean="0"/>
              <a:t>Kayamandi</a:t>
            </a:r>
            <a:r>
              <a:rPr lang="en-ZA" sz="3200" dirty="0" smtClean="0"/>
              <a:t> Township</a:t>
            </a:r>
            <a:endParaRPr lang="en-ZA" sz="3200" dirty="0"/>
          </a:p>
        </p:txBody>
      </p:sp>
      <p:sp>
        <p:nvSpPr>
          <p:cNvPr id="4" name="Rectangle 3"/>
          <p:cNvSpPr/>
          <p:nvPr/>
        </p:nvSpPr>
        <p:spPr>
          <a:xfrm>
            <a:off x="894735" y="956384"/>
            <a:ext cx="837708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274320" defTabSz="914400">
              <a:spcBef>
                <a:spcPct val="20000"/>
              </a:spcBef>
              <a:buClr>
                <a:schemeClr val="tx1"/>
              </a:buClr>
              <a:buSzPct val="76000"/>
              <a:buFont typeface="Wingdings 2" pitchFamily="18" charset="2"/>
              <a:buChar char=""/>
            </a:pPr>
            <a:r>
              <a:rPr lang="en-ZA" sz="2000" dirty="0">
                <a:latin typeface="Gill Sans MT" panose="020B0502020104020203" pitchFamily="34" charset="0"/>
                <a:cs typeface="Times New Roman" pitchFamily="18" charset="0"/>
              </a:rPr>
              <a:t>75.06 hectares in size, bordered by farmland, a major road &amp; Stellenbosch town.</a:t>
            </a:r>
          </a:p>
          <a:p>
            <a:pPr marL="342900" lvl="0" indent="-274320" defTabSz="914400">
              <a:spcBef>
                <a:spcPct val="20000"/>
              </a:spcBef>
              <a:buClr>
                <a:schemeClr val="tx1"/>
              </a:buClr>
              <a:buSzPct val="76000"/>
              <a:buFont typeface="Wingdings 2" pitchFamily="18" charset="2"/>
              <a:buChar char=""/>
            </a:pPr>
            <a:r>
              <a:rPr lang="en-ZA" sz="2000" dirty="0">
                <a:latin typeface="Gill Sans MT" panose="020B0502020104020203" pitchFamily="34" charset="0"/>
                <a:cs typeface="Times New Roman" pitchFamily="18" charset="0"/>
              </a:rPr>
              <a:t>Designated ‘black area’ during Apartheid in 1942.</a:t>
            </a:r>
          </a:p>
          <a:p>
            <a:pPr marL="342900" lvl="0" indent="-274320" defTabSz="914400">
              <a:spcBef>
                <a:spcPct val="20000"/>
              </a:spcBef>
              <a:buClr>
                <a:schemeClr val="tx1"/>
              </a:buClr>
              <a:buSzPct val="76000"/>
              <a:buFont typeface="Wingdings 2" pitchFamily="18" charset="2"/>
              <a:buChar char=""/>
            </a:pPr>
            <a:r>
              <a:rPr lang="en-ZA" sz="2000" dirty="0">
                <a:latin typeface="Gill Sans MT" panose="020B0502020104020203" pitchFamily="34" charset="0"/>
                <a:cs typeface="Times New Roman" pitchFamily="18" charset="0"/>
              </a:rPr>
              <a:t>Initially housed migrant farm workers, from the Eastern Cape.</a:t>
            </a:r>
          </a:p>
          <a:p>
            <a:pPr marL="342900" lvl="0" indent="-274320" defTabSz="914400">
              <a:spcBef>
                <a:spcPct val="20000"/>
              </a:spcBef>
              <a:buClr>
                <a:schemeClr val="tx1"/>
              </a:buClr>
              <a:buSzPct val="76000"/>
              <a:buFont typeface="Wingdings 2" pitchFamily="18" charset="2"/>
              <a:buChar char=""/>
            </a:pPr>
            <a:r>
              <a:rPr lang="en-ZA" sz="2000" dirty="0">
                <a:latin typeface="Gill Sans MT" panose="020B0502020104020203" pitchFamily="34" charset="0"/>
                <a:cs typeface="Times New Roman" pitchFamily="18" charset="0"/>
              </a:rPr>
              <a:t>Average migration growth 4.5-5% annually.</a:t>
            </a:r>
          </a:p>
          <a:p>
            <a:pPr marL="342900" lvl="0" indent="-274320" defTabSz="914400">
              <a:spcBef>
                <a:spcPct val="20000"/>
              </a:spcBef>
              <a:buClr>
                <a:schemeClr val="tx1"/>
              </a:buClr>
              <a:buSzPct val="76000"/>
              <a:buFont typeface="Wingdings 2" pitchFamily="18" charset="2"/>
              <a:buChar char=""/>
            </a:pPr>
            <a:r>
              <a:rPr lang="en-ZA" sz="2000" dirty="0">
                <a:latin typeface="Gill Sans MT" panose="020B0502020104020203" pitchFamily="34" charset="0"/>
                <a:cs typeface="Times New Roman" pitchFamily="18" charset="0"/>
              </a:rPr>
              <a:t>Unemployment 62% in 2008.</a:t>
            </a:r>
          </a:p>
          <a:p>
            <a:pPr marL="342900" lvl="0" indent="-274320" defTabSz="914400">
              <a:spcBef>
                <a:spcPct val="20000"/>
              </a:spcBef>
              <a:buClr>
                <a:schemeClr val="tx1"/>
              </a:buClr>
              <a:buSzPct val="76000"/>
              <a:buFont typeface="Wingdings 2" pitchFamily="18" charset="2"/>
              <a:buChar char=""/>
            </a:pPr>
            <a:r>
              <a:rPr lang="en-ZA" sz="2000" dirty="0">
                <a:latin typeface="Gill Sans MT" panose="020B0502020104020203" pitchFamily="34" charset="0"/>
                <a:cs typeface="Times New Roman" pitchFamily="18" charset="0"/>
              </a:rPr>
              <a:t> Employed in lower paying sectors (i.e. Domestic work, gardening, transport &amp; other manual labour (</a:t>
            </a:r>
            <a:r>
              <a:rPr lang="en-ZA" sz="2000" dirty="0" err="1">
                <a:latin typeface="Gill Sans MT" panose="020B0502020104020203" pitchFamily="34" charset="0"/>
                <a:cs typeface="Times New Roman" pitchFamily="18" charset="0"/>
              </a:rPr>
              <a:t>Darkwa</a:t>
            </a:r>
            <a:r>
              <a:rPr lang="en-ZA" sz="2000" dirty="0">
                <a:latin typeface="Gill Sans MT" panose="020B0502020104020203" pitchFamily="34" charset="0"/>
                <a:cs typeface="Times New Roman" pitchFamily="18" charset="0"/>
              </a:rPr>
              <a:t>, 2006; </a:t>
            </a:r>
            <a:r>
              <a:rPr lang="en-ZA" sz="2000" dirty="0" err="1">
                <a:latin typeface="Gill Sans MT" panose="020B0502020104020203" pitchFamily="34" charset="0"/>
                <a:cs typeface="Times New Roman" pitchFamily="18" charset="0"/>
              </a:rPr>
              <a:t>Kiangi</a:t>
            </a:r>
            <a:r>
              <a:rPr lang="en-ZA" sz="2000" dirty="0">
                <a:latin typeface="Gill Sans MT" panose="020B0502020104020203" pitchFamily="34" charset="0"/>
                <a:cs typeface="Times New Roman" pitchFamily="18" charset="0"/>
              </a:rPr>
              <a:t>, 1998).</a:t>
            </a:r>
          </a:p>
          <a:p>
            <a:pPr marL="342900" lvl="0" indent="-274320" defTabSz="914400">
              <a:spcBef>
                <a:spcPct val="20000"/>
              </a:spcBef>
              <a:buClr>
                <a:schemeClr val="tx1"/>
              </a:buClr>
              <a:buSzPct val="76000"/>
              <a:buFont typeface="Wingdings 2" pitchFamily="18" charset="2"/>
              <a:buChar char=""/>
            </a:pPr>
            <a:r>
              <a:rPr lang="en-ZA" sz="2000" dirty="0">
                <a:latin typeface="Gill Sans MT" panose="020B0502020104020203" pitchFamily="34" charset="0"/>
                <a:cs typeface="Times New Roman" pitchFamily="18" charset="0"/>
              </a:rPr>
              <a:t>Population estimates of approx. 40 000 in 2011 (10% growth annually).</a:t>
            </a:r>
          </a:p>
          <a:p>
            <a:pPr marL="342900" lvl="0" indent="-274320" defTabSz="914400">
              <a:spcBef>
                <a:spcPct val="20000"/>
              </a:spcBef>
              <a:buClr>
                <a:schemeClr val="tx1"/>
              </a:buClr>
              <a:buSzPct val="76000"/>
              <a:buFont typeface="Wingdings 2" pitchFamily="18" charset="2"/>
              <a:buChar char=""/>
            </a:pPr>
            <a:r>
              <a:rPr lang="en-ZA" sz="2000" dirty="0">
                <a:latin typeface="Gill Sans MT" panose="020B0502020104020203" pitchFamily="34" charset="0"/>
                <a:cs typeface="Times New Roman" pitchFamily="18" charset="0"/>
              </a:rPr>
              <a:t>62-65% reside in Shacks (informal housing structures</a:t>
            </a:r>
            <a:r>
              <a:rPr lang="en-ZA" sz="2000" dirty="0" smtClean="0">
                <a:latin typeface="Gill Sans MT" panose="020B0502020104020203" pitchFamily="34" charset="0"/>
                <a:cs typeface="Times New Roman" pitchFamily="18" charset="0"/>
              </a:rPr>
              <a:t>)</a:t>
            </a:r>
          </a:p>
          <a:p>
            <a:pPr marL="342900" lvl="0" indent="-274320" defTabSz="914400">
              <a:spcBef>
                <a:spcPct val="20000"/>
              </a:spcBef>
              <a:buClr>
                <a:schemeClr val="tx1"/>
              </a:buClr>
              <a:buSzPct val="76000"/>
              <a:buFont typeface="Wingdings 2" pitchFamily="18" charset="2"/>
              <a:buChar char=""/>
            </a:pPr>
            <a:r>
              <a:rPr lang="en-ZA" sz="2000" dirty="0">
                <a:hlinkClick r:id="rId3"/>
              </a:rPr>
              <a:t>https://www.youtube.com/watch?v=A3E5qHalxpo</a:t>
            </a:r>
            <a:endParaRPr lang="en-ZA" sz="2000" dirty="0" smtClean="0">
              <a:latin typeface="Gill Sans MT" panose="020B0502020104020203" pitchFamily="34" charset="0"/>
              <a:cs typeface="Times New Roman" pitchFamily="18" charset="0"/>
            </a:endParaRPr>
          </a:p>
          <a:p>
            <a:pPr marL="342900" lvl="0" indent="-274320" defTabSz="914400">
              <a:spcBef>
                <a:spcPct val="20000"/>
              </a:spcBef>
              <a:buClr>
                <a:schemeClr val="tx1"/>
              </a:buClr>
              <a:buSzPct val="76000"/>
              <a:buFont typeface="Wingdings 2" pitchFamily="18" charset="2"/>
              <a:buChar char=""/>
            </a:pPr>
            <a:r>
              <a:rPr lang="en-ZA" sz="2000" dirty="0" smtClean="0">
                <a:latin typeface="Gill Sans MT" panose="020B0502020104020203" pitchFamily="34" charset="0"/>
                <a:cs typeface="Times New Roman" pitchFamily="18" charset="0"/>
                <a:hlinkClick r:id="rId4"/>
              </a:rPr>
              <a:t>https</a:t>
            </a:r>
            <a:r>
              <a:rPr lang="en-ZA" sz="2000" dirty="0">
                <a:latin typeface="Gill Sans MT" panose="020B0502020104020203" pitchFamily="34" charset="0"/>
                <a:cs typeface="Times New Roman" pitchFamily="18" charset="0"/>
                <a:hlinkClick r:id="rId4"/>
              </a:rPr>
              <a:t>://</a:t>
            </a:r>
            <a:r>
              <a:rPr lang="en-ZA" sz="2000" dirty="0" smtClean="0">
                <a:latin typeface="Gill Sans MT" panose="020B0502020104020203" pitchFamily="34" charset="0"/>
                <a:cs typeface="Times New Roman" pitchFamily="18" charset="0"/>
                <a:hlinkClick r:id="rId4"/>
              </a:rPr>
              <a:t>www.youtube.com/watch?v=Q6jtxBtwdVg</a:t>
            </a:r>
            <a:endParaRPr lang="en-ZA" sz="2000" dirty="0" smtClean="0">
              <a:latin typeface="Gill Sans MT" panose="020B0502020104020203" pitchFamily="34" charset="0"/>
              <a:cs typeface="Times New Roman" pitchFamily="18" charset="0"/>
            </a:endParaRPr>
          </a:p>
          <a:p>
            <a:pPr marL="342900" indent="-274320" defTabSz="914400">
              <a:spcBef>
                <a:spcPct val="20000"/>
              </a:spcBef>
              <a:buClr>
                <a:schemeClr val="tx1"/>
              </a:buClr>
              <a:buSzPct val="76000"/>
              <a:buFont typeface="Wingdings 2" pitchFamily="18" charset="2"/>
              <a:buChar char=""/>
            </a:pPr>
            <a:r>
              <a:rPr lang="en-ZA" sz="2000" dirty="0">
                <a:latin typeface="Gill Sans MT" panose="020B0502020104020203" pitchFamily="34" charset="0"/>
                <a:cs typeface="Times New Roman" pitchFamily="18" charset="0"/>
                <a:hlinkClick r:id="rId5"/>
              </a:rPr>
              <a:t>https://</a:t>
            </a:r>
            <a:r>
              <a:rPr lang="en-ZA" sz="2000" dirty="0" smtClean="0">
                <a:latin typeface="Gill Sans MT" panose="020B0502020104020203" pitchFamily="34" charset="0"/>
                <a:cs typeface="Times New Roman" pitchFamily="18" charset="0"/>
                <a:hlinkClick r:id="rId5"/>
              </a:rPr>
              <a:t>www.youtube.com/watch?v=PCnJIFCOQtg</a:t>
            </a:r>
            <a:endParaRPr lang="en-ZA" sz="2000" dirty="0" smtClean="0">
              <a:latin typeface="Gill Sans MT" panose="020B0502020104020203" pitchFamily="34" charset="0"/>
              <a:cs typeface="Times New Roman" pitchFamily="18" charset="0"/>
            </a:endParaRPr>
          </a:p>
          <a:p>
            <a:pPr marL="342900" indent="-274320" defTabSz="914400">
              <a:spcBef>
                <a:spcPct val="20000"/>
              </a:spcBef>
              <a:buClr>
                <a:schemeClr val="tx1"/>
              </a:buClr>
              <a:buSzPct val="76000"/>
              <a:buFont typeface="Wingdings 2" pitchFamily="18" charset="2"/>
              <a:buChar char=""/>
            </a:pPr>
            <a:r>
              <a:rPr lang="en-ZA" sz="2000" dirty="0">
                <a:hlinkClick r:id="rId6"/>
              </a:rPr>
              <a:t>https://</a:t>
            </a:r>
            <a:r>
              <a:rPr lang="en-ZA" sz="2000" dirty="0" smtClean="0">
                <a:hlinkClick r:id="rId6"/>
              </a:rPr>
              <a:t>www.youtube.com/watch?v=YlOTdRuYcIE&amp;t=84s</a:t>
            </a:r>
            <a:endParaRPr lang="en-ZA" sz="2000" dirty="0" smtClean="0"/>
          </a:p>
          <a:p>
            <a:pPr marL="342900" indent="-274320" defTabSz="914400">
              <a:spcBef>
                <a:spcPct val="20000"/>
              </a:spcBef>
              <a:buClr>
                <a:schemeClr val="tx1"/>
              </a:buClr>
              <a:buSzPct val="76000"/>
              <a:buFont typeface="Wingdings 2" pitchFamily="18" charset="2"/>
              <a:buChar char=""/>
            </a:pPr>
            <a:r>
              <a:rPr lang="en-ZA" sz="2000" dirty="0">
                <a:hlinkClick r:id="rId7"/>
              </a:rPr>
              <a:t>https://www.youtube.com/watch?v=uQIwOCUEx5k</a:t>
            </a:r>
            <a:endParaRPr lang="en-ZA" sz="2000" dirty="0" smtClean="0">
              <a:latin typeface="Gill Sans MT" panose="020B0502020104020203" pitchFamily="34" charset="0"/>
              <a:cs typeface="Times New Roman" pitchFamily="18" charset="0"/>
            </a:endParaRPr>
          </a:p>
          <a:p>
            <a:pPr marL="68580" defTabSz="914400">
              <a:spcBef>
                <a:spcPct val="20000"/>
              </a:spcBef>
              <a:buClr>
                <a:schemeClr val="tx1"/>
              </a:buClr>
              <a:buSzPct val="76000"/>
            </a:pPr>
            <a:endParaRPr lang="en-ZA" sz="20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274320" defTabSz="914400">
              <a:spcBef>
                <a:spcPct val="20000"/>
              </a:spcBef>
              <a:buClr>
                <a:schemeClr val="tx1"/>
              </a:buClr>
              <a:buSzPct val="76000"/>
              <a:buFont typeface="Wingdings 2" pitchFamily="18" charset="2"/>
              <a:buChar char=""/>
            </a:pPr>
            <a:endParaRPr lang="en-ZA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274320" defTabSz="914400">
              <a:spcBef>
                <a:spcPct val="20000"/>
              </a:spcBef>
              <a:buClr>
                <a:srgbClr val="00B050"/>
              </a:buClr>
              <a:buSzPct val="76000"/>
              <a:buFont typeface="Wingdings 2" pitchFamily="18" charset="2"/>
              <a:buChar char=""/>
            </a:pPr>
            <a:endParaRPr lang="en-ZA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99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639" y="127819"/>
            <a:ext cx="6994121" cy="838419"/>
          </a:xfrm>
        </p:spPr>
        <p:txBody>
          <a:bodyPr>
            <a:normAutofit/>
          </a:bodyPr>
          <a:lstStyle/>
          <a:p>
            <a:r>
              <a:rPr lang="en-ZA" b="1" dirty="0"/>
              <a:t/>
            </a:r>
            <a:br>
              <a:rPr lang="en-ZA" b="1" dirty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638" y="1363288"/>
            <a:ext cx="5119109" cy="5245330"/>
          </a:xfrm>
        </p:spPr>
        <p:txBody>
          <a:bodyPr/>
          <a:lstStyle/>
          <a:p>
            <a:pPr marL="342900" indent="-342900"/>
            <a:r>
              <a:rPr lang="en-ZA" dirty="0" smtClean="0">
                <a:cs typeface="Times New Roman" pitchFamily="18" charset="0"/>
              </a:rPr>
              <a:t>Limited </a:t>
            </a:r>
            <a:r>
              <a:rPr lang="en-ZA" dirty="0">
                <a:cs typeface="Times New Roman" pitchFamily="18" charset="0"/>
              </a:rPr>
              <a:t>access to career education services</a:t>
            </a:r>
          </a:p>
          <a:p>
            <a:pPr marL="342900" indent="-342900"/>
            <a:r>
              <a:rPr lang="en-ZA" dirty="0" smtClean="0">
                <a:cs typeface="Times New Roman" pitchFamily="18" charset="0"/>
              </a:rPr>
              <a:t> </a:t>
            </a:r>
            <a:r>
              <a:rPr lang="en-ZA" dirty="0">
                <a:cs typeface="Times New Roman" pitchFamily="18" charset="0"/>
              </a:rPr>
              <a:t>Little exposure to the world of </a:t>
            </a:r>
            <a:r>
              <a:rPr lang="en-ZA" dirty="0" smtClean="0">
                <a:cs typeface="Times New Roman" pitchFamily="18" charset="0"/>
              </a:rPr>
              <a:t>work</a:t>
            </a:r>
          </a:p>
          <a:p>
            <a:pPr marL="342900" indent="-342900"/>
            <a:r>
              <a:rPr lang="en-ZA" dirty="0" smtClean="0">
                <a:cs typeface="Times New Roman" pitchFamily="18" charset="0"/>
              </a:rPr>
              <a:t>Scarcity </a:t>
            </a:r>
            <a:r>
              <a:rPr lang="en-ZA" dirty="0">
                <a:cs typeface="Times New Roman" pitchFamily="18" charset="0"/>
              </a:rPr>
              <a:t>of knowledge of  tertiary training </a:t>
            </a:r>
            <a:r>
              <a:rPr lang="en-ZA" dirty="0" smtClean="0">
                <a:cs typeface="Times New Roman" pitchFamily="18" charset="0"/>
              </a:rPr>
              <a:t>institutions</a:t>
            </a:r>
          </a:p>
          <a:p>
            <a:pPr marL="342900" indent="-342900"/>
            <a:r>
              <a:rPr lang="en-ZA" dirty="0" smtClean="0">
                <a:cs typeface="Times New Roman" pitchFamily="18" charset="0"/>
              </a:rPr>
              <a:t>Insufficient </a:t>
            </a:r>
            <a:r>
              <a:rPr lang="en-ZA" dirty="0">
                <a:cs typeface="Times New Roman" pitchFamily="18" charset="0"/>
              </a:rPr>
              <a:t>self-awareness impacts curriculum </a:t>
            </a:r>
            <a:r>
              <a:rPr lang="en-ZA" dirty="0" smtClean="0">
                <a:cs typeface="Times New Roman" pitchFamily="18" charset="0"/>
              </a:rPr>
              <a:t>choices</a:t>
            </a:r>
          </a:p>
          <a:p>
            <a:pPr marL="342900" indent="-342900"/>
            <a:r>
              <a:rPr lang="en-ZA" dirty="0" smtClean="0">
                <a:cs typeface="Times New Roman" pitchFamily="18" charset="0"/>
              </a:rPr>
              <a:t> </a:t>
            </a:r>
            <a:r>
              <a:rPr lang="en-ZA" dirty="0">
                <a:cs typeface="Times New Roman" pitchFamily="18" charset="0"/>
              </a:rPr>
              <a:t>Limited financial </a:t>
            </a:r>
            <a:r>
              <a:rPr lang="en-ZA" dirty="0" smtClean="0">
                <a:cs typeface="Times New Roman" pitchFamily="18" charset="0"/>
              </a:rPr>
              <a:t>resources</a:t>
            </a:r>
          </a:p>
          <a:p>
            <a:pPr marL="342900" indent="-342900"/>
            <a:r>
              <a:rPr lang="en-ZA" dirty="0" smtClean="0">
                <a:cs typeface="Times New Roman" pitchFamily="18" charset="0"/>
              </a:rPr>
              <a:t>Lack </a:t>
            </a:r>
            <a:r>
              <a:rPr lang="en-ZA" dirty="0">
                <a:cs typeface="Times New Roman" pitchFamily="18" charset="0"/>
              </a:rPr>
              <a:t>of real-life exposure (role models &amp; job </a:t>
            </a:r>
            <a:r>
              <a:rPr lang="en-ZA" dirty="0" smtClean="0">
                <a:cs typeface="Times New Roman" pitchFamily="18" charset="0"/>
              </a:rPr>
              <a:t>shadowing)</a:t>
            </a:r>
          </a:p>
          <a:p>
            <a:pPr marL="342900" indent="-342900"/>
            <a:r>
              <a:rPr lang="en-ZA" dirty="0" smtClean="0">
                <a:cs typeface="Times New Roman" pitchFamily="18" charset="0"/>
              </a:rPr>
              <a:t>Stereotypes </a:t>
            </a:r>
            <a:r>
              <a:rPr lang="en-ZA" dirty="0">
                <a:cs typeface="Times New Roman" pitchFamily="18" charset="0"/>
              </a:rPr>
              <a:t>or irrational occupational beliefs (</a:t>
            </a:r>
            <a:r>
              <a:rPr lang="en-ZA" dirty="0" err="1">
                <a:cs typeface="Times New Roman" pitchFamily="18" charset="0"/>
              </a:rPr>
              <a:t>Ebersöhn</a:t>
            </a:r>
            <a:r>
              <a:rPr lang="en-ZA" dirty="0">
                <a:cs typeface="Times New Roman" pitchFamily="18" charset="0"/>
              </a:rPr>
              <a:t> &amp; </a:t>
            </a:r>
            <a:r>
              <a:rPr lang="en-ZA" dirty="0" err="1">
                <a:cs typeface="Times New Roman" pitchFamily="18" charset="0"/>
              </a:rPr>
              <a:t>Mbetse</a:t>
            </a:r>
            <a:r>
              <a:rPr lang="en-ZA" dirty="0">
                <a:cs typeface="Times New Roman" pitchFamily="18" charset="0"/>
              </a:rPr>
              <a:t>, 2003; Stead &amp; </a:t>
            </a:r>
            <a:r>
              <a:rPr lang="en-ZA" dirty="0" err="1">
                <a:cs typeface="Times New Roman" pitchFamily="18" charset="0"/>
              </a:rPr>
              <a:t>Nqweni</a:t>
            </a:r>
            <a:r>
              <a:rPr lang="en-ZA" dirty="0">
                <a:cs typeface="Times New Roman" pitchFamily="18" charset="0"/>
              </a:rPr>
              <a:t>, 2006; Stead, Watson, &amp; </a:t>
            </a:r>
            <a:r>
              <a:rPr lang="en-ZA" dirty="0" err="1">
                <a:cs typeface="Times New Roman" pitchFamily="18" charset="0"/>
              </a:rPr>
              <a:t>Foxcroft</a:t>
            </a:r>
            <a:r>
              <a:rPr lang="en-ZA" dirty="0">
                <a:cs typeface="Times New Roman" pitchFamily="18" charset="0"/>
              </a:rPr>
              <a:t>, 1993).</a:t>
            </a:r>
          </a:p>
          <a:p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98323" y="319907"/>
            <a:ext cx="69120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2800" dirty="0">
                <a:solidFill>
                  <a:schemeClr val="bg1"/>
                </a:solidFill>
                <a:latin typeface="Gill Sans MT" panose="020B0502020104020203" pitchFamily="34" charset="0"/>
                <a:cs typeface="Times New Roman" pitchFamily="18" charset="0"/>
              </a:rPr>
              <a:t>Disadvantaged learner’s career </a:t>
            </a:r>
            <a:r>
              <a:rPr lang="en-ZA" sz="2800" dirty="0" smtClean="0">
                <a:solidFill>
                  <a:schemeClr val="bg1"/>
                </a:solidFill>
                <a:latin typeface="Gill Sans MT" panose="020B0502020104020203" pitchFamily="34" charset="0"/>
                <a:cs typeface="Times New Roman" pitchFamily="18" charset="0"/>
              </a:rPr>
              <a:t>influences</a:t>
            </a:r>
            <a:endParaRPr lang="en-ZA" sz="28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pic>
        <p:nvPicPr>
          <p:cNvPr id="5" name="Picture 2" descr="F:\Choice photos\IMG_006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497" y="1158326"/>
            <a:ext cx="3604526" cy="5691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82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Research Challenges</a:t>
            </a:r>
            <a:endParaRPr lang="en-Z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Crime &amp; Violence</a:t>
            </a:r>
          </a:p>
          <a:p>
            <a:r>
              <a:rPr lang="en-ZA" dirty="0" smtClean="0"/>
              <a:t>Gang members interfering with research </a:t>
            </a:r>
          </a:p>
          <a:p>
            <a:r>
              <a:rPr lang="en-ZA" dirty="0" smtClean="0"/>
              <a:t>Restricted hours that are ‘safe’</a:t>
            </a:r>
          </a:p>
          <a:p>
            <a:r>
              <a:rPr lang="en-ZA" dirty="0" smtClean="0"/>
              <a:t>Children: Economic &amp; family responsibilities</a:t>
            </a:r>
          </a:p>
          <a:p>
            <a:r>
              <a:rPr lang="en-ZA" dirty="0" smtClean="0"/>
              <a:t>‘Long’ weekends</a:t>
            </a:r>
          </a:p>
          <a:p>
            <a:r>
              <a:rPr lang="en-ZA" dirty="0" smtClean="0"/>
              <a:t>Feeding schemes</a:t>
            </a:r>
          </a:p>
          <a:p>
            <a:r>
              <a:rPr lang="en-ZA" dirty="0" smtClean="0"/>
              <a:t>Negotiation &amp; communication</a:t>
            </a:r>
          </a:p>
          <a:p>
            <a:r>
              <a:rPr lang="en-ZA" dirty="0" smtClean="0"/>
              <a:t>Transport problems</a:t>
            </a:r>
          </a:p>
          <a:p>
            <a:r>
              <a:rPr lang="en-ZA" dirty="0" smtClean="0"/>
              <a:t>‘African’ time</a:t>
            </a:r>
          </a:p>
          <a:p>
            <a:r>
              <a:rPr lang="en-ZA" dirty="0" smtClean="0"/>
              <a:t>Education levels</a:t>
            </a:r>
          </a:p>
          <a:p>
            <a:r>
              <a:rPr lang="en-ZA" dirty="0" smtClean="0"/>
              <a:t>Language barriers</a:t>
            </a:r>
          </a:p>
          <a:p>
            <a:r>
              <a:rPr lang="en-ZA" dirty="0" smtClean="0"/>
              <a:t>Racial positioning (i.e. </a:t>
            </a:r>
            <a:r>
              <a:rPr lang="en-ZA" dirty="0" err="1" smtClean="0"/>
              <a:t>Umhlungu</a:t>
            </a:r>
            <a:r>
              <a:rPr lang="en-ZA" dirty="0" smtClean="0"/>
              <a:t>)</a:t>
            </a:r>
            <a:endParaRPr lang="en-ZA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12" t="796" r="16827" b="-764"/>
          <a:stretch/>
        </p:blipFill>
        <p:spPr>
          <a:xfrm>
            <a:off x="5466857" y="1772901"/>
            <a:ext cx="3513805" cy="48357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5774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err="1" smtClean="0"/>
              <a:t>Ikasi</a:t>
            </a:r>
            <a:r>
              <a:rPr lang="en-ZA" dirty="0" smtClean="0"/>
              <a:t>/ Township Culture</a:t>
            </a:r>
            <a:endParaRPr lang="en-ZA" dirty="0"/>
          </a:p>
        </p:txBody>
      </p:sp>
      <p:pic>
        <p:nvPicPr>
          <p:cNvPr id="6" name="Picture 2" descr="Image result for KAYAMANDI IM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1975"/>
            <a:ext cx="9144000" cy="658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434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070" y="1"/>
            <a:ext cx="826892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53497" y="5132439"/>
            <a:ext cx="70595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000" b="1" dirty="0">
                <a:solidFill>
                  <a:schemeClr val="bg1"/>
                </a:solidFill>
              </a:rPr>
              <a:t>A MIXED-METHODS ANALYSIS OF BLACK ADOLESCENTS’ VOCATIONAL IDENTITY STATUS AND CAREER ADAPTABILITY COMPETENCIES IN A SOUTH AFRICAN TOWNSHIP</a:t>
            </a:r>
            <a:endParaRPr lang="en-ZA" sz="2000" dirty="0">
              <a:solidFill>
                <a:schemeClr val="bg1"/>
              </a:solidFill>
            </a:endParaRPr>
          </a:p>
          <a:p>
            <a:r>
              <a:rPr lang="en-ZA" sz="2000" dirty="0">
                <a:solidFill>
                  <a:schemeClr val="bg1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7534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Research</a:t>
            </a:r>
            <a:r>
              <a:rPr lang="en-ZA" dirty="0"/>
              <a:t> </a:t>
            </a:r>
            <a:r>
              <a:rPr lang="en-ZA" dirty="0" smtClean="0"/>
              <a:t>Problem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639" y="1225637"/>
            <a:ext cx="8673292" cy="5245330"/>
          </a:xfrm>
        </p:spPr>
        <p:txBody>
          <a:bodyPr>
            <a:noAutofit/>
          </a:bodyPr>
          <a:lstStyle/>
          <a:p>
            <a:pPr marL="342900" indent="-342900"/>
            <a:r>
              <a:rPr lang="en-ZA" dirty="0">
                <a:cs typeface="Times New Roman" panose="02020603050405020304" pitchFamily="18" charset="0"/>
              </a:rPr>
              <a:t>Career behaviour re-conceptualised as situated within contexts, with values &amp; indigenous understandings (Stead &amp; Watson, 1998). </a:t>
            </a:r>
          </a:p>
          <a:p>
            <a:r>
              <a:rPr lang="en-ZA" dirty="0" smtClean="0">
                <a:cs typeface="Times New Roman" panose="02020603050405020304" pitchFamily="18" charset="0"/>
              </a:rPr>
              <a:t>Identify </a:t>
            </a:r>
            <a:r>
              <a:rPr lang="en-ZA" dirty="0">
                <a:cs typeface="Times New Roman" panose="02020603050405020304" pitchFamily="18" charset="0"/>
              </a:rPr>
              <a:t>career competencies &amp; vocational identity statuses</a:t>
            </a:r>
            <a:r>
              <a:rPr lang="en-ZA" dirty="0" smtClean="0">
                <a:cs typeface="Times New Roman" panose="02020603050405020304" pitchFamily="18" charset="0"/>
              </a:rPr>
              <a:t>.</a:t>
            </a:r>
            <a:endParaRPr lang="en-ZA" dirty="0">
              <a:cs typeface="Times New Roman" panose="02020603050405020304" pitchFamily="18" charset="0"/>
            </a:endParaRPr>
          </a:p>
          <a:p>
            <a:r>
              <a:rPr lang="en-ZA" dirty="0">
                <a:cs typeface="Times New Roman" panose="02020603050405020304" pitchFamily="18" charset="0"/>
              </a:rPr>
              <a:t>Major gaps exist in understanding career development in marginalised groups, such as disadvantaged adolescents or unemployed youth in township </a:t>
            </a:r>
            <a:r>
              <a:rPr lang="en-ZA" dirty="0" smtClean="0">
                <a:cs typeface="Times New Roman" panose="02020603050405020304" pitchFamily="18" charset="0"/>
              </a:rPr>
              <a:t>settings.</a:t>
            </a:r>
            <a:endParaRPr lang="en-ZA" dirty="0">
              <a:cs typeface="Times New Roman" panose="02020603050405020304" pitchFamily="18" charset="0"/>
            </a:endParaRPr>
          </a:p>
          <a:p>
            <a:r>
              <a:rPr lang="en-ZA" dirty="0">
                <a:cs typeface="Times New Roman" panose="02020603050405020304" pitchFamily="18" charset="0"/>
              </a:rPr>
              <a:t>The problem statement is whether a qualitative career intervention based on the life-designing approach (Maree, 2017; </a:t>
            </a:r>
            <a:r>
              <a:rPr lang="en-ZA" dirty="0" err="1">
                <a:cs typeface="Times New Roman" panose="02020603050405020304" pitchFamily="18" charset="0"/>
              </a:rPr>
              <a:t>Savickas</a:t>
            </a:r>
            <a:r>
              <a:rPr lang="en-ZA" dirty="0">
                <a:cs typeface="Times New Roman" panose="02020603050405020304" pitchFamily="18" charset="0"/>
              </a:rPr>
              <a:t> et al., 2009) can enhance the career adaptability competencies and vocational identity scores of Grade 10, 11 and 12 learners from </a:t>
            </a:r>
            <a:r>
              <a:rPr lang="en-ZA" dirty="0" err="1">
                <a:cs typeface="Times New Roman" panose="02020603050405020304" pitchFamily="18" charset="0"/>
              </a:rPr>
              <a:t>Kayamandi</a:t>
            </a:r>
            <a:r>
              <a:rPr lang="en-ZA" dirty="0">
                <a:cs typeface="Times New Roman" panose="02020603050405020304" pitchFamily="18" charset="0"/>
              </a:rPr>
              <a:t>. </a:t>
            </a:r>
          </a:p>
          <a:p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68884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Research Methodology</a:t>
            </a:r>
            <a:endParaRPr lang="en-ZA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D24F836-6582-4362-AAFD-7712A1D2222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29639" y="1130710"/>
            <a:ext cx="8673292" cy="5245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3600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endParaRPr lang="en-ZA" dirty="0"/>
          </a:p>
        </p:txBody>
      </p:sp>
      <p:grpSp>
        <p:nvGrpSpPr>
          <p:cNvPr id="7" name="Canvas 33"/>
          <p:cNvGrpSpPr/>
          <p:nvPr/>
        </p:nvGrpSpPr>
        <p:grpSpPr>
          <a:xfrm>
            <a:off x="1341714" y="2054942"/>
            <a:ext cx="7027586" cy="3253658"/>
            <a:chOff x="0" y="0"/>
            <a:chExt cx="6061710" cy="292608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6061710" cy="2926080"/>
            </a:xfrm>
            <a:prstGeom prst="rect">
              <a:avLst/>
            </a:prstGeom>
            <a:noFill/>
          </p:spPr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5199" y="447967"/>
              <a:ext cx="775476" cy="63859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69494" tIns="34747" rIns="69494" bIns="34747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Intervention creation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[Qualitative]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057940" y="447100"/>
              <a:ext cx="775476" cy="63859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69494" tIns="34747" rIns="69494" bIns="34747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CAAS &amp; VISA pilot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[Quantitative &amp; Qualitative]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071691" y="447967"/>
              <a:ext cx="775476" cy="6377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69494" tIns="34747" rIns="69494" bIns="34747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Intervention pilot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[Quantitative &amp; Qualitative]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3227540" y="448833"/>
              <a:ext cx="775476" cy="6377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69494" tIns="34747" rIns="69494" bIns="34747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Final intervention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[Qualitative &amp; qualitative]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301943" y="448833"/>
              <a:ext cx="775476" cy="6377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69494" tIns="34747" rIns="69494" bIns="34747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Intervention Feedback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[Qualitative]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Taken at T</a:t>
              </a:r>
              <a:r>
                <a:rPr lang="en-ZA" sz="850" baseline="-25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4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281035" y="448833"/>
              <a:ext cx="775476" cy="6377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69494" tIns="34747" rIns="69494" bIns="34747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Focus group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[Qualitative]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1485968" y="1828258"/>
              <a:ext cx="4308008" cy="109262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69494" tIns="34747" rIns="69494" bIns="34747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 week                                                                                  	1 week              3 months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6" name="AutoShape 39"/>
            <p:cNvCxnSpPr>
              <a:cxnSpLocks noChangeShapeType="1"/>
              <a:stCxn id="12" idx="2"/>
            </p:cNvCxnSpPr>
            <p:nvPr/>
          </p:nvCxnSpPr>
          <p:spPr bwMode="auto">
            <a:xfrm flipH="1">
              <a:off x="3608780" y="1086557"/>
              <a:ext cx="6932" cy="74170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624601" y="1977292"/>
              <a:ext cx="447090" cy="45923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69494" tIns="34747" rIns="69494" bIns="34747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</a:t>
              </a:r>
              <a:r>
                <a:rPr lang="en-ZA" sz="850" b="1" baseline="-25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QN*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2232851" y="1977292"/>
              <a:ext cx="688831" cy="45923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69494" tIns="34747" rIns="69494" bIns="34747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</a:t>
              </a:r>
              <a:r>
                <a:rPr lang="en-ZA" sz="850" b="1" baseline="-25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Pre- test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QN*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2921682" y="1977292"/>
              <a:ext cx="821398" cy="45923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69494" tIns="34747" rIns="69494" bIns="34747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Intervention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Qualitative 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743080" y="1977292"/>
              <a:ext cx="655039" cy="45923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69494" tIns="34747" rIns="69494" bIns="34747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</a:t>
              </a:r>
              <a:r>
                <a:rPr lang="en-ZA" sz="850" b="1" baseline="-25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Post-test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QN*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4512491" y="1977292"/>
              <a:ext cx="373442" cy="45923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69494" tIns="34747" rIns="69494" bIns="34747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</a:t>
              </a:r>
              <a:r>
                <a:rPr lang="en-ZA" sz="850" b="1" baseline="-25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4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QN*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5151067" y="1977292"/>
              <a:ext cx="372575" cy="45923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69494" tIns="34747" rIns="69494" bIns="34747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ZA" sz="85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</a:t>
              </a:r>
              <a:r>
                <a:rPr lang="en-ZA" sz="850" b="1" baseline="-25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5</a:t>
              </a:r>
              <a:r>
                <a:rPr lang="en-ZA" sz="85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**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sz="85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QN*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3" name="AutoShape 46"/>
            <p:cNvCxnSpPr>
              <a:cxnSpLocks noChangeShapeType="1"/>
              <a:endCxn id="10" idx="1"/>
            </p:cNvCxnSpPr>
            <p:nvPr/>
          </p:nvCxnSpPr>
          <p:spPr bwMode="auto">
            <a:xfrm flipV="1">
              <a:off x="780675" y="766829"/>
              <a:ext cx="277265" cy="86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AutoShape 47"/>
            <p:cNvCxnSpPr>
              <a:cxnSpLocks noChangeShapeType="1"/>
            </p:cNvCxnSpPr>
            <p:nvPr/>
          </p:nvCxnSpPr>
          <p:spPr bwMode="auto">
            <a:xfrm flipV="1">
              <a:off x="1833416" y="766829"/>
              <a:ext cx="277265" cy="86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AutoShape 48"/>
            <p:cNvCxnSpPr>
              <a:cxnSpLocks noChangeShapeType="1"/>
              <a:endCxn id="12" idx="1"/>
            </p:cNvCxnSpPr>
            <p:nvPr/>
          </p:nvCxnSpPr>
          <p:spPr bwMode="auto">
            <a:xfrm flipV="1">
              <a:off x="2847167" y="767695"/>
              <a:ext cx="380373" cy="86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AutoShape 49"/>
            <p:cNvCxnSpPr>
              <a:cxnSpLocks noChangeShapeType="1"/>
              <a:endCxn id="13" idx="1"/>
            </p:cNvCxnSpPr>
            <p:nvPr/>
          </p:nvCxnSpPr>
          <p:spPr bwMode="auto">
            <a:xfrm flipV="1">
              <a:off x="4003016" y="767695"/>
              <a:ext cx="298927" cy="433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AutoShape 50"/>
            <p:cNvCxnSpPr>
              <a:cxnSpLocks noChangeShapeType="1"/>
              <a:endCxn id="14" idx="1"/>
            </p:cNvCxnSpPr>
            <p:nvPr/>
          </p:nvCxnSpPr>
          <p:spPr bwMode="auto">
            <a:xfrm flipV="1">
              <a:off x="5077419" y="767695"/>
              <a:ext cx="203617" cy="433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5199" y="5199"/>
              <a:ext cx="702694" cy="2348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69494" tIns="34747" rIns="69494" bIns="34747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sz="85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PHASE 1</a:t>
              </a:r>
              <a:endParaRPr lang="en-Z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1057940" y="5199"/>
              <a:ext cx="701827" cy="2348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69494" tIns="34747" rIns="69494" bIns="34747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sz="85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PHASE 2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2145339" y="5199"/>
              <a:ext cx="701827" cy="2348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69494" tIns="34747" rIns="69494" bIns="34747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sz="85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PHASE 3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3227540" y="5199"/>
              <a:ext cx="701827" cy="2348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69494" tIns="34747" rIns="69494" bIns="34747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sz="85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PHASE 4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5281035" y="5199"/>
              <a:ext cx="701827" cy="2348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69494" tIns="34747" rIns="69494" bIns="34747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sz="85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PHASE 6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4301943" y="5199"/>
              <a:ext cx="701827" cy="2348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69494" tIns="34747" rIns="69494" bIns="34747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sz="85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PHASE 5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187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1642683"/>
              </p:ext>
            </p:extLst>
          </p:nvPr>
        </p:nvGraphicFramePr>
        <p:xfrm>
          <a:off x="0" y="-127818"/>
          <a:ext cx="9144001" cy="71775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70597">
                  <a:extLst>
                    <a:ext uri="{9D8B030D-6E8A-4147-A177-3AD203B41FA5}">
                      <a16:colId xmlns:a16="http://schemas.microsoft.com/office/drawing/2014/main" val="968335071"/>
                    </a:ext>
                  </a:extLst>
                </a:gridCol>
                <a:gridCol w="5973404">
                  <a:extLst>
                    <a:ext uri="{9D8B030D-6E8A-4147-A177-3AD203B41FA5}">
                      <a16:colId xmlns:a16="http://schemas.microsoft.com/office/drawing/2014/main" val="2245720441"/>
                    </a:ext>
                  </a:extLst>
                </a:gridCol>
              </a:tblGrid>
              <a:tr h="341226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US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phases</a:t>
                      </a:r>
                      <a:endParaRPr lang="en-ZA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014" marR="36014" marT="5297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US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objectives</a:t>
                      </a:r>
                      <a:endParaRPr lang="en-ZA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014" marR="36014" marT="5297" marB="0"/>
                </a:tc>
                <a:extLst>
                  <a:ext uri="{0D108BD9-81ED-4DB2-BD59-A6C34878D82A}">
                    <a16:rowId xmlns:a16="http://schemas.microsoft.com/office/drawing/2014/main" val="839809772"/>
                  </a:ext>
                </a:extLst>
              </a:tr>
              <a:tr h="1050493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US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Phase 1:</a:t>
                      </a:r>
                      <a:endParaRPr lang="en-ZA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US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Intervention development</a:t>
                      </a:r>
                      <a:endParaRPr lang="en-ZA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US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(2015)</a:t>
                      </a:r>
                      <a:endParaRPr lang="en-ZA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US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ZA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014" marR="36014" marT="5297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US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Objective 1: Include role players in a qualitative process that informed the creation of the Shaping Career Voices Intervention Booklet.</a:t>
                      </a:r>
                      <a:endParaRPr lang="en-ZA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014" marR="36014" marT="5297" marB="0"/>
                </a:tc>
                <a:extLst>
                  <a:ext uri="{0D108BD9-81ED-4DB2-BD59-A6C34878D82A}">
                    <a16:rowId xmlns:a16="http://schemas.microsoft.com/office/drawing/2014/main" val="1762748585"/>
                  </a:ext>
                </a:extLst>
              </a:tr>
              <a:tr h="801331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US" sz="12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Phase 2:</a:t>
                      </a:r>
                      <a:endParaRPr lang="en-ZA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US" sz="12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Psychometric pilot (2015)</a:t>
                      </a:r>
                      <a:endParaRPr lang="en-ZA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014" marR="36014" marT="5297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ZA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Objective 2: Assess suitability of CAAS and VISA measures for application in a South African township context. </a:t>
                      </a:r>
                      <a:endParaRPr lang="en-ZA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014" marR="36014" marT="5297" marB="0"/>
                </a:tc>
                <a:extLst>
                  <a:ext uri="{0D108BD9-81ED-4DB2-BD59-A6C34878D82A}">
                    <a16:rowId xmlns:a16="http://schemas.microsoft.com/office/drawing/2014/main" val="3006670310"/>
                  </a:ext>
                </a:extLst>
              </a:tr>
              <a:tr h="1050493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US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Phase 3: </a:t>
                      </a:r>
                      <a:endParaRPr lang="en-ZA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US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Intervention Pilot (2016)</a:t>
                      </a:r>
                      <a:endParaRPr lang="en-ZA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014" marR="36014" marT="5297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ZA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Objective 3: Determine how the content, structure and process of the pilot intervention was received by Grade 11 high school participants and if higher post-intervention measures resulted.</a:t>
                      </a:r>
                      <a:endParaRPr lang="en-ZA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US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ZA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014" marR="36014" marT="5297" marB="0"/>
                </a:tc>
                <a:extLst>
                  <a:ext uri="{0D108BD9-81ED-4DB2-BD59-A6C34878D82A}">
                    <a16:rowId xmlns:a16="http://schemas.microsoft.com/office/drawing/2014/main" val="2785594940"/>
                  </a:ext>
                </a:extLst>
              </a:tr>
              <a:tr h="1833018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US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Phase 4:</a:t>
                      </a:r>
                      <a:endParaRPr lang="en-ZA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US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Final Implementation of Shaping Career Voices Intervention</a:t>
                      </a:r>
                      <a:endParaRPr lang="en-ZA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US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(2016)</a:t>
                      </a:r>
                      <a:endParaRPr lang="en-ZA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US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ZA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014" marR="36014" marT="5297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Objective 4: Determine if the career intervention resulted in improved scores for Grade 10, 11 and 12 township high school learners on the CAAS and VISA </a:t>
                      </a:r>
                      <a:endParaRPr lang="en-ZA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ZA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Objective 5: Examine if gender or school grade would result in unique quantitative scoring patterns that could be indicative of adolescent’s adaptations to the township context.</a:t>
                      </a:r>
                      <a:endParaRPr lang="en-ZA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ZA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ZA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014" marR="36014" marT="5297" marB="0"/>
                </a:tc>
                <a:extLst>
                  <a:ext uri="{0D108BD9-81ED-4DB2-BD59-A6C34878D82A}">
                    <a16:rowId xmlns:a16="http://schemas.microsoft.com/office/drawing/2014/main" val="3411086243"/>
                  </a:ext>
                </a:extLst>
              </a:tr>
              <a:tr h="1050493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US" sz="12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Phase 5:</a:t>
                      </a:r>
                      <a:endParaRPr lang="en-ZA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US" sz="12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Evaluative written feedback</a:t>
                      </a:r>
                      <a:endParaRPr lang="en-ZA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US" sz="12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(2016)</a:t>
                      </a:r>
                      <a:endParaRPr lang="en-ZA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US" sz="12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ZA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014" marR="36014" marT="5297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ZA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Objective 6: Explore the highest scoring participants’ subjective evaluations of the career intervention upon completion using reflective feedback forms.</a:t>
                      </a:r>
                      <a:endParaRPr lang="en-ZA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014" marR="36014" marT="5297" marB="0"/>
                </a:tc>
                <a:extLst>
                  <a:ext uri="{0D108BD9-81ED-4DB2-BD59-A6C34878D82A}">
                    <a16:rowId xmlns:a16="http://schemas.microsoft.com/office/drawing/2014/main" val="2065843482"/>
                  </a:ext>
                </a:extLst>
              </a:tr>
              <a:tr h="1050493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US" sz="12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Phase 6:</a:t>
                      </a:r>
                      <a:endParaRPr lang="en-ZA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US" sz="12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Focus group</a:t>
                      </a:r>
                      <a:endParaRPr lang="en-ZA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US" sz="12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(2017)</a:t>
                      </a:r>
                      <a:endParaRPr lang="en-ZA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014" marR="36014" marT="5297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ZA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Objective 7: Conducting a focus group interview to gain insight into participants’ perceptions of their post-intervention adaptations in career ideations, career decisions and career identities.</a:t>
                      </a:r>
                      <a:endParaRPr lang="en-ZA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indent="274320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4050665" algn="l"/>
                        </a:tabLst>
                      </a:pPr>
                      <a:r>
                        <a:rPr lang="en-US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ZA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014" marR="36014" marT="5297" marB="0"/>
                </a:tc>
                <a:extLst>
                  <a:ext uri="{0D108BD9-81ED-4DB2-BD59-A6C34878D82A}">
                    <a16:rowId xmlns:a16="http://schemas.microsoft.com/office/drawing/2014/main" val="3910359408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846B-E9CB-4A60-92DB-47FBAB3C1350}" type="slidenum">
              <a:rPr lang="en-ZA" smtClean="0"/>
              <a:pPr/>
              <a:t>16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9823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f-ZA" dirty="0">
                <a:solidFill>
                  <a:sysClr val="window" lastClr="FFFFFF"/>
                </a:solidFill>
                <a:cs typeface="Times New Roman" panose="02020603050405020304" pitchFamily="18" charset="0"/>
              </a:rPr>
              <a:t>Phase 4</a:t>
            </a:r>
            <a:r>
              <a:rPr lang="en-US" dirty="0">
                <a:cs typeface="Times New Roman" panose="02020603050405020304" pitchFamily="18" charset="0"/>
              </a:rPr>
              <a:t>: Shaping Career Voices Intervention</a:t>
            </a:r>
            <a:r>
              <a:rPr lang="en-ZA" dirty="0">
                <a:cs typeface="Times New Roman" panose="02020603050405020304" pitchFamily="18" charset="0"/>
              </a:rPr>
              <a:t> </a:t>
            </a:r>
            <a:r>
              <a:rPr lang="af-ZA" dirty="0">
                <a:solidFill>
                  <a:sysClr val="window" lastClr="FFFFFF"/>
                </a:solidFill>
                <a:cs typeface="Times New Roman" panose="02020603050405020304" pitchFamily="18" charset="0"/>
              </a:rPr>
              <a:t>participants</a:t>
            </a:r>
            <a:br>
              <a:rPr lang="af-ZA" dirty="0">
                <a:solidFill>
                  <a:sysClr val="window" lastClr="FFFFFF"/>
                </a:solidFill>
                <a:cs typeface="Times New Roman" panose="02020603050405020304" pitchFamily="18" charset="0"/>
              </a:rPr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85750" indent="-285750">
              <a:lnSpc>
                <a:spcPct val="150000"/>
              </a:lnSpc>
              <a:spcAft>
                <a:spcPts val="600"/>
              </a:spcAft>
            </a:pP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The intervention group consisted of 582 Black township high school learners between the ages of 14 and 22 years (M = 17, SD = 1.3). 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</a:pP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The participants included 314 Grade 10 learners (55%), 237 Grade 11 learners (41%) and 31 Grade 12 learners (5%) learners were assessed over five different points in time (T</a:t>
            </a:r>
            <a:r>
              <a:rPr lang="en-US" baseline="-25000" dirty="0"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, T</a:t>
            </a:r>
            <a:r>
              <a:rPr lang="en-US" baseline="-25000" dirty="0"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, T</a:t>
            </a:r>
            <a:r>
              <a:rPr lang="en-US" baseline="-25000" dirty="0"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, T</a:t>
            </a:r>
            <a:r>
              <a:rPr lang="en-US" baseline="-25000" dirty="0">
                <a:ea typeface="Times New Roman" panose="02020603050405020304" pitchFamily="18" charset="0"/>
                <a:cs typeface="Arial" panose="020B0604020202020204" pitchFamily="34" charset="0"/>
              </a:rPr>
              <a:t>4 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&amp; T</a:t>
            </a:r>
            <a:r>
              <a:rPr lang="en-US" baseline="-25000" dirty="0">
                <a:ea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) using the </a:t>
            </a:r>
            <a:r>
              <a:rPr lang="en-US" i="1" dirty="0">
                <a:ea typeface="Times New Roman" panose="02020603050405020304" pitchFamily="18" charset="0"/>
                <a:cs typeface="Arial" panose="020B0604020202020204" pitchFamily="34" charset="0"/>
              </a:rPr>
              <a:t>CAAS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 and </a:t>
            </a:r>
            <a:r>
              <a:rPr lang="en-US" i="1" dirty="0">
                <a:ea typeface="Times New Roman" panose="02020603050405020304" pitchFamily="18" charset="0"/>
                <a:cs typeface="Arial" panose="020B0604020202020204" pitchFamily="34" charset="0"/>
              </a:rPr>
              <a:t>VISA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</a:pP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The number of learners who completed the career assessments differed according to time period, with 579 learners assessed at T</a:t>
            </a:r>
            <a:r>
              <a:rPr lang="en-US" baseline="-25000" dirty="0"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, 496 learners at T</a:t>
            </a:r>
            <a:r>
              <a:rPr lang="en-US" baseline="-25000" dirty="0"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, 377 learners at T</a:t>
            </a:r>
            <a:r>
              <a:rPr lang="en-US" baseline="-25000" dirty="0"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, 265 learners at T</a:t>
            </a:r>
            <a:r>
              <a:rPr lang="en-US" baseline="-25000" dirty="0"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 and 30 learners at T</a:t>
            </a:r>
            <a:r>
              <a:rPr lang="en-US" baseline="-25000" dirty="0">
                <a:ea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. The participants comprised of 169 (31%) males and 369 (69%) females. 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</a:pP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Learners were recruited from both high schools in </a:t>
            </a:r>
            <a:r>
              <a:rPr lang="en-US" dirty="0" err="1">
                <a:ea typeface="Times New Roman" panose="02020603050405020304" pitchFamily="18" charset="0"/>
                <a:cs typeface="Arial" panose="020B0604020202020204" pitchFamily="34" charset="0"/>
              </a:rPr>
              <a:t>Kayamandi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, with 390 leaners (67%) from </a:t>
            </a:r>
            <a:r>
              <a:rPr lang="en-US" dirty="0" err="1">
                <a:ea typeface="Times New Roman" panose="02020603050405020304" pitchFamily="18" charset="0"/>
                <a:cs typeface="Arial" panose="020B0604020202020204" pitchFamily="34" charset="0"/>
              </a:rPr>
              <a:t>Kayamandi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 High School and 192 learners (33%) from </a:t>
            </a:r>
            <a:r>
              <a:rPr lang="en-US" dirty="0" err="1">
                <a:ea typeface="Times New Roman" panose="02020603050405020304" pitchFamily="18" charset="0"/>
                <a:cs typeface="Arial" panose="020B0604020202020204" pitchFamily="34" charset="0"/>
              </a:rPr>
              <a:t>Makupula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 High School. </a:t>
            </a:r>
            <a:endParaRPr lang="en-ZA" sz="18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6291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Content Placeholder 5" descr="Image result for KAYAMANDI IMAGES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639" y="149629"/>
            <a:ext cx="8673293" cy="6528262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180414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1128953" y="1022555"/>
            <a:ext cx="7886700" cy="5835445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lnSpc>
                <a:spcPct val="110000"/>
              </a:lnSpc>
              <a:spcAft>
                <a:spcPts val="600"/>
              </a:spcAft>
              <a:tabLst>
                <a:tab pos="4050665" algn="l"/>
              </a:tabLst>
            </a:pP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Over time all the </a:t>
            </a:r>
            <a:r>
              <a:rPr lang="en-US" i="1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CAAS 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subscales scores increased, except the </a:t>
            </a:r>
            <a:r>
              <a:rPr lang="en-US" i="1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contribution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subscale, and the most significant changes were seen between T</a:t>
            </a:r>
            <a:r>
              <a:rPr lang="en-US" baseline="-250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and T</a:t>
            </a:r>
            <a:r>
              <a:rPr lang="en-US" baseline="-250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n-US" dirty="0" smtClean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solidFill>
                <a:schemeClr val="tx1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tabLst>
                <a:tab pos="4050665" algn="l"/>
              </a:tabLst>
            </a:pPr>
            <a:r>
              <a:rPr lang="en-US" dirty="0" smtClean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Grade 10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, 11 and 12 participants’ scores all seemed to increase differently over time</a:t>
            </a:r>
            <a:r>
              <a:rPr lang="en-US" dirty="0" smtClean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i="1" dirty="0" smtClean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concern </a:t>
            </a:r>
            <a:r>
              <a:rPr lang="en-US" dirty="0" smtClean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and </a:t>
            </a:r>
            <a:r>
              <a:rPr lang="en-US" i="1" dirty="0" smtClean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contribution</a:t>
            </a:r>
            <a:r>
              <a:rPr lang="en-US" dirty="0" smtClean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subscales, specifically in the 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Grade 12 </a:t>
            </a:r>
            <a:r>
              <a:rPr lang="en-US" dirty="0" smtClean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participants.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tabLst>
                <a:tab pos="4050665" algn="l"/>
              </a:tabLst>
            </a:pPr>
            <a:r>
              <a:rPr lang="en-US" dirty="0" smtClean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Female participants scored higher on </a:t>
            </a:r>
            <a:r>
              <a:rPr lang="en-US" i="1" dirty="0" smtClean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concern</a:t>
            </a:r>
            <a:r>
              <a:rPr lang="en-US" dirty="0" smtClean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and </a:t>
            </a:r>
            <a:r>
              <a:rPr lang="en-US" i="1" dirty="0" smtClean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contribution </a:t>
            </a:r>
            <a:r>
              <a:rPr lang="en-US" dirty="0" smtClean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subscales.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tabLst>
                <a:tab pos="4050665" algn="l"/>
              </a:tabLst>
            </a:pPr>
            <a:r>
              <a:rPr lang="en-US" dirty="0" smtClean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Significant 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differences between T</a:t>
            </a:r>
            <a:r>
              <a:rPr lang="en-US" baseline="-250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and T</a:t>
            </a:r>
            <a:r>
              <a:rPr lang="en-US" baseline="-250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for the</a:t>
            </a:r>
            <a:r>
              <a:rPr lang="en-US" i="1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i="1" dirty="0" smtClean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VISA subscales (SD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i="1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ICM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and </a:t>
            </a:r>
            <a:r>
              <a:rPr lang="en-US" i="1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IB </a:t>
            </a:r>
            <a:r>
              <a:rPr lang="en-US" dirty="0" smtClean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subscales).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tabLst>
                <a:tab pos="4050665" algn="l"/>
              </a:tabLst>
            </a:pP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Males and females scored similarly, except that the male participants scored significantly higher on three subscales, namely the</a:t>
            </a:r>
            <a:r>
              <a:rPr lang="en-US" i="1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CF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i="1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SD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and </a:t>
            </a:r>
            <a:r>
              <a:rPr lang="en-US" i="1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CR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tabLst>
                <a:tab pos="4050665" algn="l"/>
              </a:tabLst>
            </a:pP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There were grade effects on the </a:t>
            </a:r>
            <a:r>
              <a:rPr lang="en-US" i="1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CE, IB, ID,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and</a:t>
            </a:r>
            <a:r>
              <a:rPr lang="en-US" i="1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ICM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subscales, for which the scores increased the most for the Grade 12 participants, and there were significant differences between the mean scores of the different grades. In </a:t>
            </a:r>
            <a:r>
              <a:rPr lang="en-US" i="1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CR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, a significant difference was seen in the mean scores between the Gr 10 and 11 </a:t>
            </a:r>
            <a:r>
              <a:rPr lang="en-US" dirty="0" smtClean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participants. </a:t>
            </a:r>
            <a:r>
              <a:rPr lang="en-US" i="1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SD</a:t>
            </a: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showed that the Grade 12 participants had the lowest scores in comparison to the Grade 10 participants, who had the highest scores on this subscale.</a:t>
            </a:r>
            <a:endParaRPr lang="en-ZA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tabLst>
                <a:tab pos="4050665" algn="l"/>
              </a:tabLst>
            </a:pPr>
            <a:endParaRPr lang="en-US" dirty="0">
              <a:solidFill>
                <a:schemeClr val="tx1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tabLst>
                <a:tab pos="4050665" algn="l"/>
              </a:tabLst>
            </a:pPr>
            <a:endParaRPr lang="en-US" dirty="0" smtClean="0">
              <a:solidFill>
                <a:schemeClr val="tx1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tabLst>
                <a:tab pos="4050665" algn="l"/>
              </a:tabLst>
            </a:pPr>
            <a:endParaRPr lang="en-ZA" sz="18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Results Summary</a:t>
            </a:r>
            <a:endParaRPr lang="en-ZA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Z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63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1128953" y="1042219"/>
            <a:ext cx="7886700" cy="5525729"/>
          </a:xfrm>
        </p:spPr>
        <p:txBody>
          <a:bodyPr>
            <a:normAutofit/>
          </a:bodyPr>
          <a:lstStyle/>
          <a:p>
            <a:pPr marL="285750" indent="-285750"/>
            <a:r>
              <a:rPr lang="en-ZA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Upon </a:t>
            </a:r>
            <a:r>
              <a:rPr lang="en-ZA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follow-up at T</a:t>
            </a:r>
            <a:r>
              <a:rPr lang="en-ZA" baseline="-250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ZA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the identity statuses had not changed much from T</a:t>
            </a:r>
            <a:r>
              <a:rPr lang="en-ZA" baseline="-250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ZA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but remained significantly different from before the start of the intervention. </a:t>
            </a:r>
          </a:p>
          <a:p>
            <a:pPr marL="285750" indent="-285750"/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The most interesting findings of the present research are that the first new identity status emerged at T</a:t>
            </a:r>
            <a:r>
              <a:rPr lang="en-ZA" baseline="-25000" dirty="0">
                <a:solidFill>
                  <a:schemeClr val="tx1"/>
                </a:solidFill>
                <a:cs typeface="Times New Roman" panose="02020603050405020304" pitchFamily="18" charset="0"/>
              </a:rPr>
              <a:t>1</a:t>
            </a:r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 (</a:t>
            </a:r>
            <a:r>
              <a:rPr lang="en-ZA" dirty="0" err="1">
                <a:solidFill>
                  <a:schemeClr val="tx1"/>
                </a:solidFill>
                <a:cs typeface="Times New Roman" panose="02020603050405020304" pitchFamily="18" charset="0"/>
              </a:rPr>
              <a:t>m_m_m</a:t>
            </a:r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), and that the second new vocational identity status (</a:t>
            </a:r>
            <a:r>
              <a:rPr lang="en-ZA" dirty="0" err="1">
                <a:solidFill>
                  <a:schemeClr val="tx1"/>
                </a:solidFill>
                <a:cs typeface="Times New Roman" panose="02020603050405020304" pitchFamily="18" charset="0"/>
              </a:rPr>
              <a:t>h_h_m</a:t>
            </a:r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) emerged at T</a:t>
            </a:r>
            <a:r>
              <a:rPr lang="en-ZA" baseline="-25000" dirty="0">
                <a:solidFill>
                  <a:schemeClr val="tx1"/>
                </a:solidFill>
                <a:cs typeface="Times New Roman" panose="02020603050405020304" pitchFamily="18" charset="0"/>
              </a:rPr>
              <a:t>2 </a:t>
            </a:r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and remained the highest occupied status until T</a:t>
            </a:r>
            <a:r>
              <a:rPr lang="en-ZA" baseline="-25000" dirty="0">
                <a:solidFill>
                  <a:schemeClr val="tx1"/>
                </a:solidFill>
                <a:cs typeface="Times New Roman" panose="02020603050405020304" pitchFamily="18" charset="0"/>
              </a:rPr>
              <a:t>4. </a:t>
            </a:r>
          </a:p>
          <a:p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The first vocational identity status of </a:t>
            </a:r>
            <a:r>
              <a:rPr lang="en-ZA" dirty="0" err="1">
                <a:solidFill>
                  <a:schemeClr val="tx1"/>
                </a:solidFill>
                <a:cs typeface="Times New Roman" panose="02020603050405020304" pitchFamily="18" charset="0"/>
              </a:rPr>
              <a:t>m_m_m</a:t>
            </a:r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 was likened to the moratorium status, </a:t>
            </a:r>
            <a:r>
              <a:rPr lang="en-ZA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it was </a:t>
            </a:r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renamed </a:t>
            </a:r>
            <a:r>
              <a:rPr lang="en-ZA" i="1" dirty="0">
                <a:solidFill>
                  <a:srgbClr val="C00000"/>
                </a:solidFill>
                <a:cs typeface="Times New Roman" panose="02020603050405020304" pitchFamily="18" charset="0"/>
              </a:rPr>
              <a:t>undifferentiated moratorium</a:t>
            </a:r>
            <a:r>
              <a:rPr lang="en-ZA" dirty="0">
                <a:solidFill>
                  <a:srgbClr val="C00000"/>
                </a:solidFill>
                <a:cs typeface="Times New Roman" panose="02020603050405020304" pitchFamily="18" charset="0"/>
              </a:rPr>
              <a:t>. </a:t>
            </a:r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The qualitative strands of this research point to a lack of future perspective, with a struggle for making an identity decision in the present, which is best described by a moratorium status. </a:t>
            </a:r>
            <a:endParaRPr lang="en-ZA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Similarly, </a:t>
            </a:r>
            <a:r>
              <a:rPr lang="en-ZA" dirty="0" err="1">
                <a:solidFill>
                  <a:schemeClr val="tx1"/>
                </a:solidFill>
                <a:cs typeface="Times New Roman" panose="02020603050405020304" pitchFamily="18" charset="0"/>
              </a:rPr>
              <a:t>h_h_m</a:t>
            </a:r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 status was renamed, </a:t>
            </a:r>
            <a:r>
              <a:rPr lang="en-ZA" i="1" dirty="0">
                <a:solidFill>
                  <a:srgbClr val="C00000"/>
                </a:solidFill>
                <a:cs typeface="Times New Roman" panose="02020603050405020304" pitchFamily="18" charset="0"/>
              </a:rPr>
              <a:t>foreclosed moratorium. </a:t>
            </a:r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Instead of a self-constructed sense of identity and self-designed future time perspective (Taber &amp; </a:t>
            </a:r>
            <a:r>
              <a:rPr lang="en-ZA" dirty="0" err="1">
                <a:solidFill>
                  <a:schemeClr val="tx1"/>
                </a:solidFill>
                <a:cs typeface="Times New Roman" panose="02020603050405020304" pitchFamily="18" charset="0"/>
              </a:rPr>
              <a:t>Blankemeyer</a:t>
            </a:r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, 2015). These individuals view the future as a plan created for life and that they seek to fulfil obligations related to others’ expectations, which is very similar to the foreclosed identity status.</a:t>
            </a:r>
          </a:p>
          <a:p>
            <a:endParaRPr lang="en-ZA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endParaRPr lang="en-ZA" baseline="-250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ZA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cs typeface="Times New Roman" panose="02020603050405020304" pitchFamily="18" charset="0"/>
              </a:rPr>
              <a:t>Vocational </a:t>
            </a:r>
            <a:r>
              <a:rPr lang="en-US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Identities </a:t>
            </a:r>
            <a:r>
              <a:rPr lang="en-US" dirty="0">
                <a:solidFill>
                  <a:schemeClr val="tx1"/>
                </a:solidFill>
                <a:cs typeface="Times New Roman" panose="02020603050405020304" pitchFamily="18" charset="0"/>
              </a:rPr>
              <a:t>S</a:t>
            </a:r>
            <a:r>
              <a:rPr lang="en-US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ummary </a:t>
            </a:r>
            <a:endParaRPr lang="en-Z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53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/>
            </a:r>
            <a:br>
              <a:rPr lang="en-ZA" dirty="0" smtClean="0"/>
            </a:br>
            <a:r>
              <a:rPr lang="en-ZA" dirty="0" smtClean="0"/>
              <a:t/>
            </a:r>
            <a:br>
              <a:rPr lang="en-ZA" dirty="0" smtClean="0"/>
            </a:br>
            <a:r>
              <a:rPr lang="en-ZA" dirty="0" smtClean="0"/>
              <a:t/>
            </a:r>
            <a:br>
              <a:rPr lang="en-ZA" dirty="0" smtClean="0"/>
            </a:br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389407" y="466896"/>
            <a:ext cx="40744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24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Institutional Plan 2019-2024</a:t>
            </a:r>
            <a:endParaRPr lang="en-ZA" sz="24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6" name="AutoShape 2" descr="Image result for stellenbosch building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89"/>
          <a:stretch/>
        </p:blipFill>
        <p:spPr>
          <a:xfrm>
            <a:off x="0" y="1"/>
            <a:ext cx="9143999" cy="685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14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1257300" y="934065"/>
            <a:ext cx="7886700" cy="5476567"/>
          </a:xfrm>
        </p:spPr>
        <p:txBody>
          <a:bodyPr>
            <a:normAutofit lnSpcReduction="10000"/>
          </a:bodyPr>
          <a:lstStyle/>
          <a:p>
            <a:pPr marL="284400" indent="-284400"/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T</a:t>
            </a:r>
            <a:r>
              <a:rPr lang="en-ZA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he </a:t>
            </a:r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current study was conducted in a low socio-economic sample, </a:t>
            </a:r>
            <a:r>
              <a:rPr lang="en-ZA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which means that distinctive findings </a:t>
            </a:r>
            <a:r>
              <a:rPr lang="en-ZA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resulted.</a:t>
            </a:r>
          </a:p>
          <a:p>
            <a:pPr marL="284400" indent="-284400"/>
            <a:r>
              <a:rPr lang="en-ZA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The </a:t>
            </a:r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influence of social comparison, social conformity and the construction of the self, primarily in reference to social relations, </a:t>
            </a:r>
            <a:r>
              <a:rPr lang="en-ZA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was highlighted, as well as how </a:t>
            </a:r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this has affected time perspectives as well as vocational identity development (Ames et al., 1994). </a:t>
            </a:r>
            <a:endParaRPr lang="en-ZA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5750" indent="-285750"/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U</a:t>
            </a:r>
            <a:r>
              <a:rPr lang="en-ZA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buntu </a:t>
            </a:r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or collectivistic cultural </a:t>
            </a:r>
            <a:r>
              <a:rPr lang="en-ZA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underpinnings: it </a:t>
            </a:r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can be argued that there would be an internal struggle </a:t>
            </a:r>
            <a:r>
              <a:rPr lang="en-ZA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to </a:t>
            </a:r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fulfil family obligations or duties, to find a career that they suited in terms of their </a:t>
            </a:r>
            <a:r>
              <a:rPr lang="en-ZA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abilities.</a:t>
            </a:r>
          </a:p>
          <a:p>
            <a:pPr marL="285750" indent="-285750"/>
            <a:r>
              <a:rPr lang="en-ZA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But also the need for participants to find </a:t>
            </a:r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a career that had enough prestige to base their SIF or self-worth. </a:t>
            </a:r>
            <a:r>
              <a:rPr lang="en-ZA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As </a:t>
            </a:r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a result, adolescents navigate by wavering between future time perspectives designed by </a:t>
            </a:r>
            <a:r>
              <a:rPr lang="en-ZA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others, &amp; are consumed </a:t>
            </a:r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by present time perspectives in their struggle for an identity. </a:t>
            </a:r>
            <a:endParaRPr lang="en-ZA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4400" indent="-284400"/>
            <a:r>
              <a:rPr lang="en-ZA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Social </a:t>
            </a:r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and collectivistic influences have not yet been documented in the formation of vocational identity statuses. </a:t>
            </a:r>
          </a:p>
          <a:p>
            <a:pPr marL="284400" indent="-284400"/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The qualitative strand informed the interpretation of quantitative results throughout the six phase </a:t>
            </a:r>
            <a:r>
              <a:rPr lang="en-ZA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process &amp; provided </a:t>
            </a:r>
            <a:r>
              <a:rPr lang="en-ZA" dirty="0">
                <a:solidFill>
                  <a:schemeClr val="tx1"/>
                </a:solidFill>
                <a:cs typeface="Times New Roman" panose="02020603050405020304" pitchFamily="18" charset="0"/>
              </a:rPr>
              <a:t>far deeper insight into the </a:t>
            </a:r>
            <a:r>
              <a:rPr lang="en-ZA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trends. </a:t>
            </a:r>
            <a:endParaRPr lang="en-ZA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ZA" dirty="0" smtClean="0"/>
              <a:t>PhD Research Conclusions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5945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44"/>
          <a:stretch/>
        </p:blipFill>
        <p:spPr>
          <a:xfrm>
            <a:off x="0" y="0"/>
            <a:ext cx="9144000" cy="54566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8014"/>
            <a:ext cx="9144000" cy="484812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C53FCBC-288D-488A-8DD9-0DCA3457D1F7}"/>
              </a:ext>
            </a:extLst>
          </p:cNvPr>
          <p:cNvSpPr txBox="1">
            <a:spLocks/>
          </p:cNvSpPr>
          <p:nvPr/>
        </p:nvSpPr>
        <p:spPr>
          <a:xfrm>
            <a:off x="172230" y="1208350"/>
            <a:ext cx="5245591" cy="612457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ZA" sz="1800" dirty="0"/>
              <a:t>Contents</a:t>
            </a:r>
            <a:endParaRPr lang="af-ZA" sz="1800" dirty="0">
              <a:solidFill>
                <a:sysClr val="window" lastClr="FFFFFF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D24F836-6582-4362-AAFD-7712A1D22226}"/>
              </a:ext>
            </a:extLst>
          </p:cNvPr>
          <p:cNvSpPr txBox="1">
            <a:spLocks/>
          </p:cNvSpPr>
          <p:nvPr/>
        </p:nvSpPr>
        <p:spPr>
          <a:xfrm>
            <a:off x="172230" y="2136103"/>
            <a:ext cx="6504969" cy="349092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3600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63" indent="-385763">
              <a:buFont typeface="+mj-lt"/>
              <a:buAutoNum type="arabicPeriod"/>
            </a:pPr>
            <a:endParaRPr lang="en-ZA" sz="1500" dirty="0"/>
          </a:p>
        </p:txBody>
      </p:sp>
      <p:sp>
        <p:nvSpPr>
          <p:cNvPr id="3" name="Rectangle 2"/>
          <p:cNvSpPr/>
          <p:nvPr/>
        </p:nvSpPr>
        <p:spPr>
          <a:xfrm>
            <a:off x="2286000" y="2967335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ZA" sz="40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Thank you!</a:t>
            </a:r>
          </a:p>
          <a:p>
            <a:pPr algn="ctr"/>
            <a:r>
              <a:rPr lang="en-ZA" sz="4000" b="1" dirty="0" err="1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Dankie</a:t>
            </a:r>
            <a:r>
              <a:rPr lang="en-ZA" sz="40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!</a:t>
            </a:r>
          </a:p>
          <a:p>
            <a:pPr algn="ctr"/>
            <a:r>
              <a:rPr lang="en-ZA" sz="4000" b="1" dirty="0" err="1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Enkosi</a:t>
            </a:r>
            <a:r>
              <a:rPr lang="en-ZA" sz="4000" b="1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!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/>
          <a:srcRect r="48737"/>
          <a:stretch/>
        </p:blipFill>
        <p:spPr bwMode="auto">
          <a:xfrm>
            <a:off x="172230" y="5712298"/>
            <a:ext cx="1390991" cy="972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0787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</TotalTime>
  <Words>1749</Words>
  <Application>Microsoft Office PowerPoint</Application>
  <PresentationFormat>On-screen Show (4:3)</PresentationFormat>
  <Paragraphs>200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Adobe Devanagari</vt:lpstr>
      <vt:lpstr>Arial</vt:lpstr>
      <vt:lpstr>Calibri</vt:lpstr>
      <vt:lpstr>Gill Sans MT</vt:lpstr>
      <vt:lpstr>Times New Roman</vt:lpstr>
      <vt:lpstr>Wingdings 2</vt:lpstr>
      <vt:lpstr>Office Theme</vt:lpstr>
      <vt:lpstr>South African Case Study 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Research Challenges</vt:lpstr>
      <vt:lpstr>Ikasi/ Township Culture</vt:lpstr>
      <vt:lpstr>PowerPoint Presentation</vt:lpstr>
      <vt:lpstr>Research Problem</vt:lpstr>
      <vt:lpstr>Research Methodology</vt:lpstr>
      <vt:lpstr>PowerPoint Presentation</vt:lpstr>
      <vt:lpstr>Phase 4: Shaping Career Voices Intervention participants </vt:lpstr>
      <vt:lpstr>PowerPoint Presentation</vt:lpstr>
      <vt:lpstr>PowerPoint Presentation</vt:lpstr>
      <vt:lpstr>PowerPoint Presentation</vt:lpstr>
      <vt:lpstr> 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to Senate Strategy &amp;  Internationalisation</dc:title>
  <dc:creator>DELL13</dc:creator>
  <cp:lastModifiedBy>Albien, AJ, Dr [anouka@sun.ac.za]</cp:lastModifiedBy>
  <cp:revision>76</cp:revision>
  <dcterms:modified xsi:type="dcterms:W3CDTF">2019-06-12T06:09:00Z</dcterms:modified>
</cp:coreProperties>
</file>