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3" r:id="rId6"/>
    <p:sldId id="264" r:id="rId7"/>
    <p:sldId id="265" r:id="rId8"/>
    <p:sldId id="259" r:id="rId9"/>
    <p:sldId id="266" r:id="rId10"/>
    <p:sldId id="260"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naz Kashef" initials="EK" lastIdx="1" clrIdx="0">
    <p:extLst>
      <p:ext uri="{19B8F6BF-5375-455C-9EA6-DF929625EA0E}">
        <p15:presenceInfo xmlns:p15="http://schemas.microsoft.com/office/powerpoint/2012/main" userId="S-1-5-21-1936036277-4014865879-2412381398-1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9D38D-AACA-4246-9780-C1B4E0E45A5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0D6D8C4-F402-4BEB-9317-86EE0E7ED93F}">
      <dgm:prSet/>
      <dgm:spPr/>
      <dgm:t>
        <a:bodyPr/>
        <a:lstStyle/>
        <a:p>
          <a:r>
            <a:rPr lang="en-GB"/>
            <a:t>Private schools model is very neat; they put students at the heart of their practice and design a diet of employer engagement activities that meet their needs; it is important to know that not all activities work for everyone, people from different background respond differently to these; so we need to listen to them, get their feedback </a:t>
          </a:r>
          <a:endParaRPr lang="en-US"/>
        </a:p>
      </dgm:t>
    </dgm:pt>
    <dgm:pt modelId="{81E32F17-CB57-4207-AFEF-9177040BF04C}" type="parTrans" cxnId="{855F445C-FC87-4B44-9C5F-DA27C43FCA4B}">
      <dgm:prSet/>
      <dgm:spPr/>
      <dgm:t>
        <a:bodyPr/>
        <a:lstStyle/>
        <a:p>
          <a:endParaRPr lang="en-US"/>
        </a:p>
      </dgm:t>
    </dgm:pt>
    <dgm:pt modelId="{2F10B6CE-9BC8-48BD-BB81-CB9788681306}" type="sibTrans" cxnId="{855F445C-FC87-4B44-9C5F-DA27C43FCA4B}">
      <dgm:prSet/>
      <dgm:spPr/>
      <dgm:t>
        <a:bodyPr/>
        <a:lstStyle/>
        <a:p>
          <a:endParaRPr lang="en-US"/>
        </a:p>
      </dgm:t>
    </dgm:pt>
    <dgm:pt modelId="{A66FBE2C-B959-4C3B-A934-ACF9697B7CD5}">
      <dgm:prSet/>
      <dgm:spPr/>
      <dgm:t>
        <a:bodyPr/>
        <a:lstStyle/>
        <a:p>
          <a:r>
            <a:rPr lang="en-GB"/>
            <a:t>Access to effective social networks is highly patterned by social class, there are some professions that require or prefer prior work experience and progression to them is therefor appears to be for the ones who have better access (medical profession). Young people draw on their familial network to secure placements and those from more affluent backgrounds have access to better quality networks </a:t>
          </a:r>
          <a:endParaRPr lang="en-US"/>
        </a:p>
      </dgm:t>
    </dgm:pt>
    <dgm:pt modelId="{A4C2C517-8044-465F-ABAD-3A1A38FAF184}" type="parTrans" cxnId="{D8DC0C6D-0282-4CC4-BB4C-735028A0AFA9}">
      <dgm:prSet/>
      <dgm:spPr/>
      <dgm:t>
        <a:bodyPr/>
        <a:lstStyle/>
        <a:p>
          <a:endParaRPr lang="en-US"/>
        </a:p>
      </dgm:t>
    </dgm:pt>
    <dgm:pt modelId="{C4F97882-8343-42B9-9047-8BEFC88433EF}" type="sibTrans" cxnId="{D8DC0C6D-0282-4CC4-BB4C-735028A0AFA9}">
      <dgm:prSet/>
      <dgm:spPr/>
      <dgm:t>
        <a:bodyPr/>
        <a:lstStyle/>
        <a:p>
          <a:endParaRPr lang="en-US"/>
        </a:p>
      </dgm:t>
    </dgm:pt>
    <dgm:pt modelId="{0C639395-779B-4AF0-8E1B-7F69832D3BFD}">
      <dgm:prSet/>
      <dgm:spPr/>
      <dgm:t>
        <a:bodyPr/>
        <a:lstStyle/>
        <a:p>
          <a:r>
            <a:rPr lang="en-GB"/>
            <a:t>School can play a role in balancing uneven access to social capital. When comparing the outcomes for young people from lower socio-economic levels we can draw the underlining benefit of 1)enhanced access to social capital 2)exposure to employers via a range of activities; however quality and design can be mediating factors </a:t>
          </a:r>
          <a:endParaRPr lang="en-US"/>
        </a:p>
      </dgm:t>
    </dgm:pt>
    <dgm:pt modelId="{CDDFF622-3184-4A0B-B11F-95679DE8D3A2}" type="parTrans" cxnId="{84BF3A49-5287-4CCA-8003-45DD7CC19974}">
      <dgm:prSet/>
      <dgm:spPr/>
      <dgm:t>
        <a:bodyPr/>
        <a:lstStyle/>
        <a:p>
          <a:endParaRPr lang="en-US"/>
        </a:p>
      </dgm:t>
    </dgm:pt>
    <dgm:pt modelId="{F8026700-959D-48C6-954B-765C933F99DC}" type="sibTrans" cxnId="{84BF3A49-5287-4CCA-8003-45DD7CC19974}">
      <dgm:prSet/>
      <dgm:spPr/>
      <dgm:t>
        <a:bodyPr/>
        <a:lstStyle/>
        <a:p>
          <a:endParaRPr lang="en-US"/>
        </a:p>
      </dgm:t>
    </dgm:pt>
    <dgm:pt modelId="{890B93C3-5D69-4441-9B30-7E61BC02A57D}" type="pres">
      <dgm:prSet presAssocID="{9669D38D-AACA-4246-9780-C1B4E0E45A5F}" presName="vert0" presStyleCnt="0">
        <dgm:presLayoutVars>
          <dgm:dir/>
          <dgm:animOne val="branch"/>
          <dgm:animLvl val="lvl"/>
        </dgm:presLayoutVars>
      </dgm:prSet>
      <dgm:spPr/>
    </dgm:pt>
    <dgm:pt modelId="{A2E356B1-5572-48CE-AE6B-03453AF6EB5F}" type="pres">
      <dgm:prSet presAssocID="{A0D6D8C4-F402-4BEB-9317-86EE0E7ED93F}" presName="thickLine" presStyleLbl="alignNode1" presStyleIdx="0" presStyleCnt="3"/>
      <dgm:spPr/>
    </dgm:pt>
    <dgm:pt modelId="{A5277C66-A4AF-46E2-A0E7-97BB6F2ED927}" type="pres">
      <dgm:prSet presAssocID="{A0D6D8C4-F402-4BEB-9317-86EE0E7ED93F}" presName="horz1" presStyleCnt="0"/>
      <dgm:spPr/>
    </dgm:pt>
    <dgm:pt modelId="{980B1637-480E-41AE-A6E7-DFF34C42C9B6}" type="pres">
      <dgm:prSet presAssocID="{A0D6D8C4-F402-4BEB-9317-86EE0E7ED93F}" presName="tx1" presStyleLbl="revTx" presStyleIdx="0" presStyleCnt="3"/>
      <dgm:spPr/>
    </dgm:pt>
    <dgm:pt modelId="{A4DE3E7F-76CF-49BD-B0B1-AC61207377AF}" type="pres">
      <dgm:prSet presAssocID="{A0D6D8C4-F402-4BEB-9317-86EE0E7ED93F}" presName="vert1" presStyleCnt="0"/>
      <dgm:spPr/>
    </dgm:pt>
    <dgm:pt modelId="{6566E05A-EB60-42B4-A930-6CFF23FBFEE5}" type="pres">
      <dgm:prSet presAssocID="{A66FBE2C-B959-4C3B-A934-ACF9697B7CD5}" presName="thickLine" presStyleLbl="alignNode1" presStyleIdx="1" presStyleCnt="3"/>
      <dgm:spPr/>
    </dgm:pt>
    <dgm:pt modelId="{DE46952D-6092-4C1B-8678-B3D51430D135}" type="pres">
      <dgm:prSet presAssocID="{A66FBE2C-B959-4C3B-A934-ACF9697B7CD5}" presName="horz1" presStyleCnt="0"/>
      <dgm:spPr/>
    </dgm:pt>
    <dgm:pt modelId="{25DCCE0C-6F58-4526-B344-6591280D9EBB}" type="pres">
      <dgm:prSet presAssocID="{A66FBE2C-B959-4C3B-A934-ACF9697B7CD5}" presName="tx1" presStyleLbl="revTx" presStyleIdx="1" presStyleCnt="3"/>
      <dgm:spPr/>
    </dgm:pt>
    <dgm:pt modelId="{184AD64E-41EB-4CDE-8921-D734986479F3}" type="pres">
      <dgm:prSet presAssocID="{A66FBE2C-B959-4C3B-A934-ACF9697B7CD5}" presName="vert1" presStyleCnt="0"/>
      <dgm:spPr/>
    </dgm:pt>
    <dgm:pt modelId="{18149BDE-5581-43C4-AB09-CC92848A08E2}" type="pres">
      <dgm:prSet presAssocID="{0C639395-779B-4AF0-8E1B-7F69832D3BFD}" presName="thickLine" presStyleLbl="alignNode1" presStyleIdx="2" presStyleCnt="3"/>
      <dgm:spPr/>
    </dgm:pt>
    <dgm:pt modelId="{546630EA-ACD8-4382-BD8A-A786F5D01431}" type="pres">
      <dgm:prSet presAssocID="{0C639395-779B-4AF0-8E1B-7F69832D3BFD}" presName="horz1" presStyleCnt="0"/>
      <dgm:spPr/>
    </dgm:pt>
    <dgm:pt modelId="{E21FF2EC-6802-45C9-9841-03C09D5A7D2F}" type="pres">
      <dgm:prSet presAssocID="{0C639395-779B-4AF0-8E1B-7F69832D3BFD}" presName="tx1" presStyleLbl="revTx" presStyleIdx="2" presStyleCnt="3"/>
      <dgm:spPr/>
    </dgm:pt>
    <dgm:pt modelId="{46510EA8-7901-4A01-8799-DA75D4D965A4}" type="pres">
      <dgm:prSet presAssocID="{0C639395-779B-4AF0-8E1B-7F69832D3BFD}" presName="vert1" presStyleCnt="0"/>
      <dgm:spPr/>
    </dgm:pt>
  </dgm:ptLst>
  <dgm:cxnLst>
    <dgm:cxn modelId="{855F445C-FC87-4B44-9C5F-DA27C43FCA4B}" srcId="{9669D38D-AACA-4246-9780-C1B4E0E45A5F}" destId="{A0D6D8C4-F402-4BEB-9317-86EE0E7ED93F}" srcOrd="0" destOrd="0" parTransId="{81E32F17-CB57-4207-AFEF-9177040BF04C}" sibTransId="{2F10B6CE-9BC8-48BD-BB81-CB9788681306}"/>
    <dgm:cxn modelId="{13A0825C-13FE-41DC-8DEA-193DCE2DDAA2}" type="presOf" srcId="{A66FBE2C-B959-4C3B-A934-ACF9697B7CD5}" destId="{25DCCE0C-6F58-4526-B344-6591280D9EBB}" srcOrd="0" destOrd="0" presId="urn:microsoft.com/office/officeart/2008/layout/LinedList"/>
    <dgm:cxn modelId="{84BF3A49-5287-4CCA-8003-45DD7CC19974}" srcId="{9669D38D-AACA-4246-9780-C1B4E0E45A5F}" destId="{0C639395-779B-4AF0-8E1B-7F69832D3BFD}" srcOrd="2" destOrd="0" parTransId="{CDDFF622-3184-4A0B-B11F-95679DE8D3A2}" sibTransId="{F8026700-959D-48C6-954B-765C933F99DC}"/>
    <dgm:cxn modelId="{D8DC0C6D-0282-4CC4-BB4C-735028A0AFA9}" srcId="{9669D38D-AACA-4246-9780-C1B4E0E45A5F}" destId="{A66FBE2C-B959-4C3B-A934-ACF9697B7CD5}" srcOrd="1" destOrd="0" parTransId="{A4C2C517-8044-465F-ABAD-3A1A38FAF184}" sibTransId="{C4F97882-8343-42B9-9047-8BEFC88433EF}"/>
    <dgm:cxn modelId="{8F05E44D-69D1-44E5-9235-778678F67FC4}" type="presOf" srcId="{0C639395-779B-4AF0-8E1B-7F69832D3BFD}" destId="{E21FF2EC-6802-45C9-9841-03C09D5A7D2F}" srcOrd="0" destOrd="0" presId="urn:microsoft.com/office/officeart/2008/layout/LinedList"/>
    <dgm:cxn modelId="{01506383-CF62-4950-B033-F6776F5794A2}" type="presOf" srcId="{A0D6D8C4-F402-4BEB-9317-86EE0E7ED93F}" destId="{980B1637-480E-41AE-A6E7-DFF34C42C9B6}" srcOrd="0" destOrd="0" presId="urn:microsoft.com/office/officeart/2008/layout/LinedList"/>
    <dgm:cxn modelId="{C12D5C90-7940-400D-AFF3-D2DC916E7870}" type="presOf" srcId="{9669D38D-AACA-4246-9780-C1B4E0E45A5F}" destId="{890B93C3-5D69-4441-9B30-7E61BC02A57D}" srcOrd="0" destOrd="0" presId="urn:microsoft.com/office/officeart/2008/layout/LinedList"/>
    <dgm:cxn modelId="{8B8B4162-6867-4D38-B517-2154DB208918}" type="presParOf" srcId="{890B93C3-5D69-4441-9B30-7E61BC02A57D}" destId="{A2E356B1-5572-48CE-AE6B-03453AF6EB5F}" srcOrd="0" destOrd="0" presId="urn:microsoft.com/office/officeart/2008/layout/LinedList"/>
    <dgm:cxn modelId="{9AA6F599-95E4-47FD-9CEC-4BBABAA0E612}" type="presParOf" srcId="{890B93C3-5D69-4441-9B30-7E61BC02A57D}" destId="{A5277C66-A4AF-46E2-A0E7-97BB6F2ED927}" srcOrd="1" destOrd="0" presId="urn:microsoft.com/office/officeart/2008/layout/LinedList"/>
    <dgm:cxn modelId="{71FF1053-A5BC-403E-B61C-A872E3A8D4F7}" type="presParOf" srcId="{A5277C66-A4AF-46E2-A0E7-97BB6F2ED927}" destId="{980B1637-480E-41AE-A6E7-DFF34C42C9B6}" srcOrd="0" destOrd="0" presId="urn:microsoft.com/office/officeart/2008/layout/LinedList"/>
    <dgm:cxn modelId="{0208C49A-CC96-494E-9A33-EE07AB6C1437}" type="presParOf" srcId="{A5277C66-A4AF-46E2-A0E7-97BB6F2ED927}" destId="{A4DE3E7F-76CF-49BD-B0B1-AC61207377AF}" srcOrd="1" destOrd="0" presId="urn:microsoft.com/office/officeart/2008/layout/LinedList"/>
    <dgm:cxn modelId="{533920F6-5074-4E43-870F-C3848E423536}" type="presParOf" srcId="{890B93C3-5D69-4441-9B30-7E61BC02A57D}" destId="{6566E05A-EB60-42B4-A930-6CFF23FBFEE5}" srcOrd="2" destOrd="0" presId="urn:microsoft.com/office/officeart/2008/layout/LinedList"/>
    <dgm:cxn modelId="{EDFC9018-50F7-42F0-A329-EE1387E1CC9C}" type="presParOf" srcId="{890B93C3-5D69-4441-9B30-7E61BC02A57D}" destId="{DE46952D-6092-4C1B-8678-B3D51430D135}" srcOrd="3" destOrd="0" presId="urn:microsoft.com/office/officeart/2008/layout/LinedList"/>
    <dgm:cxn modelId="{2798F860-989C-4425-BEB3-26CAADF686D6}" type="presParOf" srcId="{DE46952D-6092-4C1B-8678-B3D51430D135}" destId="{25DCCE0C-6F58-4526-B344-6591280D9EBB}" srcOrd="0" destOrd="0" presId="urn:microsoft.com/office/officeart/2008/layout/LinedList"/>
    <dgm:cxn modelId="{B42C1FBC-EF30-4FC8-BC34-40A05571ED7E}" type="presParOf" srcId="{DE46952D-6092-4C1B-8678-B3D51430D135}" destId="{184AD64E-41EB-4CDE-8921-D734986479F3}" srcOrd="1" destOrd="0" presId="urn:microsoft.com/office/officeart/2008/layout/LinedList"/>
    <dgm:cxn modelId="{84922554-FEB9-4D80-8112-89B23EF11988}" type="presParOf" srcId="{890B93C3-5D69-4441-9B30-7E61BC02A57D}" destId="{18149BDE-5581-43C4-AB09-CC92848A08E2}" srcOrd="4" destOrd="0" presId="urn:microsoft.com/office/officeart/2008/layout/LinedList"/>
    <dgm:cxn modelId="{BCB21947-E4D7-4FDC-9AE0-BFB8657496A3}" type="presParOf" srcId="{890B93C3-5D69-4441-9B30-7E61BC02A57D}" destId="{546630EA-ACD8-4382-BD8A-A786F5D01431}" srcOrd="5" destOrd="0" presId="urn:microsoft.com/office/officeart/2008/layout/LinedList"/>
    <dgm:cxn modelId="{2A0891DF-5AB4-46A8-BA79-2D00C61E7C33}" type="presParOf" srcId="{546630EA-ACD8-4382-BD8A-A786F5D01431}" destId="{E21FF2EC-6802-45C9-9841-03C09D5A7D2F}" srcOrd="0" destOrd="0" presId="urn:microsoft.com/office/officeart/2008/layout/LinedList"/>
    <dgm:cxn modelId="{20024D6F-642A-4BF5-AE39-D18778BB9D66}" type="presParOf" srcId="{546630EA-ACD8-4382-BD8A-A786F5D01431}" destId="{46510EA8-7901-4A01-8799-DA75D4D965A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AE391D-F4A9-4B83-8558-BC894C5BD7E6}"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1B8894C-4FB4-40FC-B799-50C6B2099BEE}">
      <dgm:prSet/>
      <dgm:spPr/>
      <dgm:t>
        <a:bodyPr/>
        <a:lstStyle/>
        <a:p>
          <a:r>
            <a:rPr lang="en-GB"/>
            <a:t>There is now a policy emphasis on employers becoming an integral part of career advice. Employers from all walks of life to provide opportunities to inspire people and help them understand what it takes to navigate through the complex system we are in </a:t>
          </a:r>
          <a:endParaRPr lang="en-US"/>
        </a:p>
      </dgm:t>
    </dgm:pt>
    <dgm:pt modelId="{DEA445D9-8340-4AA3-9B2D-CA773B7171E8}" type="parTrans" cxnId="{37A23BB5-3831-438F-91BF-7E16830F36FD}">
      <dgm:prSet/>
      <dgm:spPr/>
      <dgm:t>
        <a:bodyPr/>
        <a:lstStyle/>
        <a:p>
          <a:endParaRPr lang="en-US"/>
        </a:p>
      </dgm:t>
    </dgm:pt>
    <dgm:pt modelId="{E83E952F-ECE0-4A05-B690-D0497DF01359}" type="sibTrans" cxnId="{37A23BB5-3831-438F-91BF-7E16830F36FD}">
      <dgm:prSet/>
      <dgm:spPr/>
      <dgm:t>
        <a:bodyPr/>
        <a:lstStyle/>
        <a:p>
          <a:endParaRPr lang="en-US"/>
        </a:p>
      </dgm:t>
    </dgm:pt>
    <dgm:pt modelId="{2CA8B1F6-6D70-46B5-820A-A94598F827E3}">
      <dgm:prSet/>
      <dgm:spPr/>
      <dgm:t>
        <a:bodyPr/>
        <a:lstStyle/>
        <a:p>
          <a:r>
            <a:rPr lang="en-GB"/>
            <a:t>However this chapters’ main concern was that whether encouragement of employer engagement without the quality control and proper thought-through design can reinforce inherited distribution of social capital and hence contributing to social inequality </a:t>
          </a:r>
          <a:endParaRPr lang="en-US"/>
        </a:p>
      </dgm:t>
    </dgm:pt>
    <dgm:pt modelId="{CAF207E5-4347-4248-A616-C5C523D8C4AB}" type="parTrans" cxnId="{0DE4FA93-7209-4A89-814B-CC444817C89E}">
      <dgm:prSet/>
      <dgm:spPr/>
      <dgm:t>
        <a:bodyPr/>
        <a:lstStyle/>
        <a:p>
          <a:endParaRPr lang="en-US"/>
        </a:p>
      </dgm:t>
    </dgm:pt>
    <dgm:pt modelId="{8F2E8585-AC79-4B14-B223-6C872F3010CA}" type="sibTrans" cxnId="{0DE4FA93-7209-4A89-814B-CC444817C89E}">
      <dgm:prSet/>
      <dgm:spPr/>
      <dgm:t>
        <a:bodyPr/>
        <a:lstStyle/>
        <a:p>
          <a:endParaRPr lang="en-US"/>
        </a:p>
      </dgm:t>
    </dgm:pt>
    <dgm:pt modelId="{E34C2E23-EA19-49D3-BE11-FB93797DCBA3}">
      <dgm:prSet/>
      <dgm:spPr/>
      <dgm:t>
        <a:bodyPr/>
        <a:lstStyle/>
        <a:p>
          <a:r>
            <a:rPr lang="en-GB"/>
            <a:t>The overriding implications from the evidence presented in the chapter is that schools can play a role in improving access to social capital especially in light of social disadvantage, but that needs to be done carefully and deliberately and with ownership of schools </a:t>
          </a:r>
          <a:endParaRPr lang="en-US"/>
        </a:p>
      </dgm:t>
    </dgm:pt>
    <dgm:pt modelId="{48FE481C-5821-4B1C-8F92-6F460B34B272}" type="parTrans" cxnId="{6587DCD5-3E0F-43E4-8B2F-B8D1D24BF881}">
      <dgm:prSet/>
      <dgm:spPr/>
      <dgm:t>
        <a:bodyPr/>
        <a:lstStyle/>
        <a:p>
          <a:endParaRPr lang="en-US"/>
        </a:p>
      </dgm:t>
    </dgm:pt>
    <dgm:pt modelId="{784D792D-C4E1-42A0-BD23-CBC37896792E}" type="sibTrans" cxnId="{6587DCD5-3E0F-43E4-8B2F-B8D1D24BF881}">
      <dgm:prSet/>
      <dgm:spPr/>
      <dgm:t>
        <a:bodyPr/>
        <a:lstStyle/>
        <a:p>
          <a:endParaRPr lang="en-US"/>
        </a:p>
      </dgm:t>
    </dgm:pt>
    <dgm:pt modelId="{89077DA4-FB8E-41D5-8B95-A6DF982554ED}">
      <dgm:prSet/>
      <dgm:spPr/>
      <dgm:t>
        <a:bodyPr/>
        <a:lstStyle/>
        <a:p>
          <a:r>
            <a:rPr lang="en-GB"/>
            <a:t>Without careful choreography, uncontrolled employer engagement is likely to reproduce social inequalities by class and exacerbate the negative consequences of neoliberal structures </a:t>
          </a:r>
          <a:endParaRPr lang="en-US"/>
        </a:p>
      </dgm:t>
    </dgm:pt>
    <dgm:pt modelId="{EB66B416-AC44-4041-9E33-6C5C0852223D}" type="parTrans" cxnId="{617ABFA2-3939-4629-9097-A414FD28974D}">
      <dgm:prSet/>
      <dgm:spPr/>
      <dgm:t>
        <a:bodyPr/>
        <a:lstStyle/>
        <a:p>
          <a:endParaRPr lang="en-US"/>
        </a:p>
      </dgm:t>
    </dgm:pt>
    <dgm:pt modelId="{2883CB88-8CED-4FFE-BFBE-2E4A7C59837F}" type="sibTrans" cxnId="{617ABFA2-3939-4629-9097-A414FD28974D}">
      <dgm:prSet/>
      <dgm:spPr/>
      <dgm:t>
        <a:bodyPr/>
        <a:lstStyle/>
        <a:p>
          <a:endParaRPr lang="en-US"/>
        </a:p>
      </dgm:t>
    </dgm:pt>
    <dgm:pt modelId="{913E3B11-1C00-4311-873F-5734C0DDB61C}" type="pres">
      <dgm:prSet presAssocID="{13AE391D-F4A9-4B83-8558-BC894C5BD7E6}" presName="vert0" presStyleCnt="0">
        <dgm:presLayoutVars>
          <dgm:dir/>
          <dgm:animOne val="branch"/>
          <dgm:animLvl val="lvl"/>
        </dgm:presLayoutVars>
      </dgm:prSet>
      <dgm:spPr/>
    </dgm:pt>
    <dgm:pt modelId="{61E7CF10-C2CF-4FC6-A132-091493F64C40}" type="pres">
      <dgm:prSet presAssocID="{B1B8894C-4FB4-40FC-B799-50C6B2099BEE}" presName="thickLine" presStyleLbl="alignNode1" presStyleIdx="0" presStyleCnt="4"/>
      <dgm:spPr/>
    </dgm:pt>
    <dgm:pt modelId="{2A06567A-2D61-42D3-9C46-7DD53B89042E}" type="pres">
      <dgm:prSet presAssocID="{B1B8894C-4FB4-40FC-B799-50C6B2099BEE}" presName="horz1" presStyleCnt="0"/>
      <dgm:spPr/>
    </dgm:pt>
    <dgm:pt modelId="{D3551568-8DB1-4FC1-8C66-DAC61EE5D8E0}" type="pres">
      <dgm:prSet presAssocID="{B1B8894C-4FB4-40FC-B799-50C6B2099BEE}" presName="tx1" presStyleLbl="revTx" presStyleIdx="0" presStyleCnt="4"/>
      <dgm:spPr/>
    </dgm:pt>
    <dgm:pt modelId="{400D89CD-033B-4020-B543-E717485035D4}" type="pres">
      <dgm:prSet presAssocID="{B1B8894C-4FB4-40FC-B799-50C6B2099BEE}" presName="vert1" presStyleCnt="0"/>
      <dgm:spPr/>
    </dgm:pt>
    <dgm:pt modelId="{387B7F26-B566-4A47-AD44-EF1DA4CE5420}" type="pres">
      <dgm:prSet presAssocID="{2CA8B1F6-6D70-46B5-820A-A94598F827E3}" presName="thickLine" presStyleLbl="alignNode1" presStyleIdx="1" presStyleCnt="4"/>
      <dgm:spPr/>
    </dgm:pt>
    <dgm:pt modelId="{1E37D77C-B98D-4E2C-9712-E5459516285D}" type="pres">
      <dgm:prSet presAssocID="{2CA8B1F6-6D70-46B5-820A-A94598F827E3}" presName="horz1" presStyleCnt="0"/>
      <dgm:spPr/>
    </dgm:pt>
    <dgm:pt modelId="{507B988B-706D-4CE7-8EE5-F976656CF59A}" type="pres">
      <dgm:prSet presAssocID="{2CA8B1F6-6D70-46B5-820A-A94598F827E3}" presName="tx1" presStyleLbl="revTx" presStyleIdx="1" presStyleCnt="4"/>
      <dgm:spPr/>
    </dgm:pt>
    <dgm:pt modelId="{6B63986B-A229-40BC-9EC5-BC064A48BA6B}" type="pres">
      <dgm:prSet presAssocID="{2CA8B1F6-6D70-46B5-820A-A94598F827E3}" presName="vert1" presStyleCnt="0"/>
      <dgm:spPr/>
    </dgm:pt>
    <dgm:pt modelId="{59B22BF6-0717-4BAC-8E42-08F99D5C522F}" type="pres">
      <dgm:prSet presAssocID="{E34C2E23-EA19-49D3-BE11-FB93797DCBA3}" presName="thickLine" presStyleLbl="alignNode1" presStyleIdx="2" presStyleCnt="4"/>
      <dgm:spPr/>
    </dgm:pt>
    <dgm:pt modelId="{825D0380-2A95-4878-A4B5-D114D037E768}" type="pres">
      <dgm:prSet presAssocID="{E34C2E23-EA19-49D3-BE11-FB93797DCBA3}" presName="horz1" presStyleCnt="0"/>
      <dgm:spPr/>
    </dgm:pt>
    <dgm:pt modelId="{CB1B2ADB-1ECD-41A5-B8C7-9B432F9DF3DF}" type="pres">
      <dgm:prSet presAssocID="{E34C2E23-EA19-49D3-BE11-FB93797DCBA3}" presName="tx1" presStyleLbl="revTx" presStyleIdx="2" presStyleCnt="4"/>
      <dgm:spPr/>
    </dgm:pt>
    <dgm:pt modelId="{3561E327-4298-4AC1-A7BD-0BB8EAF65942}" type="pres">
      <dgm:prSet presAssocID="{E34C2E23-EA19-49D3-BE11-FB93797DCBA3}" presName="vert1" presStyleCnt="0"/>
      <dgm:spPr/>
    </dgm:pt>
    <dgm:pt modelId="{B3D061E7-E6CD-4D35-A140-B1EAD1116CEA}" type="pres">
      <dgm:prSet presAssocID="{89077DA4-FB8E-41D5-8B95-A6DF982554ED}" presName="thickLine" presStyleLbl="alignNode1" presStyleIdx="3" presStyleCnt="4"/>
      <dgm:spPr/>
    </dgm:pt>
    <dgm:pt modelId="{44B5D132-02F0-4CC7-AD4A-024537DC0F45}" type="pres">
      <dgm:prSet presAssocID="{89077DA4-FB8E-41D5-8B95-A6DF982554ED}" presName="horz1" presStyleCnt="0"/>
      <dgm:spPr/>
    </dgm:pt>
    <dgm:pt modelId="{B87F2606-B7F6-4B1E-8F96-0A5DC32B8864}" type="pres">
      <dgm:prSet presAssocID="{89077DA4-FB8E-41D5-8B95-A6DF982554ED}" presName="tx1" presStyleLbl="revTx" presStyleIdx="3" presStyleCnt="4"/>
      <dgm:spPr/>
    </dgm:pt>
    <dgm:pt modelId="{BB999557-BB68-4CF0-91DD-F57843F93545}" type="pres">
      <dgm:prSet presAssocID="{89077DA4-FB8E-41D5-8B95-A6DF982554ED}" presName="vert1" presStyleCnt="0"/>
      <dgm:spPr/>
    </dgm:pt>
  </dgm:ptLst>
  <dgm:cxnLst>
    <dgm:cxn modelId="{743DCB1C-CA37-4D70-B5AB-9BAEFF39DDF2}" type="presOf" srcId="{B1B8894C-4FB4-40FC-B799-50C6B2099BEE}" destId="{D3551568-8DB1-4FC1-8C66-DAC61EE5D8E0}" srcOrd="0" destOrd="0" presId="urn:microsoft.com/office/officeart/2008/layout/LinedList"/>
    <dgm:cxn modelId="{1C6F4492-494A-4698-BF9D-4578C85F7CCD}" type="presOf" srcId="{13AE391D-F4A9-4B83-8558-BC894C5BD7E6}" destId="{913E3B11-1C00-4311-873F-5734C0DDB61C}" srcOrd="0" destOrd="0" presId="urn:microsoft.com/office/officeart/2008/layout/LinedList"/>
    <dgm:cxn modelId="{0DE4FA93-7209-4A89-814B-CC444817C89E}" srcId="{13AE391D-F4A9-4B83-8558-BC894C5BD7E6}" destId="{2CA8B1F6-6D70-46B5-820A-A94598F827E3}" srcOrd="1" destOrd="0" parTransId="{CAF207E5-4347-4248-A616-C5C523D8C4AB}" sibTransId="{8F2E8585-AC79-4B14-B223-6C872F3010CA}"/>
    <dgm:cxn modelId="{4E7CE9A1-E0B1-4E7A-BB46-0FB4EA1E9B58}" type="presOf" srcId="{2CA8B1F6-6D70-46B5-820A-A94598F827E3}" destId="{507B988B-706D-4CE7-8EE5-F976656CF59A}" srcOrd="0" destOrd="0" presId="urn:microsoft.com/office/officeart/2008/layout/LinedList"/>
    <dgm:cxn modelId="{617ABFA2-3939-4629-9097-A414FD28974D}" srcId="{13AE391D-F4A9-4B83-8558-BC894C5BD7E6}" destId="{89077DA4-FB8E-41D5-8B95-A6DF982554ED}" srcOrd="3" destOrd="0" parTransId="{EB66B416-AC44-4041-9E33-6C5C0852223D}" sibTransId="{2883CB88-8CED-4FFE-BFBE-2E4A7C59837F}"/>
    <dgm:cxn modelId="{AE6680A6-048C-42E3-901F-49D821CC8ECD}" type="presOf" srcId="{E34C2E23-EA19-49D3-BE11-FB93797DCBA3}" destId="{CB1B2ADB-1ECD-41A5-B8C7-9B432F9DF3DF}" srcOrd="0" destOrd="0" presId="urn:microsoft.com/office/officeart/2008/layout/LinedList"/>
    <dgm:cxn modelId="{37A23BB5-3831-438F-91BF-7E16830F36FD}" srcId="{13AE391D-F4A9-4B83-8558-BC894C5BD7E6}" destId="{B1B8894C-4FB4-40FC-B799-50C6B2099BEE}" srcOrd="0" destOrd="0" parTransId="{DEA445D9-8340-4AA3-9B2D-CA773B7171E8}" sibTransId="{E83E952F-ECE0-4A05-B690-D0497DF01359}"/>
    <dgm:cxn modelId="{6587DCD5-3E0F-43E4-8B2F-B8D1D24BF881}" srcId="{13AE391D-F4A9-4B83-8558-BC894C5BD7E6}" destId="{E34C2E23-EA19-49D3-BE11-FB93797DCBA3}" srcOrd="2" destOrd="0" parTransId="{48FE481C-5821-4B1C-8F92-6F460B34B272}" sibTransId="{784D792D-C4E1-42A0-BD23-CBC37896792E}"/>
    <dgm:cxn modelId="{F84303FD-EEDB-4D73-BD56-F5B0735988BD}" type="presOf" srcId="{89077DA4-FB8E-41D5-8B95-A6DF982554ED}" destId="{B87F2606-B7F6-4B1E-8F96-0A5DC32B8864}" srcOrd="0" destOrd="0" presId="urn:microsoft.com/office/officeart/2008/layout/LinedList"/>
    <dgm:cxn modelId="{DA2DB075-CD87-4241-8B7C-7DE1A6BC37C8}" type="presParOf" srcId="{913E3B11-1C00-4311-873F-5734C0DDB61C}" destId="{61E7CF10-C2CF-4FC6-A132-091493F64C40}" srcOrd="0" destOrd="0" presId="urn:microsoft.com/office/officeart/2008/layout/LinedList"/>
    <dgm:cxn modelId="{25649A88-31DC-4D9D-BDCF-F5B7EF0EC21E}" type="presParOf" srcId="{913E3B11-1C00-4311-873F-5734C0DDB61C}" destId="{2A06567A-2D61-42D3-9C46-7DD53B89042E}" srcOrd="1" destOrd="0" presId="urn:microsoft.com/office/officeart/2008/layout/LinedList"/>
    <dgm:cxn modelId="{643513C9-37E1-4DA9-ADF6-ED4928EDA784}" type="presParOf" srcId="{2A06567A-2D61-42D3-9C46-7DD53B89042E}" destId="{D3551568-8DB1-4FC1-8C66-DAC61EE5D8E0}" srcOrd="0" destOrd="0" presId="urn:microsoft.com/office/officeart/2008/layout/LinedList"/>
    <dgm:cxn modelId="{17C00FC0-7887-4B81-AFCF-5A99C57BE8E9}" type="presParOf" srcId="{2A06567A-2D61-42D3-9C46-7DD53B89042E}" destId="{400D89CD-033B-4020-B543-E717485035D4}" srcOrd="1" destOrd="0" presId="urn:microsoft.com/office/officeart/2008/layout/LinedList"/>
    <dgm:cxn modelId="{2426FE07-0FDE-4652-9A08-C8131C3D7EB8}" type="presParOf" srcId="{913E3B11-1C00-4311-873F-5734C0DDB61C}" destId="{387B7F26-B566-4A47-AD44-EF1DA4CE5420}" srcOrd="2" destOrd="0" presId="urn:microsoft.com/office/officeart/2008/layout/LinedList"/>
    <dgm:cxn modelId="{25356ED0-4368-42EC-8439-EBC189D62E8E}" type="presParOf" srcId="{913E3B11-1C00-4311-873F-5734C0DDB61C}" destId="{1E37D77C-B98D-4E2C-9712-E5459516285D}" srcOrd="3" destOrd="0" presId="urn:microsoft.com/office/officeart/2008/layout/LinedList"/>
    <dgm:cxn modelId="{02FB5493-84B1-488C-8C4C-5569A7A1AB18}" type="presParOf" srcId="{1E37D77C-B98D-4E2C-9712-E5459516285D}" destId="{507B988B-706D-4CE7-8EE5-F976656CF59A}" srcOrd="0" destOrd="0" presId="urn:microsoft.com/office/officeart/2008/layout/LinedList"/>
    <dgm:cxn modelId="{15249951-DBE9-47E9-8C60-567C4EEBC0EB}" type="presParOf" srcId="{1E37D77C-B98D-4E2C-9712-E5459516285D}" destId="{6B63986B-A229-40BC-9EC5-BC064A48BA6B}" srcOrd="1" destOrd="0" presId="urn:microsoft.com/office/officeart/2008/layout/LinedList"/>
    <dgm:cxn modelId="{5A298A96-8A5C-4C03-AAA2-57CCAEF71D35}" type="presParOf" srcId="{913E3B11-1C00-4311-873F-5734C0DDB61C}" destId="{59B22BF6-0717-4BAC-8E42-08F99D5C522F}" srcOrd="4" destOrd="0" presId="urn:microsoft.com/office/officeart/2008/layout/LinedList"/>
    <dgm:cxn modelId="{B4B594A3-6FED-410E-9F8A-726488E6489A}" type="presParOf" srcId="{913E3B11-1C00-4311-873F-5734C0DDB61C}" destId="{825D0380-2A95-4878-A4B5-D114D037E768}" srcOrd="5" destOrd="0" presId="urn:microsoft.com/office/officeart/2008/layout/LinedList"/>
    <dgm:cxn modelId="{A25AC1CB-B5A2-4207-8DA3-82F41B04AA04}" type="presParOf" srcId="{825D0380-2A95-4878-A4B5-D114D037E768}" destId="{CB1B2ADB-1ECD-41A5-B8C7-9B432F9DF3DF}" srcOrd="0" destOrd="0" presId="urn:microsoft.com/office/officeart/2008/layout/LinedList"/>
    <dgm:cxn modelId="{2244A112-A3CA-44B2-8EB1-BF90597BBD12}" type="presParOf" srcId="{825D0380-2A95-4878-A4B5-D114D037E768}" destId="{3561E327-4298-4AC1-A7BD-0BB8EAF65942}" srcOrd="1" destOrd="0" presId="urn:microsoft.com/office/officeart/2008/layout/LinedList"/>
    <dgm:cxn modelId="{2F30676B-E942-4E8B-951C-1816BC3FC622}" type="presParOf" srcId="{913E3B11-1C00-4311-873F-5734C0DDB61C}" destId="{B3D061E7-E6CD-4D35-A140-B1EAD1116CEA}" srcOrd="6" destOrd="0" presId="urn:microsoft.com/office/officeart/2008/layout/LinedList"/>
    <dgm:cxn modelId="{08EFC7F3-E619-4468-B3C5-4E69B3B7D425}" type="presParOf" srcId="{913E3B11-1C00-4311-873F-5734C0DDB61C}" destId="{44B5D132-02F0-4CC7-AD4A-024537DC0F45}" srcOrd="7" destOrd="0" presId="urn:microsoft.com/office/officeart/2008/layout/LinedList"/>
    <dgm:cxn modelId="{560F3FD3-D240-4C0D-B899-7392F4B06841}" type="presParOf" srcId="{44B5D132-02F0-4CC7-AD4A-024537DC0F45}" destId="{B87F2606-B7F6-4B1E-8F96-0A5DC32B8864}" srcOrd="0" destOrd="0" presId="urn:microsoft.com/office/officeart/2008/layout/LinedList"/>
    <dgm:cxn modelId="{060C4B09-8F76-43F4-A8B9-CC6A527538A2}" type="presParOf" srcId="{44B5D132-02F0-4CC7-AD4A-024537DC0F45}" destId="{BB999557-BB68-4CF0-91DD-F57843F9354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356B1-5572-48CE-AE6B-03453AF6EB5F}">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0B1637-480E-41AE-A6E7-DFF34C42C9B6}">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Private schools model is very neat; they put students at the heart of their practice and design a diet of employer engagement activities that meet their needs; it is important to know that not all activities work for everyone, people from different background respond differently to these; so we need to listen to them, get their feedback </a:t>
          </a:r>
          <a:endParaRPr lang="en-US" sz="1900" kern="1200"/>
        </a:p>
      </dsp:txBody>
      <dsp:txXfrm>
        <a:off x="0" y="2124"/>
        <a:ext cx="10515600" cy="1449029"/>
      </dsp:txXfrm>
    </dsp:sp>
    <dsp:sp modelId="{6566E05A-EB60-42B4-A930-6CFF23FBFEE5}">
      <dsp:nvSpPr>
        <dsp:cNvPr id="0" name=""/>
        <dsp:cNvSpPr/>
      </dsp:nvSpPr>
      <dsp:spPr>
        <a:xfrm>
          <a:off x="0" y="1451154"/>
          <a:ext cx="1051560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DCCE0C-6F58-4526-B344-6591280D9EBB}">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Access to effective social networks is highly patterned by social class, there are some professions that require or prefer prior work experience and progression to them is therefor appears to be for the ones who have better access (medical profession). Young people draw on their familial network to secure placements and those from more affluent backgrounds have access to better quality networks </a:t>
          </a:r>
          <a:endParaRPr lang="en-US" sz="1900" kern="1200"/>
        </a:p>
      </dsp:txBody>
      <dsp:txXfrm>
        <a:off x="0" y="1451154"/>
        <a:ext cx="10515600" cy="1449029"/>
      </dsp:txXfrm>
    </dsp:sp>
    <dsp:sp modelId="{18149BDE-5581-43C4-AB09-CC92848A08E2}">
      <dsp:nvSpPr>
        <dsp:cNvPr id="0" name=""/>
        <dsp:cNvSpPr/>
      </dsp:nvSpPr>
      <dsp:spPr>
        <a:xfrm>
          <a:off x="0" y="2900183"/>
          <a:ext cx="105156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1FF2EC-6802-45C9-9841-03C09D5A7D2F}">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kern="1200"/>
            <a:t>School can play a role in balancing uneven access to social capital. When comparing the outcomes for young people from lower socio-economic levels we can draw the underlining benefit of 1)enhanced access to social capital 2)exposure to employers via a range of activities; however quality and design can be mediating factors </a:t>
          </a:r>
          <a:endParaRPr lang="en-US" sz="1900" kern="1200"/>
        </a:p>
      </dsp:txBody>
      <dsp:txXfrm>
        <a:off x="0" y="2900183"/>
        <a:ext cx="10515600" cy="1449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7CF10-C2CF-4FC6-A132-091493F64C40}">
      <dsp:nvSpPr>
        <dsp:cNvPr id="0" name=""/>
        <dsp:cNvSpPr/>
      </dsp:nvSpPr>
      <dsp:spPr>
        <a:xfrm>
          <a:off x="0" y="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551568-8DB1-4FC1-8C66-DAC61EE5D8E0}">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There is now a policy emphasis on employers becoming an integral part of career advice. Employers from all walks of life to provide opportunities to inspire people and help them understand what it takes to navigate through the complex system we are in </a:t>
          </a:r>
          <a:endParaRPr lang="en-US" sz="2100" kern="1200"/>
        </a:p>
      </dsp:txBody>
      <dsp:txXfrm>
        <a:off x="0" y="0"/>
        <a:ext cx="10515600" cy="1087834"/>
      </dsp:txXfrm>
    </dsp:sp>
    <dsp:sp modelId="{387B7F26-B566-4A47-AD44-EF1DA4CE5420}">
      <dsp:nvSpPr>
        <dsp:cNvPr id="0" name=""/>
        <dsp:cNvSpPr/>
      </dsp:nvSpPr>
      <dsp:spPr>
        <a:xfrm>
          <a:off x="0" y="1087834"/>
          <a:ext cx="1051560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7B988B-706D-4CE7-8EE5-F976656CF59A}">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However this chapters’ main concern was that whether encouragement of employer engagement without the quality control and proper thought-through design can reinforce inherited distribution of social capital and hence contributing to social inequality </a:t>
          </a:r>
          <a:endParaRPr lang="en-US" sz="2100" kern="1200"/>
        </a:p>
      </dsp:txBody>
      <dsp:txXfrm>
        <a:off x="0" y="1087834"/>
        <a:ext cx="10515600" cy="1087834"/>
      </dsp:txXfrm>
    </dsp:sp>
    <dsp:sp modelId="{59B22BF6-0717-4BAC-8E42-08F99D5C522F}">
      <dsp:nvSpPr>
        <dsp:cNvPr id="0" name=""/>
        <dsp:cNvSpPr/>
      </dsp:nvSpPr>
      <dsp:spPr>
        <a:xfrm>
          <a:off x="0" y="2175669"/>
          <a:ext cx="1051560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1B2ADB-1ECD-41A5-B8C7-9B432F9DF3DF}">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The overriding implications from the evidence presented in the chapter is that schools can play a role in improving access to social capital especially in light of social disadvantage, but that needs to be done carefully and deliberately and with ownership of schools </a:t>
          </a:r>
          <a:endParaRPr lang="en-US" sz="2100" kern="1200"/>
        </a:p>
      </dsp:txBody>
      <dsp:txXfrm>
        <a:off x="0" y="2175669"/>
        <a:ext cx="10515600" cy="1087834"/>
      </dsp:txXfrm>
    </dsp:sp>
    <dsp:sp modelId="{B3D061E7-E6CD-4D35-A140-B1EAD1116CEA}">
      <dsp:nvSpPr>
        <dsp:cNvPr id="0" name=""/>
        <dsp:cNvSpPr/>
      </dsp:nvSpPr>
      <dsp:spPr>
        <a:xfrm>
          <a:off x="0" y="3263503"/>
          <a:ext cx="105156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7F2606-B7F6-4B1E-8F96-0A5DC32B8864}">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Without careful choreography, uncontrolled employer engagement is likely to reproduce social inequalities by class and exacerbate the negative consequences of neoliberal structures </a:t>
          </a:r>
          <a:endParaRPr lang="en-US" sz="2100" kern="1200"/>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E27B-EB35-458C-BBF6-33F460B9E3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7106DC7-56ED-45EB-B427-07E6D1E926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BC331F-60E1-4F31-A475-45BDD2AF739E}"/>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5" name="Footer Placeholder 4">
            <a:extLst>
              <a:ext uri="{FF2B5EF4-FFF2-40B4-BE49-F238E27FC236}">
                <a16:creationId xmlns:a16="http://schemas.microsoft.com/office/drawing/2014/main" id="{CA0DF3B3-2A9D-4A45-AF18-B4D3A583C2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DD5200-6012-4AE0-9BE2-B6DA0A212D4F}"/>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267924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3A20-9967-43BC-9A0C-BF742CC2AE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3AFDBB-66BE-4902-9FC0-F91A7ED771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B98D60-5006-4C6C-8198-EA7011465958}"/>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5" name="Footer Placeholder 4">
            <a:extLst>
              <a:ext uri="{FF2B5EF4-FFF2-40B4-BE49-F238E27FC236}">
                <a16:creationId xmlns:a16="http://schemas.microsoft.com/office/drawing/2014/main" id="{4E518586-694B-4CE6-B319-84EFC85A35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1586A8-218D-4E88-90E5-6DA7F2D76B23}"/>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3869626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F535-0840-4B20-BD9E-1C95F4C3B1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F4B56A-D525-4890-BDEE-91B06889A2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D0E980-AE5D-49F6-9621-3C1275A68407}"/>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5" name="Footer Placeholder 4">
            <a:extLst>
              <a:ext uri="{FF2B5EF4-FFF2-40B4-BE49-F238E27FC236}">
                <a16:creationId xmlns:a16="http://schemas.microsoft.com/office/drawing/2014/main" id="{8BC9AE72-FA47-44E0-AA8D-A018669684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81C8DF-0940-4090-84F5-DA96916ACBAB}"/>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783299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150C-ED00-4C71-B5B4-62EF3E0061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16C41C-A236-42F7-B5CF-05D0BB1D512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0037FC-F2E1-47F5-A82E-0A56ABD83B2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5F68994-594E-4709-B243-41462D347057}"/>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6" name="Footer Placeholder 5">
            <a:extLst>
              <a:ext uri="{FF2B5EF4-FFF2-40B4-BE49-F238E27FC236}">
                <a16:creationId xmlns:a16="http://schemas.microsoft.com/office/drawing/2014/main" id="{A5FE3D9A-64DB-407F-AED8-C6A1649B83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D09FFC-DD37-4316-8B53-62B1E0654776}"/>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382347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FFB0-C4B1-4C2E-BA47-1857E4AD580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C909C4-35A3-4F5C-B9C2-B8D21E5185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F832B4B-02E6-47F1-A91C-86CEFE26675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1F54B0-9C77-4C11-85D7-59AAA7542D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7EE75B-977F-4EFD-ABD9-83F6253ABA7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36F082-7091-4CA8-B269-4E2DA4A187B0}"/>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8" name="Footer Placeholder 7">
            <a:extLst>
              <a:ext uri="{FF2B5EF4-FFF2-40B4-BE49-F238E27FC236}">
                <a16:creationId xmlns:a16="http://schemas.microsoft.com/office/drawing/2014/main" id="{075C90EA-A891-407C-95DC-0B5099BA8E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1E00A82-FED9-4082-83D6-EC3445A78071}"/>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541677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EBC4-9017-4AF0-8943-5B2A0AEE6D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5AE3A17-20D9-4A3B-9572-0A38FE04FDBA}"/>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4" name="Footer Placeholder 3">
            <a:extLst>
              <a:ext uri="{FF2B5EF4-FFF2-40B4-BE49-F238E27FC236}">
                <a16:creationId xmlns:a16="http://schemas.microsoft.com/office/drawing/2014/main" id="{282D59EA-B614-4C38-8553-AC6EAF7440D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A6C4983-D0B2-4B79-A195-1DE7D8E5D64E}"/>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95540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50465F-46C8-4271-B207-FFE2EC4EAB7A}"/>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3" name="Footer Placeholder 2">
            <a:extLst>
              <a:ext uri="{FF2B5EF4-FFF2-40B4-BE49-F238E27FC236}">
                <a16:creationId xmlns:a16="http://schemas.microsoft.com/office/drawing/2014/main" id="{879910B8-5E35-4CD3-9AC7-6388C7DB01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24FD5A7-068C-4AF4-9CAD-0C09DE2D1515}"/>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2639329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554B-054E-4419-8637-BCFFF32E42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D8EE07-A597-4056-919D-4DF2B3E621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AD3D78-E3C2-4CE9-8464-84F332580D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B3B95C-7A64-4A4B-B82A-BCC824D25994}"/>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6" name="Footer Placeholder 5">
            <a:extLst>
              <a:ext uri="{FF2B5EF4-FFF2-40B4-BE49-F238E27FC236}">
                <a16:creationId xmlns:a16="http://schemas.microsoft.com/office/drawing/2014/main" id="{7D7B0576-A6A9-43B8-870F-91036AD0F5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30F199-0628-4CCF-BF8A-E2D4F9A7738C}"/>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2109341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8896-1E2B-4CBF-88F5-1A74DC18F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1E571FB-3A69-4A4E-9649-F2577FF685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578D5F2-4B70-4073-9084-1EA80520AB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F3F118-EF1F-4119-B873-3B314E0F864F}"/>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6" name="Footer Placeholder 5">
            <a:extLst>
              <a:ext uri="{FF2B5EF4-FFF2-40B4-BE49-F238E27FC236}">
                <a16:creationId xmlns:a16="http://schemas.microsoft.com/office/drawing/2014/main" id="{D04B80C7-E94D-45D2-93DF-4F3F323DFB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E46ADC-B1B8-43B7-96B3-0B55EFE6B74C}"/>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375457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DC4C-2292-4227-B4B2-53600EEA6F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AA4909-B188-465F-A9B8-04219C1BA2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1812E7-A11A-4CC2-81CB-9F4650950207}"/>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5" name="Footer Placeholder 4">
            <a:extLst>
              <a:ext uri="{FF2B5EF4-FFF2-40B4-BE49-F238E27FC236}">
                <a16:creationId xmlns:a16="http://schemas.microsoft.com/office/drawing/2014/main" id="{31568A96-AA09-4EAD-8F36-9BAC8D4D4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7C2CD1-0B50-4DB5-96E6-64AA7B1D7275}"/>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424844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20AE5B-C1E4-4DE9-B7BC-E18B7DB3CF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7A5AC8-53A7-4B6D-8FAC-097E40E2E4E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17F98C-34D9-46D7-8140-A18FE3C84D8A}"/>
              </a:ext>
            </a:extLst>
          </p:cNvPr>
          <p:cNvSpPr>
            <a:spLocks noGrp="1"/>
          </p:cNvSpPr>
          <p:nvPr>
            <p:ph type="dt" sz="half" idx="10"/>
          </p:nvPr>
        </p:nvSpPr>
        <p:spPr/>
        <p:txBody>
          <a:bodyPr/>
          <a:lstStyle/>
          <a:p>
            <a:fld id="{59246596-0B8E-4560-B54D-B7D50D558F78}" type="datetimeFigureOut">
              <a:rPr lang="en-GB" smtClean="0"/>
              <a:t>17/07/2019</a:t>
            </a:fld>
            <a:endParaRPr lang="en-GB"/>
          </a:p>
        </p:txBody>
      </p:sp>
      <p:sp>
        <p:nvSpPr>
          <p:cNvPr id="5" name="Footer Placeholder 4">
            <a:extLst>
              <a:ext uri="{FF2B5EF4-FFF2-40B4-BE49-F238E27FC236}">
                <a16:creationId xmlns:a16="http://schemas.microsoft.com/office/drawing/2014/main" id="{E7450410-9360-4E53-95F9-D73A8EE03C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E55AE1-6230-457B-9CDA-BDD5F8C38A5B}"/>
              </a:ext>
            </a:extLst>
          </p:cNvPr>
          <p:cNvSpPr>
            <a:spLocks noGrp="1"/>
          </p:cNvSpPr>
          <p:nvPr>
            <p:ph type="sldNum" sz="quarter" idx="12"/>
          </p:nvPr>
        </p:nvSpPr>
        <p:spPr/>
        <p:txBody>
          <a:bodyPr/>
          <a:lstStyle/>
          <a:p>
            <a:fld id="{F89035AD-D024-42DA-AE87-9C57BBB0AC13}" type="slidenum">
              <a:rPr lang="en-GB" smtClean="0"/>
              <a:t>‹#›</a:t>
            </a:fld>
            <a:endParaRPr lang="en-GB"/>
          </a:p>
        </p:txBody>
      </p:sp>
    </p:spTree>
    <p:extLst>
      <p:ext uri="{BB962C8B-B14F-4D97-AF65-F5344CB8AC3E}">
        <p14:creationId xmlns:p14="http://schemas.microsoft.com/office/powerpoint/2010/main" val="189921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73934E-DA65-4D41-B014-7662866129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3D692F-553E-4376-B665-EDC6A5E078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631942-82F5-4638-BA65-8EA4BE4E1C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46596-0B8E-4560-B54D-B7D50D558F78}" type="datetimeFigureOut">
              <a:rPr lang="en-GB" smtClean="0"/>
              <a:t>17/07/2019</a:t>
            </a:fld>
            <a:endParaRPr lang="en-GB"/>
          </a:p>
        </p:txBody>
      </p:sp>
      <p:sp>
        <p:nvSpPr>
          <p:cNvPr id="5" name="Footer Placeholder 4">
            <a:extLst>
              <a:ext uri="{FF2B5EF4-FFF2-40B4-BE49-F238E27FC236}">
                <a16:creationId xmlns:a16="http://schemas.microsoft.com/office/drawing/2014/main" id="{CCC1C482-E14E-4C90-9D55-817AA4F51A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34CBAF-DAD6-47D5-9A65-AF9F95D82F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035AD-D024-42DA-AE87-9C57BBB0AC13}" type="slidenum">
              <a:rPr lang="en-GB" smtClean="0"/>
              <a:t>‹#›</a:t>
            </a:fld>
            <a:endParaRPr lang="en-GB"/>
          </a:p>
        </p:txBody>
      </p:sp>
    </p:spTree>
    <p:extLst>
      <p:ext uri="{BB962C8B-B14F-4D97-AF65-F5344CB8AC3E}">
        <p14:creationId xmlns:p14="http://schemas.microsoft.com/office/powerpoint/2010/main" val="2465431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C3E4B2-A83C-4391-94D8-BDFA3234F207}"/>
              </a:ext>
            </a:extLst>
          </p:cNvPr>
          <p:cNvSpPr>
            <a:spLocks noGrp="1"/>
          </p:cNvSpPr>
          <p:nvPr>
            <p:ph type="ctrTitle"/>
          </p:nvPr>
        </p:nvSpPr>
        <p:spPr>
          <a:xfrm>
            <a:off x="838199" y="4525347"/>
            <a:ext cx="6801321" cy="1737360"/>
          </a:xfrm>
        </p:spPr>
        <p:txBody>
          <a:bodyPr anchor="ctr">
            <a:normAutofit/>
          </a:bodyPr>
          <a:lstStyle/>
          <a:p>
            <a:pPr algn="r"/>
            <a:r>
              <a:rPr lang="en-GB" sz="3800"/>
              <a:t>Social advantage, access to employers and the role of schools in modern </a:t>
            </a:r>
            <a:r>
              <a:rPr lang="en-GB" sz="3800" err="1"/>
              <a:t>british</a:t>
            </a:r>
            <a:r>
              <a:rPr lang="en-GB" sz="3800"/>
              <a:t> education </a:t>
            </a:r>
          </a:p>
        </p:txBody>
      </p:sp>
      <p:sp>
        <p:nvSpPr>
          <p:cNvPr id="3" name="Subtitle 2">
            <a:extLst>
              <a:ext uri="{FF2B5EF4-FFF2-40B4-BE49-F238E27FC236}">
                <a16:creationId xmlns:a16="http://schemas.microsoft.com/office/drawing/2014/main" id="{395086AC-4937-4270-B1B9-FEA3A5612AEF}"/>
              </a:ext>
            </a:extLst>
          </p:cNvPr>
          <p:cNvSpPr>
            <a:spLocks noGrp="1"/>
          </p:cNvSpPr>
          <p:nvPr>
            <p:ph type="subTitle" idx="1"/>
          </p:nvPr>
        </p:nvSpPr>
        <p:spPr>
          <a:xfrm>
            <a:off x="7961258" y="4525347"/>
            <a:ext cx="3258675" cy="1737360"/>
          </a:xfrm>
        </p:spPr>
        <p:txBody>
          <a:bodyPr anchor="ctr">
            <a:normAutofit/>
          </a:bodyPr>
          <a:lstStyle/>
          <a:p>
            <a:pPr algn="l"/>
            <a:r>
              <a:rPr lang="en-GB" dirty="0"/>
              <a:t>Christian Percy and Elnaz </a:t>
            </a:r>
            <a:r>
              <a:rPr lang="en-GB" dirty="0" err="1"/>
              <a:t>Kashefpakdel</a:t>
            </a:r>
            <a:r>
              <a:rPr lang="en-GB" dirty="0"/>
              <a:t> (Education and Employers) </a:t>
            </a: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423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50BA6-FECF-4EBB-9177-BFCEE65BCA51}"/>
              </a:ext>
            </a:extLst>
          </p:cNvPr>
          <p:cNvSpPr>
            <a:spLocks noGrp="1"/>
          </p:cNvSpPr>
          <p:nvPr>
            <p:ph type="title"/>
          </p:nvPr>
        </p:nvSpPr>
        <p:spPr>
          <a:xfrm>
            <a:off x="221673" y="627564"/>
            <a:ext cx="9684327" cy="1325563"/>
          </a:xfrm>
        </p:spPr>
        <p:txBody>
          <a:bodyPr>
            <a:normAutofit/>
          </a:bodyPr>
          <a:lstStyle/>
          <a:p>
            <a:r>
              <a:rPr lang="en-GB" dirty="0"/>
              <a:t>Introduction- This chapter looks into the </a:t>
            </a:r>
          </a:p>
        </p:txBody>
      </p:sp>
      <p:sp>
        <p:nvSpPr>
          <p:cNvPr id="3" name="Content Placeholder 2">
            <a:extLst>
              <a:ext uri="{FF2B5EF4-FFF2-40B4-BE49-F238E27FC236}">
                <a16:creationId xmlns:a16="http://schemas.microsoft.com/office/drawing/2014/main" id="{A2A47ACD-F989-4B1D-A6C5-38187F3EDF32}"/>
              </a:ext>
            </a:extLst>
          </p:cNvPr>
          <p:cNvSpPr>
            <a:spLocks noGrp="1"/>
          </p:cNvSpPr>
          <p:nvPr>
            <p:ph idx="1"/>
          </p:nvPr>
        </p:nvSpPr>
        <p:spPr>
          <a:xfrm>
            <a:off x="457200" y="1953127"/>
            <a:ext cx="8458200" cy="4724764"/>
          </a:xfrm>
        </p:spPr>
        <p:txBody>
          <a:bodyPr anchor="ctr">
            <a:normAutofit fontScale="92500"/>
          </a:bodyPr>
          <a:lstStyle/>
          <a:p>
            <a:r>
              <a:rPr lang="en-GB" sz="2400" dirty="0"/>
              <a:t>Relationship between social advantage and a particular aspect of careers guidance as it manifests in modern British secondary schools and that it the use of school-mediated employer engagement </a:t>
            </a:r>
          </a:p>
          <a:p>
            <a:r>
              <a:rPr lang="en-GB" sz="2400" dirty="0"/>
              <a:t>EE in general terms is designed to provide career-relevant experiences and insights to young people while in full-time education </a:t>
            </a:r>
          </a:p>
          <a:p>
            <a:r>
              <a:rPr lang="en-GB" sz="2400" dirty="0"/>
              <a:t>We particularly explored the issue of access to network of professionals in work and what impact these contacts have on young people’s lives as they move towards the working life </a:t>
            </a:r>
          </a:p>
          <a:p>
            <a:r>
              <a:rPr lang="en-GB" sz="2400" dirty="0"/>
              <a:t>Whether schools can harness such engagement activities in order to challenge social reproduction</a:t>
            </a:r>
          </a:p>
          <a:p>
            <a:r>
              <a:rPr lang="en-GB" sz="2400" dirty="0"/>
              <a:t>Focused on career talks and short </a:t>
            </a:r>
            <a:r>
              <a:rPr lang="en-GB" sz="2400" dirty="0" err="1"/>
              <a:t>wex</a:t>
            </a:r>
            <a:r>
              <a:rPr lang="en-GB" sz="2400" dirty="0"/>
              <a:t> placements as most common forms of employer engagement activities in secondary schools in the UK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Onboarding">
            <a:extLst>
              <a:ext uri="{FF2B5EF4-FFF2-40B4-BE49-F238E27FC236}">
                <a16:creationId xmlns:a16="http://schemas.microsoft.com/office/drawing/2014/main" id="{6AB8AA3E-559D-432B-A431-39860748AB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66825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1E6A-A74E-44BE-8C67-ED45C3655B4F}"/>
              </a:ext>
            </a:extLst>
          </p:cNvPr>
          <p:cNvSpPr>
            <a:spLocks noGrp="1"/>
          </p:cNvSpPr>
          <p:nvPr>
            <p:ph type="title"/>
          </p:nvPr>
        </p:nvSpPr>
        <p:spPr>
          <a:xfrm>
            <a:off x="900545" y="586000"/>
            <a:ext cx="7474172" cy="1325563"/>
          </a:xfrm>
        </p:spPr>
        <p:txBody>
          <a:bodyPr>
            <a:normAutofit/>
          </a:bodyPr>
          <a:lstStyle/>
          <a:p>
            <a:r>
              <a:rPr lang="en-GB" sz="3100" dirty="0"/>
              <a:t>Early perspectives on employer engagement </a:t>
            </a:r>
            <a:br>
              <a:rPr lang="en-GB" sz="3100" dirty="0"/>
            </a:br>
            <a:endParaRPr lang="en-GB" sz="3100" dirty="0"/>
          </a:p>
        </p:txBody>
      </p:sp>
      <p:sp>
        <p:nvSpPr>
          <p:cNvPr id="3" name="Content Placeholder 2">
            <a:extLst>
              <a:ext uri="{FF2B5EF4-FFF2-40B4-BE49-F238E27FC236}">
                <a16:creationId xmlns:a16="http://schemas.microsoft.com/office/drawing/2014/main" id="{8F3A49EF-4293-4482-A00E-5B4A303212F6}"/>
              </a:ext>
            </a:extLst>
          </p:cNvPr>
          <p:cNvSpPr>
            <a:spLocks noGrp="1"/>
          </p:cNvSpPr>
          <p:nvPr>
            <p:ph idx="1"/>
          </p:nvPr>
        </p:nvSpPr>
        <p:spPr>
          <a:xfrm>
            <a:off x="900545" y="1524000"/>
            <a:ext cx="8014855" cy="4987635"/>
          </a:xfrm>
        </p:spPr>
        <p:txBody>
          <a:bodyPr anchor="ctr">
            <a:normAutofit/>
          </a:bodyPr>
          <a:lstStyle/>
          <a:p>
            <a:r>
              <a:rPr lang="en-GB" sz="2000" dirty="0"/>
              <a:t>Coinciding with the dominance of neoliberalism over the last generation is the emergence of EE as a tool within careers guidance </a:t>
            </a:r>
          </a:p>
          <a:p>
            <a:r>
              <a:rPr lang="en-GB" sz="2000" dirty="0"/>
              <a:t>EE has long featured within UK education and it is defined as: </a:t>
            </a:r>
          </a:p>
          <a:p>
            <a:pPr marL="0" indent="0">
              <a:buNone/>
            </a:pPr>
            <a:r>
              <a:rPr lang="en-GB" sz="2000" dirty="0"/>
              <a:t>“The process within which a young person engages with the members of the economic community via school, with the aim of influencing their educational achievement, engagement and/or progress into the ultimate employment” by Stanley and Mann (2014). </a:t>
            </a:r>
          </a:p>
          <a:p>
            <a:r>
              <a:rPr lang="en-GB" sz="2000" dirty="0"/>
              <a:t>As an example we can refer to </a:t>
            </a:r>
            <a:r>
              <a:rPr lang="en-GB" sz="2000" dirty="0" err="1"/>
              <a:t>wex</a:t>
            </a:r>
            <a:r>
              <a:rPr lang="en-GB" sz="2000" dirty="0"/>
              <a:t> introduced in 60s as the result of Newsom report, as tasters of the labour market mainly targeted at disengaged students who expected to leave education at the earliest possible.</a:t>
            </a:r>
          </a:p>
          <a:p>
            <a:r>
              <a:rPr lang="en-GB" sz="2000" dirty="0"/>
              <a:t>There have been however scepticism as to whether this has contributed to social inequality- work experience in low skilled jobs/low quality </a:t>
            </a:r>
            <a:r>
              <a:rPr lang="en-GB" sz="2000" dirty="0" err="1"/>
              <a:t>wex</a:t>
            </a:r>
            <a:r>
              <a:rPr lang="en-GB" sz="2000" dirty="0"/>
              <a:t> perpetuating social reproduction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Group">
            <a:extLst>
              <a:ext uri="{FF2B5EF4-FFF2-40B4-BE49-F238E27FC236}">
                <a16:creationId xmlns:a16="http://schemas.microsoft.com/office/drawing/2014/main" id="{25561010-3FD0-4F3E-94BA-7CE4E263418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070242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19A3F-BAEA-4C6F-B880-E31F45E7A7E9}"/>
              </a:ext>
            </a:extLst>
          </p:cNvPr>
          <p:cNvSpPr>
            <a:spLocks noGrp="1"/>
          </p:cNvSpPr>
          <p:nvPr>
            <p:ph type="title"/>
          </p:nvPr>
        </p:nvSpPr>
        <p:spPr>
          <a:xfrm>
            <a:off x="1136428" y="627564"/>
            <a:ext cx="7474172" cy="1325563"/>
          </a:xfrm>
        </p:spPr>
        <p:txBody>
          <a:bodyPr>
            <a:normAutofit/>
          </a:bodyPr>
          <a:lstStyle/>
          <a:p>
            <a:r>
              <a:rPr lang="en-GB" sz="3700"/>
              <a:t>Changes in school-to-work transitions</a:t>
            </a:r>
            <a:br>
              <a:rPr lang="en-GB" sz="3700"/>
            </a:br>
            <a:endParaRPr lang="en-GB" sz="3700"/>
          </a:p>
        </p:txBody>
      </p:sp>
      <p:sp>
        <p:nvSpPr>
          <p:cNvPr id="3" name="Content Placeholder 2">
            <a:extLst>
              <a:ext uri="{FF2B5EF4-FFF2-40B4-BE49-F238E27FC236}">
                <a16:creationId xmlns:a16="http://schemas.microsoft.com/office/drawing/2014/main" id="{CF585F82-C17F-439F-BA95-A17A950BB14E}"/>
              </a:ext>
            </a:extLst>
          </p:cNvPr>
          <p:cNvSpPr>
            <a:spLocks noGrp="1"/>
          </p:cNvSpPr>
          <p:nvPr>
            <p:ph idx="1"/>
          </p:nvPr>
        </p:nvSpPr>
        <p:spPr>
          <a:xfrm>
            <a:off x="1011382" y="1676401"/>
            <a:ext cx="7904017" cy="4807526"/>
          </a:xfrm>
        </p:spPr>
        <p:txBody>
          <a:bodyPr anchor="ctr">
            <a:normAutofit lnSpcReduction="10000"/>
          </a:bodyPr>
          <a:lstStyle/>
          <a:p>
            <a:r>
              <a:rPr lang="en-GB" sz="2000" dirty="0"/>
              <a:t>Since Newsom report much has changed including features of school-to-work transition such as the education process, types of work available post-graduation and how they are accessed. </a:t>
            </a:r>
          </a:p>
          <a:p>
            <a:r>
              <a:rPr lang="en-GB" sz="2000" dirty="0"/>
              <a:t>Few key trends: most young people stay in education longer than past generations, higher accumulated human capital; less traditional routes to job market; increasingly complex and opaque labour market due to technological advancements, globalisations and migration; disappearance of low-semi skilled jobs which enacted as a platform for skills development and progression outside school</a:t>
            </a:r>
          </a:p>
          <a:p>
            <a:r>
              <a:rPr lang="en-GB" sz="2000" dirty="0"/>
              <a:t> recruitment is also is moving away from pure qualifications to employers demanding more skills and more critical of young people work readiness and education system overall to deliver in light of the 21</a:t>
            </a:r>
            <a:r>
              <a:rPr lang="en-GB" sz="2000" baseline="30000" dirty="0"/>
              <a:t>st</a:t>
            </a:r>
            <a:r>
              <a:rPr lang="en-GB" sz="2000" dirty="0"/>
              <a:t> century workplaces </a:t>
            </a:r>
          </a:p>
          <a:p>
            <a:r>
              <a:rPr lang="en-GB" sz="2000" dirty="0"/>
              <a:t>When thinking of modern transitions higher education is also under scrutiny in terms of value for money and returns on investment which is linked to the choice of courses and institutions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ducation">
            <a:extLst>
              <a:ext uri="{FF2B5EF4-FFF2-40B4-BE49-F238E27FC236}">
                <a16:creationId xmlns:a16="http://schemas.microsoft.com/office/drawing/2014/main" id="{A7539656-126E-4FFA-BD4E-FCEE676BB6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38245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58C4-25C6-4DF3-A340-1D72CBD01DA7}"/>
              </a:ext>
            </a:extLst>
          </p:cNvPr>
          <p:cNvSpPr>
            <a:spLocks noGrp="1"/>
          </p:cNvSpPr>
          <p:nvPr>
            <p:ph type="title"/>
          </p:nvPr>
        </p:nvSpPr>
        <p:spPr>
          <a:xfrm>
            <a:off x="1136428" y="627564"/>
            <a:ext cx="7474172" cy="1325563"/>
          </a:xfrm>
        </p:spPr>
        <p:txBody>
          <a:bodyPr>
            <a:normAutofit/>
          </a:bodyPr>
          <a:lstStyle/>
          <a:p>
            <a:r>
              <a:rPr lang="en-GB" sz="3100"/>
              <a:t>Implications for pathway decision –making </a:t>
            </a:r>
            <a:br>
              <a:rPr lang="en-GB" sz="3100"/>
            </a:br>
            <a:endParaRPr lang="en-GB" sz="3100"/>
          </a:p>
        </p:txBody>
      </p:sp>
      <p:sp>
        <p:nvSpPr>
          <p:cNvPr id="3" name="Content Placeholder 2">
            <a:extLst>
              <a:ext uri="{FF2B5EF4-FFF2-40B4-BE49-F238E27FC236}">
                <a16:creationId xmlns:a16="http://schemas.microsoft.com/office/drawing/2014/main" id="{15EFCAD2-1B7B-4AC6-9ACA-B25F30BE5C4C}"/>
              </a:ext>
            </a:extLst>
          </p:cNvPr>
          <p:cNvSpPr>
            <a:spLocks noGrp="1"/>
          </p:cNvSpPr>
          <p:nvPr>
            <p:ph idx="1"/>
          </p:nvPr>
        </p:nvSpPr>
        <p:spPr>
          <a:xfrm>
            <a:off x="1136428" y="1634836"/>
            <a:ext cx="7778971" cy="4807527"/>
          </a:xfrm>
        </p:spPr>
        <p:txBody>
          <a:bodyPr anchor="ctr">
            <a:normAutofit lnSpcReduction="10000"/>
          </a:bodyPr>
          <a:lstStyle/>
          <a:p>
            <a:r>
              <a:rPr lang="en-GB" sz="2400" dirty="0"/>
              <a:t>When thinking about these changes, one can feel the pressure and challenges young people are faced with </a:t>
            </a:r>
          </a:p>
          <a:p>
            <a:r>
              <a:rPr lang="en-GB" sz="2400" dirty="0"/>
              <a:t>On top of this, there has been a proliferation of data sources, advice and marketing to young people: there are around 50,000 undergrad courses available to choose from, league tables and university world rankings, labour market statistics and average salaries across sectors to take into account. </a:t>
            </a:r>
          </a:p>
          <a:p>
            <a:r>
              <a:rPr lang="en-GB" sz="2400" dirty="0"/>
              <a:t>So the stakes are high, young people have to make informed decisions about their future relatively early. </a:t>
            </a:r>
          </a:p>
          <a:p>
            <a:r>
              <a:rPr lang="en-GB" sz="2400" dirty="0"/>
              <a:t>Focus groups with young people suggests many simply shut down in the face of these decisions and opt in for the most obvious route instead of exploring a range of options available to them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rain in head">
            <a:extLst>
              <a:ext uri="{FF2B5EF4-FFF2-40B4-BE49-F238E27FC236}">
                <a16:creationId xmlns:a16="http://schemas.microsoft.com/office/drawing/2014/main" id="{6ED82CEE-C05A-449D-8E6E-7D2A8EF9A8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61322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8D1B4-9623-42BC-B4E3-351B30317DA3}"/>
              </a:ext>
            </a:extLst>
          </p:cNvPr>
          <p:cNvSpPr>
            <a:spLocks noGrp="1"/>
          </p:cNvSpPr>
          <p:nvPr>
            <p:ph type="title"/>
          </p:nvPr>
        </p:nvSpPr>
        <p:spPr>
          <a:xfrm>
            <a:off x="1136428" y="627564"/>
            <a:ext cx="7474172" cy="1325563"/>
          </a:xfrm>
        </p:spPr>
        <p:txBody>
          <a:bodyPr>
            <a:normAutofit/>
          </a:bodyPr>
          <a:lstStyle/>
          <a:p>
            <a:r>
              <a:rPr lang="en-GB" sz="2800"/>
              <a:t>Implications for modern employer engagement </a:t>
            </a:r>
            <a:br>
              <a:rPr lang="en-GB" sz="2800"/>
            </a:br>
            <a:endParaRPr lang="en-GB" sz="2800"/>
          </a:p>
        </p:txBody>
      </p:sp>
      <p:sp>
        <p:nvSpPr>
          <p:cNvPr id="3" name="Content Placeholder 2">
            <a:extLst>
              <a:ext uri="{FF2B5EF4-FFF2-40B4-BE49-F238E27FC236}">
                <a16:creationId xmlns:a16="http://schemas.microsoft.com/office/drawing/2014/main" id="{FA38EB66-982B-45D7-A30B-A92C3387CCA5}"/>
              </a:ext>
            </a:extLst>
          </p:cNvPr>
          <p:cNvSpPr>
            <a:spLocks noGrp="1"/>
          </p:cNvSpPr>
          <p:nvPr>
            <p:ph idx="1"/>
          </p:nvPr>
        </p:nvSpPr>
        <p:spPr>
          <a:xfrm>
            <a:off x="1136428" y="1510145"/>
            <a:ext cx="7778971" cy="4932219"/>
          </a:xfrm>
        </p:spPr>
        <p:txBody>
          <a:bodyPr anchor="ctr">
            <a:normAutofit lnSpcReduction="10000"/>
          </a:bodyPr>
          <a:lstStyle/>
          <a:p>
            <a:r>
              <a:rPr lang="en-GB" sz="2000" dirty="0"/>
              <a:t>Making choices is perceived to be even more difficult as young people appear to have less personal experiences of the world of work than before. In 90s over 40% of young people aged 16-17 combined FT education with PT work; now fewer than 1 in 5 do so. </a:t>
            </a:r>
          </a:p>
          <a:p>
            <a:r>
              <a:rPr lang="en-GB" sz="2000" dirty="0"/>
              <a:t>Making informed investment choices while in education and the complexity/changes of the modern workplaces have been the main rational for increasing employer engagement activities as pat of a broader high quality career guidance. </a:t>
            </a:r>
          </a:p>
          <a:p>
            <a:r>
              <a:rPr lang="en-GB" sz="2000" dirty="0"/>
              <a:t>A related hypothesis is that a longer stay in the education system has made labour market a distant horizon and harder to imagine and relate to. </a:t>
            </a:r>
          </a:p>
          <a:p>
            <a:r>
              <a:rPr lang="en-GB" sz="2000" dirty="0"/>
              <a:t>Which only makes the role of direct contact with employers particularly relevant; providing a chance to hear authentic messages to cut through the noise of day to day pressure from learning the curriculum, exams, future pathways etc. Allowing for the relevant information to come to rescue of labour market statistics and quarantined in-house advice and guidance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oardroom">
            <a:extLst>
              <a:ext uri="{FF2B5EF4-FFF2-40B4-BE49-F238E27FC236}">
                <a16:creationId xmlns:a16="http://schemas.microsoft.com/office/drawing/2014/main" id="{41DDFFED-89BE-4C1C-A662-5407ED510D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287759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2347F-6778-4E93-8D1F-0B985FF54F22}"/>
              </a:ext>
            </a:extLst>
          </p:cNvPr>
          <p:cNvSpPr>
            <a:spLocks noGrp="1"/>
          </p:cNvSpPr>
          <p:nvPr>
            <p:ph type="title"/>
          </p:nvPr>
        </p:nvSpPr>
        <p:spPr>
          <a:xfrm>
            <a:off x="1136428" y="627564"/>
            <a:ext cx="7474172" cy="1325563"/>
          </a:xfrm>
        </p:spPr>
        <p:txBody>
          <a:bodyPr>
            <a:normAutofit/>
          </a:bodyPr>
          <a:lstStyle/>
          <a:p>
            <a:r>
              <a:rPr lang="en-GB" dirty="0" err="1"/>
              <a:t>Granovetter</a:t>
            </a:r>
            <a:r>
              <a:rPr lang="en-GB" dirty="0"/>
              <a:t>, </a:t>
            </a:r>
            <a:r>
              <a:rPr lang="en-GB" dirty="0" err="1"/>
              <a:t>Bourdiue</a:t>
            </a:r>
            <a:r>
              <a:rPr lang="en-GB" dirty="0"/>
              <a:t> and uneven distribution of capital </a:t>
            </a:r>
          </a:p>
        </p:txBody>
      </p:sp>
      <p:sp>
        <p:nvSpPr>
          <p:cNvPr id="3" name="Content Placeholder 2">
            <a:extLst>
              <a:ext uri="{FF2B5EF4-FFF2-40B4-BE49-F238E27FC236}">
                <a16:creationId xmlns:a16="http://schemas.microsoft.com/office/drawing/2014/main" id="{39E76EB0-DDD2-4B73-ABE6-98F3EE551C0A}"/>
              </a:ext>
            </a:extLst>
          </p:cNvPr>
          <p:cNvSpPr>
            <a:spLocks noGrp="1"/>
          </p:cNvSpPr>
          <p:nvPr>
            <p:ph idx="1"/>
          </p:nvPr>
        </p:nvSpPr>
        <p:spPr>
          <a:xfrm>
            <a:off x="1136429" y="2278173"/>
            <a:ext cx="7778971" cy="4288882"/>
          </a:xfrm>
        </p:spPr>
        <p:txBody>
          <a:bodyPr anchor="ctr">
            <a:normAutofit/>
          </a:bodyPr>
          <a:lstStyle/>
          <a:p>
            <a:r>
              <a:rPr lang="en-GB" sz="1800" dirty="0"/>
              <a:t>Many researchers highlighting the importance of person-to-person exposures, propose that contemporary episodes of employer engagement are best understood through the conceptual lens of social and cultural capital where young people’s perception of self and abilities to achieve may change. The work of </a:t>
            </a:r>
            <a:r>
              <a:rPr lang="en-GB" sz="1800" dirty="0" err="1"/>
              <a:t>Granovetter’s</a:t>
            </a:r>
            <a:r>
              <a:rPr lang="en-GB" sz="1800" dirty="0"/>
              <a:t> power of weak ties and </a:t>
            </a:r>
            <a:r>
              <a:rPr lang="en-GB" sz="1800" dirty="0" err="1"/>
              <a:t>Bordiue’s</a:t>
            </a:r>
            <a:r>
              <a:rPr lang="en-GB" sz="1800" dirty="0"/>
              <a:t> notion of capital has informed a range of works in this area. </a:t>
            </a:r>
          </a:p>
          <a:p>
            <a:r>
              <a:rPr lang="en-GB" sz="1800" dirty="0"/>
              <a:t>Commonly EE has been viewed as a catalyst in improving access to social and cultural capital, notably in terms of providing authentic non-redundant and trustworthy information which can be used as an insight into imagined futures, allowing young people to draw a connection between education and potential future selves. </a:t>
            </a:r>
          </a:p>
          <a:p>
            <a:r>
              <a:rPr lang="en-GB" sz="1800" dirty="0"/>
              <a:t>The link between EE and wider economic and education outcomes have been quantified and reported in the past literature. </a:t>
            </a:r>
          </a:p>
          <a:p>
            <a:r>
              <a:rPr lang="en-GB" sz="1800" dirty="0"/>
              <a:t>The key question is whether EE activities reinforce or redistribute inequalities in employment and wage?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cales of Justice">
            <a:extLst>
              <a:ext uri="{FF2B5EF4-FFF2-40B4-BE49-F238E27FC236}">
                <a16:creationId xmlns:a16="http://schemas.microsoft.com/office/drawing/2014/main" id="{56B34E29-A0A8-4205-91B8-2E7038A7DC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20865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2A8685-EA50-44A8-ACFD-FDB7F7D95AC1}"/>
              </a:ext>
            </a:extLst>
          </p:cNvPr>
          <p:cNvSpPr>
            <a:spLocks noGrp="1"/>
          </p:cNvSpPr>
          <p:nvPr>
            <p:ph type="title"/>
          </p:nvPr>
        </p:nvSpPr>
        <p:spPr>
          <a:xfrm>
            <a:off x="838200" y="963877"/>
            <a:ext cx="3494362" cy="4930246"/>
          </a:xfrm>
        </p:spPr>
        <p:txBody>
          <a:bodyPr>
            <a:normAutofit/>
          </a:bodyPr>
          <a:lstStyle/>
          <a:p>
            <a:pPr algn="r"/>
            <a:r>
              <a:rPr lang="en-GB">
                <a:solidFill>
                  <a:schemeClr val="accent1"/>
                </a:solidFill>
              </a:rPr>
              <a:t>Inequality and employer engagement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E01986E-CBDD-489B-83C4-0689BF1BDC9A}"/>
              </a:ext>
            </a:extLst>
          </p:cNvPr>
          <p:cNvSpPr>
            <a:spLocks noGrp="1"/>
          </p:cNvSpPr>
          <p:nvPr>
            <p:ph idx="1"/>
          </p:nvPr>
        </p:nvSpPr>
        <p:spPr>
          <a:xfrm>
            <a:off x="4976031" y="963877"/>
            <a:ext cx="6635397" cy="5204694"/>
          </a:xfrm>
        </p:spPr>
        <p:txBody>
          <a:bodyPr anchor="ctr">
            <a:normAutofit/>
          </a:bodyPr>
          <a:lstStyle/>
          <a:p>
            <a:r>
              <a:rPr lang="en-GB" sz="1900" dirty="0"/>
              <a:t>The evidence we looked at in this chapter revolves around this question: What happens when schools enable episodes of work experience?</a:t>
            </a:r>
          </a:p>
          <a:p>
            <a:r>
              <a:rPr lang="en-GB" sz="1900" dirty="0"/>
              <a:t>3 case studies: English fee-paying/private schools, access to specific professions such as medical which requires prior work experience, state-funded school in west midland which provided work experience </a:t>
            </a:r>
          </a:p>
          <a:p>
            <a:r>
              <a:rPr lang="en-GB" sz="1900" dirty="0"/>
              <a:t>Also looked at insights we gathered from the analysis of a large scale longitudinal dataset </a:t>
            </a:r>
          </a:p>
          <a:p>
            <a:r>
              <a:rPr lang="en-GB" sz="1900" dirty="0"/>
              <a:t>In each case we questioned whether these experiences of working life were meaningful in any way for young people, challenged young people’s perception of self and what they are aspired to and also is access to work experience is equally distributed among young people from different socio-economic backgrounds and whether schools played a role in tackling this class difference and compensate for social capital deficiencies among teenagers </a:t>
            </a:r>
          </a:p>
        </p:txBody>
      </p:sp>
    </p:spTree>
    <p:extLst>
      <p:ext uri="{BB962C8B-B14F-4D97-AF65-F5344CB8AC3E}">
        <p14:creationId xmlns:p14="http://schemas.microsoft.com/office/powerpoint/2010/main" val="3974610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CD6A-2033-474F-A5EA-F31D6EF9B991}"/>
              </a:ext>
            </a:extLst>
          </p:cNvPr>
          <p:cNvSpPr>
            <a:spLocks noGrp="1"/>
          </p:cNvSpPr>
          <p:nvPr>
            <p:ph type="title"/>
          </p:nvPr>
        </p:nvSpPr>
        <p:spPr>
          <a:xfrm>
            <a:off x="838200" y="365125"/>
            <a:ext cx="10515600" cy="1325563"/>
          </a:xfrm>
        </p:spPr>
        <p:txBody>
          <a:bodyPr>
            <a:normAutofit/>
          </a:bodyPr>
          <a:lstStyle/>
          <a:p>
            <a:r>
              <a:rPr lang="en-GB" dirty="0"/>
              <a:t>Summary findings </a:t>
            </a:r>
          </a:p>
        </p:txBody>
      </p:sp>
      <p:graphicFrame>
        <p:nvGraphicFramePr>
          <p:cNvPr id="5" name="Content Placeholder 2">
            <a:extLst>
              <a:ext uri="{FF2B5EF4-FFF2-40B4-BE49-F238E27FC236}">
                <a16:creationId xmlns:a16="http://schemas.microsoft.com/office/drawing/2014/main" id="{3876F930-4046-4BDF-9B51-8D13D38E3928}"/>
              </a:ext>
            </a:extLst>
          </p:cNvPr>
          <p:cNvGraphicFramePr>
            <a:graphicFrameLocks noGrp="1"/>
          </p:cNvGraphicFramePr>
          <p:nvPr>
            <p:ph idx="1"/>
            <p:extLst>
              <p:ext uri="{D42A27DB-BD31-4B8C-83A1-F6EECF244321}">
                <p14:modId xmlns:p14="http://schemas.microsoft.com/office/powerpoint/2010/main" val="125437924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0649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27EC8-A36D-4A56-B20D-EC34BF6FB3DE}"/>
              </a:ext>
            </a:extLst>
          </p:cNvPr>
          <p:cNvSpPr>
            <a:spLocks noGrp="1"/>
          </p:cNvSpPr>
          <p:nvPr>
            <p:ph type="title"/>
          </p:nvPr>
        </p:nvSpPr>
        <p:spPr>
          <a:xfrm>
            <a:off x="838200" y="365125"/>
            <a:ext cx="10515600" cy="1325563"/>
          </a:xfrm>
        </p:spPr>
        <p:txBody>
          <a:bodyPr>
            <a:normAutofit/>
          </a:bodyPr>
          <a:lstStyle/>
          <a:p>
            <a:r>
              <a:rPr lang="en-GB"/>
              <a:t>Conclusion </a:t>
            </a:r>
            <a:endParaRPr lang="en-GB" dirty="0"/>
          </a:p>
        </p:txBody>
      </p:sp>
      <p:graphicFrame>
        <p:nvGraphicFramePr>
          <p:cNvPr id="5" name="Content Placeholder 2">
            <a:extLst>
              <a:ext uri="{FF2B5EF4-FFF2-40B4-BE49-F238E27FC236}">
                <a16:creationId xmlns:a16="http://schemas.microsoft.com/office/drawing/2014/main" id="{D13A4615-B867-46FA-ACC9-7D9A342967E9}"/>
              </a:ext>
            </a:extLst>
          </p:cNvPr>
          <p:cNvGraphicFramePr>
            <a:graphicFrameLocks noGrp="1"/>
          </p:cNvGraphicFramePr>
          <p:nvPr>
            <p:ph idx="1"/>
            <p:extLst>
              <p:ext uri="{D42A27DB-BD31-4B8C-83A1-F6EECF244321}">
                <p14:modId xmlns:p14="http://schemas.microsoft.com/office/powerpoint/2010/main" val="30853330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320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E4DCB-4E37-46EF-8E28-4DB67B9CBCA0}"/>
              </a:ext>
            </a:extLst>
          </p:cNvPr>
          <p:cNvSpPr>
            <a:spLocks noGrp="1"/>
          </p:cNvSpPr>
          <p:nvPr>
            <p:ph type="title"/>
          </p:nvPr>
        </p:nvSpPr>
        <p:spPr/>
        <p:txBody>
          <a:bodyPr/>
          <a:lstStyle/>
          <a:p>
            <a:r>
              <a:rPr lang="en-GB" dirty="0"/>
              <a:t>Neoliberal policies, social justice and modern education </a:t>
            </a:r>
          </a:p>
        </p:txBody>
      </p:sp>
      <p:sp>
        <p:nvSpPr>
          <p:cNvPr id="3" name="Content Placeholder 2">
            <a:extLst>
              <a:ext uri="{FF2B5EF4-FFF2-40B4-BE49-F238E27FC236}">
                <a16:creationId xmlns:a16="http://schemas.microsoft.com/office/drawing/2014/main" id="{1226E480-A140-4478-87C8-F0C38F7D86F0}"/>
              </a:ext>
            </a:extLst>
          </p:cNvPr>
          <p:cNvSpPr>
            <a:spLocks noGrp="1"/>
          </p:cNvSpPr>
          <p:nvPr>
            <p:ph idx="1"/>
          </p:nvPr>
        </p:nvSpPr>
        <p:spPr/>
        <p:txBody>
          <a:bodyPr>
            <a:normAutofit/>
          </a:bodyPr>
          <a:lstStyle/>
          <a:p>
            <a:r>
              <a:rPr lang="en-GB" dirty="0"/>
              <a:t>Neoliberalist policies- individuals taking control of their lives showing a sense of agency to navigate through the system, neglecting very commonly that where they come from can shape who they want to become, access to employment opportunities and social and cultural capital </a:t>
            </a:r>
          </a:p>
          <a:p>
            <a:r>
              <a:rPr lang="en-GB" dirty="0"/>
              <a:t>Sometimes this flaw is recognised in the work of policymakers but the solution to it is rather framed within the neoliberal principles and once the market is failed</a:t>
            </a:r>
          </a:p>
          <a:p>
            <a:r>
              <a:rPr lang="en-GB" dirty="0"/>
              <a:t>Social justice (as defined by this chapter) challenges neoliberalism by underlining the fact that background should not limit opportunities </a:t>
            </a:r>
          </a:p>
          <a:p>
            <a:endParaRPr lang="en-GB" dirty="0"/>
          </a:p>
        </p:txBody>
      </p:sp>
    </p:spTree>
    <p:extLst>
      <p:ext uri="{BB962C8B-B14F-4D97-AF65-F5344CB8AC3E}">
        <p14:creationId xmlns:p14="http://schemas.microsoft.com/office/powerpoint/2010/main" val="2917360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1495</Words>
  <Application>Microsoft Office PowerPoint</Application>
  <PresentationFormat>Widescreen</PresentationFormat>
  <Paragraphs>52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Social advantage, access to employers and the role of schools in modern british education </vt:lpstr>
      <vt:lpstr>Introduction- This chapter looks into the </vt:lpstr>
      <vt:lpstr>Early perspectives on employer engagement  </vt:lpstr>
      <vt:lpstr>Changes in school-to-work transitions </vt:lpstr>
      <vt:lpstr>Implications for pathway decision –making  </vt:lpstr>
      <vt:lpstr>Implications for modern employer engagement  </vt:lpstr>
      <vt:lpstr>Granovetter, Bourdiue and uneven distribution of capital </vt:lpstr>
      <vt:lpstr>Inequality and employer engagement </vt:lpstr>
      <vt:lpstr>Summary findings </vt:lpstr>
      <vt:lpstr>Conclusion </vt:lpstr>
      <vt:lpstr>Neoliberal policies, social justice and modern education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advantage, access to employers and the role of schools in modern british education </dc:title>
  <dc:creator>Elnaz Kashef</dc:creator>
  <cp:lastModifiedBy>Tristram Hooley</cp:lastModifiedBy>
  <cp:revision>22</cp:revision>
  <dcterms:created xsi:type="dcterms:W3CDTF">2019-06-10T12:33:42Z</dcterms:created>
  <dcterms:modified xsi:type="dcterms:W3CDTF">2019-07-17T04:52:21Z</dcterms:modified>
</cp:coreProperties>
</file>