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3" r:id="rId3"/>
    <p:sldId id="257" r:id="rId4"/>
    <p:sldId id="258" r:id="rId5"/>
    <p:sldId id="269" r:id="rId6"/>
    <p:sldId id="264" r:id="rId7"/>
    <p:sldId id="261" r:id="rId8"/>
    <p:sldId id="270" r:id="rId9"/>
    <p:sldId id="265" r:id="rId10"/>
    <p:sldId id="268" r:id="rId11"/>
    <p:sldId id="271" r:id="rId12"/>
    <p:sldId id="266" r:id="rId1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347" autoAdjust="0"/>
  </p:normalViewPr>
  <p:slideViewPr>
    <p:cSldViewPr>
      <p:cViewPr varScale="1">
        <p:scale>
          <a:sx n="44" d="100"/>
          <a:sy n="44" d="100"/>
        </p:scale>
        <p:origin x="1920" y="2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0522B-1CDE-4F94-87EE-0E49BCF79BD1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F0394-B127-4C6B-A61B-CD43E5BF2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A7D58-670F-4714-B7A9-346A2ACCB6B6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38E7B-3197-4106-9840-7D902698E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Ggantija</a:t>
            </a:r>
            <a:r>
              <a:rPr lang="en-US" dirty="0"/>
              <a:t> temples (5,500)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Role of</a:t>
            </a:r>
            <a:r>
              <a:rPr lang="en-US" baseline="0" dirty="0"/>
              <a:t> saints – intervene</a:t>
            </a:r>
          </a:p>
          <a:p>
            <a:r>
              <a:rPr lang="en-US" baseline="0" dirty="0"/>
              <a:t>Politics – prime minister – direct contact with them- but HIGH POWER DISTANCE</a:t>
            </a:r>
          </a:p>
          <a:p>
            <a:r>
              <a:rPr lang="en-US" baseline="0" dirty="0"/>
              <a:t>The link with religion. Politicians, likes saints serve as intermediaries</a:t>
            </a:r>
          </a:p>
          <a:p>
            <a:r>
              <a:rPr lang="en-US" baseline="0" dirty="0"/>
              <a:t>Public sector – huge employer. People like to work in the public sector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</a:t>
            </a:r>
            <a:r>
              <a:rPr lang="en-US" baseline="0" dirty="0"/>
              <a:t> all that is legal, also ethical? </a:t>
            </a:r>
          </a:p>
          <a:p>
            <a:r>
              <a:rPr lang="en-US" baseline="0" dirty="0"/>
              <a:t>MERIT? </a:t>
            </a:r>
          </a:p>
          <a:p>
            <a:r>
              <a:rPr lang="en-US" baseline="0" dirty="0"/>
              <a:t>What are the social consequences on this system? (social injustice)</a:t>
            </a:r>
          </a:p>
          <a:p>
            <a:r>
              <a:rPr lang="en-US" baseline="0" dirty="0"/>
              <a:t>How should career practitioners behave?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-Apart from being a large employer, Government develops</a:t>
            </a:r>
            <a:r>
              <a:rPr lang="en-US" baseline="0" dirty="0"/>
              <a:t> and implements policies</a:t>
            </a:r>
          </a:p>
          <a:p>
            <a:r>
              <a:rPr lang="en-US" baseline="0" dirty="0"/>
              <a:t>-In line with neoliberal trends </a:t>
            </a:r>
          </a:p>
          <a:p>
            <a:r>
              <a:rPr lang="en-US" baseline="0" dirty="0"/>
              <a:t>- </a:t>
            </a:r>
            <a:r>
              <a:rPr lang="en-US" baseline="0" dirty="0" err="1"/>
              <a:t>Blockchain</a:t>
            </a:r>
            <a:r>
              <a:rPr lang="en-US" baseline="0" dirty="0"/>
              <a:t> – a way of recording data transactions that make </a:t>
            </a:r>
            <a:r>
              <a:rPr lang="en-US" baseline="0" dirty="0" err="1"/>
              <a:t>cryptocurrencies</a:t>
            </a:r>
            <a:r>
              <a:rPr lang="en-US" baseline="0" dirty="0"/>
              <a:t> possible (</a:t>
            </a:r>
            <a:r>
              <a:rPr lang="en-US" baseline="0" dirty="0" err="1"/>
              <a:t>bitcoin</a:t>
            </a:r>
            <a:r>
              <a:rPr lang="en-US" baseline="0" dirty="0"/>
              <a:t>)</a:t>
            </a:r>
          </a:p>
          <a:p>
            <a:r>
              <a:rPr lang="en-US" baseline="0" dirty="0"/>
              <a:t>- MOST PEOPLE ARE HAPPY  - 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From moral &amp; environmental perspective</a:t>
            </a:r>
          </a:p>
          <a:p>
            <a:r>
              <a:rPr lang="en-US" sz="1200" dirty="0" err="1"/>
              <a:t>Consturction</a:t>
            </a:r>
            <a:r>
              <a:rPr lang="en-US" sz="1200" baseline="0" dirty="0"/>
              <a:t> – </a:t>
            </a:r>
            <a:r>
              <a:rPr lang="en-US" sz="1200" baseline="0" dirty="0" err="1"/>
              <a:t>polution</a:t>
            </a:r>
            <a:r>
              <a:rPr lang="en-US" sz="1200" baseline="0" dirty="0"/>
              <a:t>, waste, </a:t>
            </a:r>
            <a:r>
              <a:rPr lang="en-US" sz="1200" baseline="0" dirty="0" err="1"/>
              <a:t>greenspace</a:t>
            </a:r>
            <a:endParaRPr lang="en-US" sz="1200" baseline="0" dirty="0"/>
          </a:p>
          <a:p>
            <a:r>
              <a:rPr lang="en-US" sz="1200" baseline="0" dirty="0"/>
              <a:t>Increasing number of persons – pressure on infrastructure (water, electricity, roads)</a:t>
            </a:r>
          </a:p>
          <a:p>
            <a:r>
              <a:rPr lang="en-US" sz="1200" baseline="0" dirty="0"/>
              <a:t>Financial sector – synonymous with tax haven; </a:t>
            </a:r>
            <a:r>
              <a:rPr lang="en-US" sz="1200" baseline="0" dirty="0" err="1"/>
              <a:t>shakira</a:t>
            </a:r>
            <a:r>
              <a:rPr lang="en-US" sz="1200" baseline="0" dirty="0"/>
              <a:t> &amp; bono used Malta to evade or avoid taxes back at home. </a:t>
            </a:r>
          </a:p>
          <a:p>
            <a:r>
              <a:rPr lang="en-US" sz="1200" baseline="0" dirty="0"/>
              <a:t>Ethical issues regarding promoting gambling &amp; selling of passports very apparent.</a:t>
            </a:r>
          </a:p>
          <a:p>
            <a:r>
              <a:rPr lang="en-US" sz="1200" baseline="0" dirty="0"/>
              <a:t>Exposing Malta and EU to money laundering, corruption and </a:t>
            </a:r>
            <a:r>
              <a:rPr lang="en-US" sz="1200" baseline="0" dirty="0" err="1"/>
              <a:t>organised</a:t>
            </a:r>
            <a:r>
              <a:rPr lang="en-US" sz="1200" baseline="0" dirty="0"/>
              <a:t> crime </a:t>
            </a:r>
          </a:p>
          <a:p>
            <a:r>
              <a:rPr lang="en-US" sz="1200" baseline="0" dirty="0"/>
              <a:t>SO WHAT ROLE DOES CAREER GUIDANCE PLAY ? IS IT CONTRIBUTING TO SOCIAL INJUSTICE BY PROMOTING UNSUSTAINABLE ECONOMIC SECTORS?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1.Whose interests</a:t>
            </a:r>
            <a:r>
              <a:rPr lang="en-US" baseline="0" dirty="0"/>
              <a:t> does it serve? Guidance as policy instrument; needs of clients – adverse social outcomes. Bridge; importance of sharing of </a:t>
            </a:r>
            <a:r>
              <a:rPr lang="en-US" baseline="0" dirty="0" err="1"/>
              <a:t>responsibilties</a:t>
            </a:r>
            <a:endParaRPr lang="en-US" baseline="0" dirty="0"/>
          </a:p>
          <a:p>
            <a:r>
              <a:rPr lang="en-US" baseline="0" dirty="0"/>
              <a:t>2.Not obvious how to address injustice &amp; sustainability… Elephants in the room. (highlight tensions and contradictions)</a:t>
            </a:r>
          </a:p>
          <a:p>
            <a:r>
              <a:rPr lang="en-US" baseline="0" dirty="0"/>
              <a:t>3.Support individuals to become actively involved; about happiness and life satisfaction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Pierre</a:t>
            </a:r>
            <a:r>
              <a:rPr lang="en-US" baseline="0" dirty="0"/>
              <a:t> </a:t>
            </a:r>
            <a:r>
              <a:rPr lang="en-US" baseline="0" dirty="0" err="1"/>
              <a:t>Bourdieu’s</a:t>
            </a:r>
            <a:r>
              <a:rPr lang="en-US" baseline="0" dirty="0"/>
              <a:t> m</a:t>
            </a:r>
            <a:r>
              <a:rPr lang="en-US" dirty="0"/>
              <a:t>etaphor</a:t>
            </a:r>
            <a:r>
              <a:rPr lang="en-US" baseline="0" dirty="0"/>
              <a:t> of the game</a:t>
            </a:r>
          </a:p>
          <a:p>
            <a:r>
              <a:rPr lang="en-US" baseline="0" dirty="0"/>
              <a:t>..but should not simply </a:t>
            </a:r>
            <a:r>
              <a:rPr lang="en-US" baseline="0" dirty="0" err="1"/>
              <a:t>enculturate</a:t>
            </a:r>
            <a:r>
              <a:rPr lang="en-US" baseline="0" dirty="0"/>
              <a:t> individuals (perpetuate domination and aggression)</a:t>
            </a:r>
          </a:p>
          <a:p>
            <a:r>
              <a:rPr lang="en-US" baseline="0" dirty="0"/>
              <a:t>Critical awareness of context (sociology lecture)</a:t>
            </a:r>
          </a:p>
          <a:p>
            <a:r>
              <a:rPr lang="en-US" baseline="0" dirty="0"/>
              <a:t>Also inspire people to think of alternative futures – empowered (stronger agents of change)</a:t>
            </a:r>
          </a:p>
          <a:p>
            <a:r>
              <a:rPr lang="en-US" baseline="0" dirty="0"/>
              <a:t>SUMMARY – career guidance can promote agency by increasing awareness of structure.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38E7B-3197-4106-9840-7D902698EC2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435225"/>
            <a:ext cx="8534400" cy="167957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The Personal and Political </a:t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in Career Guidance  </a:t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- Some Reflections about Malta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1447800"/>
          </a:xfrm>
        </p:spPr>
        <p:txBody>
          <a:bodyPr/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Manwel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Debono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366" y="336199"/>
            <a:ext cx="280035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752600"/>
            <a:ext cx="8077200" cy="1143000"/>
          </a:xfrm>
          <a:prstGeom prst="rect">
            <a:avLst/>
          </a:prstGeom>
          <a:solidFill>
            <a:srgbClr val="4F81BD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66294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Saints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Success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.fmla2-1.fna.fbcdn.net/v/t1.0-9/32202786_10156261376298516_3925571877723963392_n.jpg?_nc_cat=104&amp;_nc_ht=scontent.fmla2-1.fna&amp;oh=794bce54a8cc0b8fa06dc9a082fb5305&amp;oe=5D8E7D8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800099"/>
            <a:ext cx="6858000" cy="5143501"/>
          </a:xfrm>
          <a:prstGeom prst="rect">
            <a:avLst/>
          </a:prstGeom>
          <a:noFill/>
        </p:spPr>
      </p:pic>
      <p:pic>
        <p:nvPicPr>
          <p:cNvPr id="1028" name="Picture 4" descr="Image result for ggantij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677533"/>
            <a:ext cx="5095875" cy="3885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i.ytimg.com/vi/sC2ZzJB6AqE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04800"/>
            <a:ext cx="5832136" cy="3276600"/>
          </a:xfrm>
          <a:prstGeom prst="rect">
            <a:avLst/>
          </a:prstGeom>
          <a:noFill/>
        </p:spPr>
      </p:pic>
      <p:pic>
        <p:nvPicPr>
          <p:cNvPr id="16386" name="Picture 2" descr="Image result for muscat waving to crowd mal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463" y="2971800"/>
            <a:ext cx="5448737" cy="36290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1447800"/>
            <a:ext cx="21210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Gabriola" pitchFamily="82" charset="0"/>
              </a:rPr>
              <a:t>Like saints,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4600" y="4048542"/>
            <a:ext cx="2819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Gabriola" pitchFamily="82" charset="0"/>
              </a:rPr>
              <a:t>politicians, </a:t>
            </a:r>
          </a:p>
          <a:p>
            <a:r>
              <a:rPr lang="en-US" sz="4400" dirty="0">
                <a:latin typeface="Gabriola" pitchFamily="82" charset="0"/>
              </a:rPr>
              <a:t>serve as intermediaries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714275"/>
            <a:ext cx="4953000" cy="53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066800"/>
            <a:ext cx="4343400" cy="4525963"/>
          </a:xfrm>
        </p:spPr>
        <p:txBody>
          <a:bodyPr>
            <a:normAutofit fontScale="92500"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“Who you know is more imp than what you know”</a:t>
            </a:r>
          </a:p>
          <a:p>
            <a:endParaRPr lang="en-US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System </a:t>
            </a:r>
            <a:r>
              <a:rPr lang="en-US" sz="3000" dirty="0" err="1">
                <a:solidFill>
                  <a:schemeClr val="bg1"/>
                </a:solidFill>
              </a:rPr>
              <a:t>favours</a:t>
            </a:r>
            <a:r>
              <a:rPr lang="en-US" sz="3000" dirty="0">
                <a:solidFill>
                  <a:schemeClr val="bg1"/>
                </a:solidFill>
              </a:rPr>
              <a:t> nepotism</a:t>
            </a:r>
          </a:p>
          <a:p>
            <a:endParaRPr lang="en-US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Minister: “Age is irrelevant as long as he is legally qualified to hold the role”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2971800"/>
            <a:ext cx="8077200" cy="1143000"/>
          </a:xfrm>
          <a:prstGeom prst="rect">
            <a:avLst/>
          </a:prstGeom>
          <a:solidFill>
            <a:srgbClr val="4F81BD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66294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Saints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Success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Strategy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Image result for sale of maltese citizens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5474" y="1933736"/>
            <a:ext cx="3918526" cy="2943064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19400" y="2667000"/>
            <a:ext cx="3962400" cy="1143000"/>
          </a:xfrm>
        </p:spPr>
        <p:txBody>
          <a:bodyPr>
            <a:noAutofit/>
          </a:bodyPr>
          <a:lstStyle/>
          <a:p>
            <a:r>
              <a:rPr lang="en-US" dirty="0"/>
              <a:t>Economic </a:t>
            </a:r>
            <a:br>
              <a:rPr lang="en-US" dirty="0"/>
            </a:br>
            <a:r>
              <a:rPr lang="en-US" dirty="0"/>
              <a:t>Growth</a:t>
            </a:r>
          </a:p>
        </p:txBody>
      </p:sp>
      <p:pic>
        <p:nvPicPr>
          <p:cNvPr id="17414" name="Picture 6" descr="https://maltaprofile.info/imagelib/4/10/fit-1_width-1396_height-550_70111b_4107_Touris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"/>
            <a:ext cx="5238750" cy="2066925"/>
          </a:xfrm>
          <a:prstGeom prst="rect">
            <a:avLst/>
          </a:prstGeom>
          <a:noFill/>
        </p:spPr>
      </p:pic>
      <p:pic>
        <p:nvPicPr>
          <p:cNvPr id="17416" name="Picture 8" descr="Image result for igam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1" y="4800600"/>
            <a:ext cx="3733799" cy="1966659"/>
          </a:xfrm>
          <a:prstGeom prst="rect">
            <a:avLst/>
          </a:prstGeom>
          <a:noFill/>
        </p:spPr>
      </p:pic>
      <p:pic>
        <p:nvPicPr>
          <p:cNvPr id="17418" name="Picture 10" descr="Image result for bank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7425" y="228600"/>
            <a:ext cx="2619375" cy="1752600"/>
          </a:xfrm>
          <a:prstGeom prst="rect">
            <a:avLst/>
          </a:prstGeom>
          <a:noFill/>
        </p:spPr>
      </p:pic>
      <p:pic>
        <p:nvPicPr>
          <p:cNvPr id="17412" name="Picture 4" descr="Image result for construction malt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4572000"/>
            <a:ext cx="4648200" cy="3149357"/>
          </a:xfrm>
          <a:prstGeom prst="rect">
            <a:avLst/>
          </a:prstGeom>
          <a:noFill/>
        </p:spPr>
      </p:pic>
      <p:pic>
        <p:nvPicPr>
          <p:cNvPr id="17427" name="Picture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2362200"/>
            <a:ext cx="3200400" cy="209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7543800" y="6172200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iGaming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42789" y="2385536"/>
            <a:ext cx="10774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Individual </a:t>
            </a:r>
          </a:p>
          <a:p>
            <a:r>
              <a:rPr lang="en-US" sz="1400" dirty="0"/>
              <a:t>Investor</a:t>
            </a:r>
          </a:p>
          <a:p>
            <a:r>
              <a:rPr lang="en-US" sz="1400" dirty="0"/>
              <a:t> </a:t>
            </a:r>
            <a:r>
              <a:rPr lang="en-US" sz="1400" dirty="0" err="1"/>
              <a:t>Programme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/>
              <a:t>Sustainability?</a:t>
            </a:r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51827">
            <a:off x="3352800" y="1524000"/>
            <a:ext cx="5657008" cy="657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133600"/>
            <a:ext cx="8610600" cy="7326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1447800"/>
            <a:ext cx="7126984" cy="604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8043" y="2819400"/>
            <a:ext cx="7233557" cy="506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26059">
            <a:off x="151175" y="1122840"/>
            <a:ext cx="5223924" cy="638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4038600"/>
            <a:ext cx="7256787" cy="588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4400" y="1090205"/>
            <a:ext cx="7269163" cy="294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4400" y="5791200"/>
            <a:ext cx="7162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4267200"/>
            <a:ext cx="8077200" cy="1143000"/>
          </a:xfrm>
          <a:prstGeom prst="rect">
            <a:avLst/>
          </a:prstGeom>
          <a:solidFill>
            <a:srgbClr val="4F81BD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66294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Saints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Success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0070C0"/>
                </a:solidFill>
              </a:rPr>
              <a:t>Strategy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career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Balance interests &amp; responsibilities of stakeholders</a:t>
            </a:r>
          </a:p>
          <a:p>
            <a:endParaRPr lang="en-US" dirty="0"/>
          </a:p>
          <a:p>
            <a:r>
              <a:rPr lang="en-US" dirty="0"/>
              <a:t>Cannot be politically neutral</a:t>
            </a:r>
          </a:p>
          <a:p>
            <a:endParaRPr lang="en-US" dirty="0"/>
          </a:p>
          <a:p>
            <a:r>
              <a:rPr lang="en-US" dirty="0"/>
              <a:t>Support individuals in developing their lives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3763962"/>
          </a:xfrm>
        </p:spPr>
        <p:txBody>
          <a:bodyPr>
            <a:normAutofit/>
          </a:bodyPr>
          <a:lstStyle/>
          <a:p>
            <a:r>
              <a:rPr lang="en-US" dirty="0">
                <a:latin typeface="Gabriola" pitchFamily="82" charset="0"/>
              </a:rPr>
              <a:t>“How do you reconcile the task of helping individuals to develop themselves in the world as it is, while struggling for a world as it could and should be?”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dingli cliff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78026" cy="5257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0" y="5562600"/>
            <a:ext cx="5486400" cy="914400"/>
          </a:xfrm>
        </p:spPr>
        <p:txBody>
          <a:bodyPr>
            <a:noAutofit/>
          </a:bodyPr>
          <a:lstStyle/>
          <a:p>
            <a:r>
              <a:rPr lang="en-US" sz="6600" dirty="0"/>
              <a:t>Thank You!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465</Words>
  <Application>Microsoft Office PowerPoint</Application>
  <PresentationFormat>On-screen Show (4:3)</PresentationFormat>
  <Paragraphs>75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Gabriola</vt:lpstr>
      <vt:lpstr>Office Theme</vt:lpstr>
      <vt:lpstr>The Personal and Political  in Career Guidance   - Some Reflections about Malta</vt:lpstr>
      <vt:lpstr>Themes</vt:lpstr>
      <vt:lpstr>PowerPoint Presentation</vt:lpstr>
      <vt:lpstr>PowerPoint Presentation</vt:lpstr>
      <vt:lpstr>PowerPoint Presentation</vt:lpstr>
      <vt:lpstr>Themes</vt:lpstr>
      <vt:lpstr>Economic  Growth</vt:lpstr>
      <vt:lpstr>Sustainability?</vt:lpstr>
      <vt:lpstr>Themes</vt:lpstr>
      <vt:lpstr>The role of career guidance</vt:lpstr>
      <vt:lpstr>“How do you reconcile the task of helping individuals to develop themselves in the world as it is, while struggling for a world as it could and should be?”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Personal &amp; Political in Career Guidance   - Reflections about Malta</dc:title>
  <dc:creator>mdeb2</dc:creator>
  <cp:lastModifiedBy>Tristram Hooley</cp:lastModifiedBy>
  <cp:revision>105</cp:revision>
  <dcterms:created xsi:type="dcterms:W3CDTF">2006-08-16T00:00:00Z</dcterms:created>
  <dcterms:modified xsi:type="dcterms:W3CDTF">2019-07-14T15:42:46Z</dcterms:modified>
</cp:coreProperties>
</file>