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72" r:id="rId3"/>
    <p:sldId id="258" r:id="rId4"/>
    <p:sldId id="259" r:id="rId5"/>
    <p:sldId id="261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63" r:id="rId15"/>
  </p:sldIdLst>
  <p:sldSz cx="12192000" cy="6858000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06"/>
    <p:restoredTop sz="86654"/>
  </p:normalViewPr>
  <p:slideViewPr>
    <p:cSldViewPr snapToGrid="0" snapToObjects="1">
      <p:cViewPr varScale="1">
        <p:scale>
          <a:sx n="58" d="100"/>
          <a:sy n="58" d="100"/>
        </p:scale>
        <p:origin x="8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33DB39-4486-2E4A-B8E9-7D87F5D827FA}" type="datetimeFigureOut">
              <a:rPr lang="ca-ES" smtClean="0"/>
              <a:t>14/7/2019</a:t>
            </a:fld>
            <a:endParaRPr lang="ca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a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ca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34C524-9C29-9E48-A811-14CC87C16847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133581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a-ES" dirty="0" err="1"/>
              <a:t>How</a:t>
            </a:r>
            <a:r>
              <a:rPr lang="ca-ES" dirty="0"/>
              <a:t> </a:t>
            </a:r>
            <a:r>
              <a:rPr lang="ca-ES" dirty="0" err="1"/>
              <a:t>guidance</a:t>
            </a:r>
            <a:r>
              <a:rPr lang="ca-ES" dirty="0"/>
              <a:t> is </a:t>
            </a:r>
            <a:r>
              <a:rPr lang="ca-ES" dirty="0" err="1"/>
              <a:t>concevied</a:t>
            </a:r>
            <a:r>
              <a:rPr lang="ca-ES" baseline="0" dirty="0"/>
              <a:t> in </a:t>
            </a:r>
            <a:r>
              <a:rPr lang="ca-ES" baseline="0" dirty="0" err="1"/>
              <a:t>public</a:t>
            </a:r>
            <a:r>
              <a:rPr lang="ca-ES" baseline="0" dirty="0"/>
              <a:t> policies </a:t>
            </a:r>
            <a:r>
              <a:rPr lang="ca-ES" baseline="0" dirty="0" err="1"/>
              <a:t>and</a:t>
            </a:r>
            <a:r>
              <a:rPr lang="ca-ES" baseline="0" dirty="0"/>
              <a:t> in </a:t>
            </a:r>
            <a:r>
              <a:rPr lang="ca-ES" baseline="0" dirty="0" err="1"/>
              <a:t>institutional</a:t>
            </a:r>
            <a:r>
              <a:rPr lang="ca-ES" baseline="0" dirty="0"/>
              <a:t> </a:t>
            </a:r>
            <a:r>
              <a:rPr lang="ca-ES" baseline="0" dirty="0" err="1"/>
              <a:t>practices</a:t>
            </a:r>
            <a:r>
              <a:rPr lang="ca-ES" baseline="0" dirty="0"/>
              <a:t>. </a:t>
            </a:r>
            <a:r>
              <a:rPr lang="ca-ES" baseline="0" dirty="0" err="1"/>
              <a:t>Sometimes</a:t>
            </a:r>
            <a:r>
              <a:rPr lang="ca-ES" baseline="0" dirty="0"/>
              <a:t> </a:t>
            </a:r>
            <a:r>
              <a:rPr lang="ca-ES" baseline="0" dirty="0" err="1"/>
              <a:t>they</a:t>
            </a:r>
            <a:r>
              <a:rPr lang="ca-ES" baseline="0" dirty="0"/>
              <a:t> </a:t>
            </a:r>
            <a:r>
              <a:rPr lang="ca-ES" baseline="0" dirty="0" err="1"/>
              <a:t>tend</a:t>
            </a:r>
            <a:r>
              <a:rPr lang="ca-ES" baseline="0" dirty="0"/>
              <a:t> to </a:t>
            </a:r>
            <a:r>
              <a:rPr lang="ca-ES" baseline="0" dirty="0" err="1"/>
              <a:t>reduce</a:t>
            </a:r>
            <a:r>
              <a:rPr lang="ca-ES" baseline="0" dirty="0"/>
              <a:t>/</a:t>
            </a:r>
            <a:r>
              <a:rPr lang="ca-ES" baseline="0" dirty="0" err="1"/>
              <a:t>limitate</a:t>
            </a:r>
            <a:r>
              <a:rPr lang="ca-ES" baseline="0" dirty="0"/>
              <a:t> </a:t>
            </a:r>
            <a:r>
              <a:rPr lang="ca-ES" baseline="0" dirty="0" err="1"/>
              <a:t>the</a:t>
            </a:r>
            <a:r>
              <a:rPr lang="ca-ES" baseline="0" dirty="0"/>
              <a:t> </a:t>
            </a:r>
            <a:r>
              <a:rPr lang="ca-ES" baseline="0" dirty="0" err="1"/>
              <a:t>scope</a:t>
            </a:r>
            <a:r>
              <a:rPr lang="ca-ES" baseline="0" dirty="0"/>
              <a:t> of </a:t>
            </a:r>
            <a:r>
              <a:rPr lang="ca-ES" baseline="0" dirty="0" err="1"/>
              <a:t>some</a:t>
            </a:r>
            <a:r>
              <a:rPr lang="ca-ES" baseline="0" dirty="0"/>
              <a:t> </a:t>
            </a:r>
            <a:r>
              <a:rPr lang="ca-ES" baseline="0" dirty="0" err="1"/>
              <a:t>concepts</a:t>
            </a:r>
            <a:r>
              <a:rPr lang="ca-ES" baseline="0" dirty="0"/>
              <a:t> </a:t>
            </a:r>
            <a:r>
              <a:rPr lang="ca-ES" baseline="0" dirty="0" err="1"/>
              <a:t>affecting</a:t>
            </a:r>
            <a:r>
              <a:rPr lang="ca-ES" baseline="0" dirty="0"/>
              <a:t> social </a:t>
            </a:r>
            <a:r>
              <a:rPr lang="ca-ES" baseline="0" dirty="0" err="1"/>
              <a:t>justice</a:t>
            </a:r>
            <a:r>
              <a:rPr lang="ca-ES" baseline="0" dirty="0"/>
              <a:t>.</a:t>
            </a:r>
            <a:endParaRPr lang="ca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34C524-9C29-9E48-A811-14CC87C16847}" type="slidenum">
              <a:rPr lang="ca-ES" smtClean="0"/>
              <a:t>3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232740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a-ES" dirty="0" err="1"/>
              <a:t>Very</a:t>
            </a:r>
            <a:r>
              <a:rPr lang="ca-ES" dirty="0"/>
              <a:t> prominent</a:t>
            </a:r>
            <a:r>
              <a:rPr lang="ca-ES" baseline="0" dirty="0"/>
              <a:t> in </a:t>
            </a:r>
            <a:r>
              <a:rPr lang="ca-ES" baseline="0" dirty="0" err="1"/>
              <a:t>the</a:t>
            </a:r>
            <a:r>
              <a:rPr lang="ca-ES" baseline="0" dirty="0"/>
              <a:t> </a:t>
            </a:r>
            <a:r>
              <a:rPr lang="ca-ES" baseline="0" dirty="0" err="1"/>
              <a:t>discourses</a:t>
            </a:r>
            <a:r>
              <a:rPr lang="ca-ES" baseline="0" dirty="0"/>
              <a:t>, </a:t>
            </a:r>
            <a:r>
              <a:rPr lang="ca-ES" baseline="0" dirty="0" err="1"/>
              <a:t>goals</a:t>
            </a:r>
            <a:r>
              <a:rPr lang="ca-ES" baseline="0" dirty="0"/>
              <a:t> </a:t>
            </a:r>
            <a:r>
              <a:rPr lang="ca-ES" baseline="0" dirty="0" err="1"/>
              <a:t>and</a:t>
            </a:r>
            <a:r>
              <a:rPr lang="ca-ES" baseline="0" dirty="0"/>
              <a:t> </a:t>
            </a:r>
            <a:r>
              <a:rPr lang="ca-ES" baseline="0" dirty="0" err="1"/>
              <a:t>activities</a:t>
            </a:r>
            <a:r>
              <a:rPr lang="ca-ES" baseline="0" dirty="0"/>
              <a:t>, </a:t>
            </a:r>
            <a:r>
              <a:rPr lang="ca-ES" baseline="0" dirty="0" err="1"/>
              <a:t>the</a:t>
            </a:r>
            <a:r>
              <a:rPr lang="ca-ES" baseline="0" dirty="0"/>
              <a:t> </a:t>
            </a:r>
            <a:r>
              <a:rPr lang="ca-ES" baseline="0" dirty="0" err="1"/>
              <a:t>solipsistic</a:t>
            </a:r>
            <a:r>
              <a:rPr lang="ca-ES" baseline="0" dirty="0"/>
              <a:t>, </a:t>
            </a:r>
            <a:r>
              <a:rPr lang="ca-ES" baseline="0" dirty="0" err="1"/>
              <a:t>individualistic</a:t>
            </a:r>
            <a:r>
              <a:rPr lang="ca-ES" baseline="0" dirty="0"/>
              <a:t> </a:t>
            </a:r>
            <a:r>
              <a:rPr lang="ca-ES" baseline="0" dirty="0" err="1"/>
              <a:t>conception</a:t>
            </a:r>
            <a:r>
              <a:rPr lang="ca-ES" baseline="0" dirty="0"/>
              <a:t> of </a:t>
            </a:r>
            <a:r>
              <a:rPr lang="ca-ES" baseline="0" dirty="0" err="1"/>
              <a:t>superheros</a:t>
            </a:r>
            <a:r>
              <a:rPr lang="ca-ES" baseline="0" dirty="0"/>
              <a:t>, </a:t>
            </a:r>
            <a:r>
              <a:rPr lang="ca-ES" baseline="0" dirty="0" err="1"/>
              <a:t>competing</a:t>
            </a:r>
            <a:r>
              <a:rPr lang="ca-ES" baseline="0" dirty="0"/>
              <a:t> </a:t>
            </a:r>
            <a:r>
              <a:rPr lang="ca-ES" baseline="0" dirty="0" err="1"/>
              <a:t>and</a:t>
            </a:r>
            <a:r>
              <a:rPr lang="ca-ES" baseline="0" dirty="0"/>
              <a:t> </a:t>
            </a:r>
            <a:r>
              <a:rPr lang="ca-ES" baseline="0" dirty="0" err="1"/>
              <a:t>fighting</a:t>
            </a:r>
            <a:r>
              <a:rPr lang="ca-ES" baseline="0" dirty="0"/>
              <a:t> for (individual) </a:t>
            </a:r>
            <a:r>
              <a:rPr lang="ca-ES" baseline="0" dirty="0" err="1"/>
              <a:t>better</a:t>
            </a:r>
            <a:r>
              <a:rPr lang="ca-ES" baseline="0" dirty="0"/>
              <a:t> </a:t>
            </a:r>
            <a:r>
              <a:rPr lang="ca-ES" baseline="0" dirty="0" err="1"/>
              <a:t>chances</a:t>
            </a:r>
            <a:r>
              <a:rPr lang="ca-ES" baseline="0" dirty="0"/>
              <a:t> </a:t>
            </a:r>
            <a:r>
              <a:rPr lang="ca-ES" baseline="0" dirty="0" err="1"/>
              <a:t>and</a:t>
            </a:r>
            <a:r>
              <a:rPr lang="ca-ES" baseline="0" dirty="0"/>
              <a:t> </a:t>
            </a:r>
            <a:r>
              <a:rPr lang="ca-ES" baseline="0" dirty="0" err="1"/>
              <a:t>opportunities</a:t>
            </a:r>
            <a:r>
              <a:rPr lang="ca-ES" baseline="0" dirty="0"/>
              <a:t> in front of </a:t>
            </a:r>
            <a:r>
              <a:rPr lang="ca-ES" baseline="0" dirty="0" err="1"/>
              <a:t>an</a:t>
            </a:r>
            <a:r>
              <a:rPr lang="ca-ES" baseline="0" dirty="0"/>
              <a:t> </a:t>
            </a:r>
            <a:r>
              <a:rPr lang="ca-ES" baseline="0" dirty="0" err="1"/>
              <a:t>emerging</a:t>
            </a:r>
            <a:r>
              <a:rPr lang="ca-ES" baseline="0" dirty="0"/>
              <a:t> </a:t>
            </a:r>
            <a:r>
              <a:rPr lang="ca-ES" baseline="0" dirty="0" err="1"/>
              <a:t>conception</a:t>
            </a:r>
            <a:r>
              <a:rPr lang="ca-ES" baseline="0" dirty="0"/>
              <a:t> of </a:t>
            </a:r>
            <a:r>
              <a:rPr lang="ca-ES" baseline="0" dirty="0" err="1"/>
              <a:t>guidance</a:t>
            </a:r>
            <a:r>
              <a:rPr lang="ca-ES" baseline="0" dirty="0"/>
              <a:t> as a </a:t>
            </a:r>
            <a:r>
              <a:rPr lang="ca-ES" baseline="0" dirty="0" err="1"/>
              <a:t>group</a:t>
            </a:r>
            <a:r>
              <a:rPr lang="ca-ES" baseline="0" dirty="0"/>
              <a:t> / </a:t>
            </a:r>
            <a:r>
              <a:rPr lang="ca-ES" baseline="0" dirty="0" err="1"/>
              <a:t>community</a:t>
            </a:r>
            <a:r>
              <a:rPr lang="ca-ES" baseline="0" dirty="0"/>
              <a:t> </a:t>
            </a:r>
            <a:r>
              <a:rPr lang="ca-ES" baseline="0" dirty="0" err="1"/>
              <a:t>based</a:t>
            </a:r>
            <a:r>
              <a:rPr lang="ca-ES" baseline="0" dirty="0"/>
              <a:t> </a:t>
            </a:r>
            <a:r>
              <a:rPr lang="ca-ES" baseline="0" dirty="0" err="1"/>
              <a:t>concept</a:t>
            </a:r>
            <a:r>
              <a:rPr lang="ca-ES" baseline="0" dirty="0"/>
              <a:t>.</a:t>
            </a:r>
            <a:endParaRPr lang="ca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34C524-9C29-9E48-A811-14CC87C16847}" type="slidenum">
              <a:rPr lang="ca-ES" smtClean="0"/>
              <a:t>4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72547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_tradnl"/>
              <a:t>Clic para editar título</a:t>
            </a:r>
            <a:endParaRPr lang="ca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_tradnl"/>
              <a:t>Haga clic para modificar el estilo de subtítulo del patrón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4BDCC-5761-0A4B-85B8-C28C96A2FFB7}" type="datetimeFigureOut">
              <a:rPr lang="ca-ES" smtClean="0"/>
              <a:t>14/7/2019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CCC8-1D8A-3248-9358-7A2E3FAE1D0A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889860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ca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4BDCC-5761-0A4B-85B8-C28C96A2FFB7}" type="datetimeFigureOut">
              <a:rPr lang="ca-ES" smtClean="0"/>
              <a:t>14/7/2019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CCC8-1D8A-3248-9358-7A2E3FAE1D0A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806734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_tradnl"/>
              <a:t>Clic para editar título</a:t>
            </a:r>
            <a:endParaRPr lang="ca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4BDCC-5761-0A4B-85B8-C28C96A2FFB7}" type="datetimeFigureOut">
              <a:rPr lang="ca-ES" smtClean="0"/>
              <a:t>14/7/2019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CCC8-1D8A-3248-9358-7A2E3FAE1D0A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719469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ca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ca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ca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4BDCC-5761-0A4B-85B8-C28C96A2FFB7}" type="datetimeFigureOut">
              <a:rPr lang="ca-ES" smtClean="0"/>
              <a:t>14/7/2019</a:t>
            </a:fld>
            <a:endParaRPr lang="ca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CCC8-1D8A-3248-9358-7A2E3FAE1D0A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37053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ca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ca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ca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4BDCC-5761-0A4B-85B8-C28C96A2FFB7}" type="datetimeFigureOut">
              <a:rPr lang="ca-ES" smtClean="0"/>
              <a:t>14/7/2019</a:t>
            </a:fld>
            <a:endParaRPr lang="ca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CCC8-1D8A-3248-9358-7A2E3FAE1D0A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170370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ca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4BDCC-5761-0A4B-85B8-C28C96A2FFB7}" type="datetimeFigureOut">
              <a:rPr lang="ca-ES" smtClean="0"/>
              <a:t>14/7/2019</a:t>
            </a:fld>
            <a:endParaRPr lang="ca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CCC8-1D8A-3248-9358-7A2E3FAE1D0A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618825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4BDCC-5761-0A4B-85B8-C28C96A2FFB7}" type="datetimeFigureOut">
              <a:rPr lang="ca-ES" smtClean="0"/>
              <a:t>14/7/2019</a:t>
            </a:fld>
            <a:endParaRPr lang="ca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CCC8-1D8A-3248-9358-7A2E3FAE1D0A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126896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/>
              <a:t>Clic para editar título</a:t>
            </a:r>
            <a:endParaRPr lang="ca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ca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4BDCC-5761-0A4B-85B8-C28C96A2FFB7}" type="datetimeFigureOut">
              <a:rPr lang="ca-ES" smtClean="0"/>
              <a:t>14/7/2019</a:t>
            </a:fld>
            <a:endParaRPr lang="ca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CCC8-1D8A-3248-9358-7A2E3FAE1D0A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093293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/>
              <a:t>Clic para editar título</a:t>
            </a:r>
            <a:endParaRPr lang="ca-ES"/>
          </a:p>
        </p:txBody>
      </p:sp>
      <p:sp>
        <p:nvSpPr>
          <p:cNvPr id="3" name="Marcador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4BDCC-5761-0A4B-85B8-C28C96A2FFB7}" type="datetimeFigureOut">
              <a:rPr lang="ca-ES" smtClean="0"/>
              <a:t>14/7/2019</a:t>
            </a:fld>
            <a:endParaRPr lang="ca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CCC8-1D8A-3248-9358-7A2E3FAE1D0A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113468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ca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4BDCC-5761-0A4B-85B8-C28C96A2FFB7}" type="datetimeFigureOut">
              <a:rPr lang="ca-ES" smtClean="0"/>
              <a:t>14/7/2019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CCC8-1D8A-3248-9358-7A2E3FAE1D0A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888243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ca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4BDCC-5761-0A4B-85B8-C28C96A2FFB7}" type="datetimeFigureOut">
              <a:rPr lang="ca-ES" smtClean="0"/>
              <a:t>14/7/2019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CCC8-1D8A-3248-9358-7A2E3FAE1D0A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546917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ca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04BDCC-5761-0A4B-85B8-C28C96A2FFB7}" type="datetimeFigureOut">
              <a:rPr lang="ca-ES" smtClean="0"/>
              <a:t>14/7/2019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B9CCC8-1D8A-3248-9358-7A2E3FAE1D0A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720310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tiff"/><Relationship Id="rId4" Type="http://schemas.openxmlformats.org/officeDocument/2006/relationships/hyperlink" Target="mailto:Marius.martinez@uab.cat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999985" y="866522"/>
            <a:ext cx="7192948" cy="2387600"/>
          </a:xfrm>
        </p:spPr>
        <p:txBody>
          <a:bodyPr>
            <a:normAutofit fontScale="90000"/>
          </a:bodyPr>
          <a:lstStyle/>
          <a:p>
            <a:r>
              <a:rPr lang="ca-ES" b="1" dirty="0"/>
              <a:t>Career guidance, collaboration and community</a:t>
            </a:r>
            <a:br>
              <a:rPr lang="ca-ES" b="1" dirty="0"/>
            </a:br>
            <a:r>
              <a:rPr lang="ca-ES" sz="3200" b="1" i="1" dirty="0"/>
              <a:t>ECADOC - Malta</a:t>
            </a:r>
            <a:endParaRPr lang="ca-ES" b="1" i="1" dirty="0"/>
          </a:p>
        </p:txBody>
      </p:sp>
      <p:sp>
        <p:nvSpPr>
          <p:cNvPr id="5" name="Subtítulo 2"/>
          <p:cNvSpPr>
            <a:spLocks noGrp="1"/>
          </p:cNvSpPr>
          <p:nvPr>
            <p:ph type="subTitle" idx="1"/>
          </p:nvPr>
        </p:nvSpPr>
        <p:spPr>
          <a:xfrm>
            <a:off x="1524000" y="4198814"/>
            <a:ext cx="9144000" cy="1774003"/>
          </a:xfrm>
        </p:spPr>
        <p:txBody>
          <a:bodyPr>
            <a:normAutofit/>
          </a:bodyPr>
          <a:lstStyle/>
          <a:p>
            <a:r>
              <a:rPr lang="ca-ES" b="1" i="1" dirty="0"/>
              <a:t>Màrius Martínez Muñoz</a:t>
            </a:r>
          </a:p>
          <a:p>
            <a:endParaRPr lang="ca-ES" b="1" i="1" dirty="0"/>
          </a:p>
          <a:p>
            <a:endParaRPr lang="ca-ES" b="1" i="1" dirty="0"/>
          </a:p>
          <a:p>
            <a:r>
              <a:rPr lang="ca-ES" sz="1800" b="1" i="1" dirty="0"/>
              <a:t>DO - </a:t>
            </a:r>
            <a:r>
              <a:rPr lang="ca-ES" sz="1800" b="1" i="1" dirty="0" err="1">
                <a:solidFill>
                  <a:srgbClr val="FF0000"/>
                </a:solidFill>
              </a:rPr>
              <a:t>D</a:t>
            </a:r>
            <a:r>
              <a:rPr lang="ca-ES" sz="1800" b="1" i="1" dirty="0" err="1"/>
              <a:t>iversity</a:t>
            </a:r>
            <a:r>
              <a:rPr lang="ca-ES" sz="1800" b="1" i="1" dirty="0"/>
              <a:t> </a:t>
            </a:r>
            <a:r>
              <a:rPr lang="ca-ES" sz="1800" b="1" i="1" dirty="0" err="1"/>
              <a:t>and</a:t>
            </a:r>
            <a:r>
              <a:rPr lang="ca-ES" sz="1800" b="1" i="1" dirty="0"/>
              <a:t> </a:t>
            </a:r>
            <a:r>
              <a:rPr lang="ca-ES" sz="1800" b="1" i="1" dirty="0" err="1">
                <a:solidFill>
                  <a:srgbClr val="FF0000"/>
                </a:solidFill>
              </a:rPr>
              <a:t>G</a:t>
            </a:r>
            <a:r>
              <a:rPr lang="ca-ES" sz="1800" b="1" i="1" dirty="0" err="1"/>
              <a:t>uidance</a:t>
            </a:r>
            <a:endParaRPr lang="ca-ES" sz="1800" b="1" i="1" dirty="0"/>
          </a:p>
          <a:p>
            <a:endParaRPr lang="ca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t="20547" b="16898"/>
          <a:stretch/>
        </p:blipFill>
        <p:spPr>
          <a:xfrm>
            <a:off x="4448909" y="4658815"/>
            <a:ext cx="2974914" cy="8540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4800" y="6218678"/>
            <a:ext cx="474785" cy="474785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4597463" y="6271405"/>
            <a:ext cx="19795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>
                <a:solidFill>
                  <a:srgbClr val="0000FF"/>
                </a:solidFill>
              </a:rPr>
              <a:t>@mariusmartinez6</a:t>
            </a:r>
            <a:endParaRPr lang="es-ES" dirty="0"/>
          </a:p>
        </p:txBody>
      </p:sp>
      <p:sp>
        <p:nvSpPr>
          <p:cNvPr id="9" name="Rectángulo 8"/>
          <p:cNvSpPr/>
          <p:nvPr/>
        </p:nvSpPr>
        <p:spPr>
          <a:xfrm>
            <a:off x="5156535" y="6248152"/>
            <a:ext cx="57560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68488" indent="0">
              <a:buNone/>
            </a:pPr>
            <a:r>
              <a:rPr lang="es-ES" dirty="0">
                <a:solidFill>
                  <a:srgbClr val="0432FF"/>
                </a:solidFill>
                <a:hlinkClick r:id="rId4"/>
              </a:rPr>
              <a:t>M</a:t>
            </a:r>
            <a:r>
              <a:rPr lang="en-GB" dirty="0">
                <a:solidFill>
                  <a:srgbClr val="0432FF"/>
                </a:solidFill>
                <a:hlinkClick r:id="rId4"/>
              </a:rPr>
              <a:t>arius.martinez@uab.cat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7044" y="6165225"/>
            <a:ext cx="559072" cy="559072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6" cstate="print"/>
          <a:srcRect l="23835" t="2937" r="33883" b="1268"/>
          <a:stretch/>
        </p:blipFill>
        <p:spPr bwMode="auto">
          <a:xfrm>
            <a:off x="270934" y="866522"/>
            <a:ext cx="3389733" cy="5106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11358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/>
          <a:srcRect l="18495" t="2937" r="-19664" b="-1039"/>
          <a:stretch>
            <a:fillRect/>
          </a:stretch>
        </p:blipFill>
        <p:spPr bwMode="auto">
          <a:xfrm>
            <a:off x="5232400" y="1989138"/>
            <a:ext cx="8110538" cy="522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Título 1"/>
          <p:cNvSpPr>
            <a:spLocks noGrp="1"/>
          </p:cNvSpPr>
          <p:nvPr>
            <p:ph type="title"/>
          </p:nvPr>
        </p:nvSpPr>
        <p:spPr>
          <a:xfrm>
            <a:off x="474133" y="274638"/>
            <a:ext cx="111760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ca-ES" b="1" dirty="0" err="1">
                <a:solidFill>
                  <a:srgbClr val="004080"/>
                </a:solidFill>
                <a:ea typeface="ＭＳ Ｐゴシック" pitchFamily="34" charset="-128"/>
              </a:rPr>
              <a:t>Her</a:t>
            </a:r>
            <a:r>
              <a:rPr lang="ca-ES" b="1" dirty="0">
                <a:solidFill>
                  <a:srgbClr val="004080"/>
                </a:solidFill>
                <a:ea typeface="ＭＳ Ｐゴシック" pitchFamily="34" charset="-128"/>
              </a:rPr>
              <a:t> </a:t>
            </a:r>
            <a:r>
              <a:rPr lang="ca-ES" b="1" dirty="0" err="1">
                <a:solidFill>
                  <a:srgbClr val="004080"/>
                </a:solidFill>
                <a:ea typeface="ＭＳ Ｐゴシック" pitchFamily="34" charset="-128"/>
              </a:rPr>
              <a:t>name</a:t>
            </a:r>
            <a:r>
              <a:rPr lang="ca-ES" b="1" dirty="0">
                <a:solidFill>
                  <a:srgbClr val="004080"/>
                </a:solidFill>
                <a:ea typeface="ＭＳ Ｐゴシック" pitchFamily="34" charset="-128"/>
              </a:rPr>
              <a:t> is Clara, </a:t>
            </a:r>
            <a:r>
              <a:rPr lang="ca-ES" b="1" dirty="0" err="1">
                <a:solidFill>
                  <a:srgbClr val="004080"/>
                </a:solidFill>
                <a:ea typeface="ＭＳ Ｐゴシック" pitchFamily="34" charset="-128"/>
              </a:rPr>
              <a:t>she</a:t>
            </a:r>
            <a:r>
              <a:rPr lang="ca-ES" b="1" dirty="0">
                <a:solidFill>
                  <a:srgbClr val="004080"/>
                </a:solidFill>
                <a:ea typeface="ＭＳ Ｐゴシック" pitchFamily="34" charset="-128"/>
              </a:rPr>
              <a:t> </a:t>
            </a:r>
            <a:r>
              <a:rPr lang="ca-ES" b="1" dirty="0" err="1">
                <a:solidFill>
                  <a:srgbClr val="004080"/>
                </a:solidFill>
                <a:ea typeface="ＭＳ Ｐゴシック" pitchFamily="34" charset="-128"/>
              </a:rPr>
              <a:t>reached</a:t>
            </a:r>
            <a:r>
              <a:rPr lang="ca-ES" b="1" dirty="0">
                <a:solidFill>
                  <a:srgbClr val="004080"/>
                </a:solidFill>
                <a:ea typeface="ＭＳ Ｐゴシック" pitchFamily="34" charset="-128"/>
              </a:rPr>
              <a:t> </a:t>
            </a:r>
            <a:r>
              <a:rPr lang="ca-ES" b="1" dirty="0" err="1">
                <a:solidFill>
                  <a:srgbClr val="004080"/>
                </a:solidFill>
                <a:ea typeface="ＭＳ Ｐゴシック" pitchFamily="34" charset="-128"/>
              </a:rPr>
              <a:t>the</a:t>
            </a:r>
            <a:r>
              <a:rPr lang="ca-ES" b="1" dirty="0">
                <a:solidFill>
                  <a:srgbClr val="004080"/>
                </a:solidFill>
                <a:ea typeface="ＭＳ Ｐゴシック" pitchFamily="34" charset="-128"/>
              </a:rPr>
              <a:t> top of </a:t>
            </a:r>
            <a:r>
              <a:rPr lang="ca-ES" b="1" dirty="0" err="1">
                <a:solidFill>
                  <a:srgbClr val="004080"/>
                </a:solidFill>
                <a:ea typeface="ＭＳ Ｐゴシック" pitchFamily="34" charset="-128"/>
              </a:rPr>
              <a:t>the</a:t>
            </a:r>
            <a:r>
              <a:rPr lang="ca-ES" b="1" dirty="0">
                <a:solidFill>
                  <a:srgbClr val="004080"/>
                </a:solidFill>
                <a:ea typeface="ＭＳ Ｐゴシック" pitchFamily="34" charset="-128"/>
              </a:rPr>
              <a:t> </a:t>
            </a:r>
            <a:r>
              <a:rPr lang="ca-ES" b="1" dirty="0" err="1">
                <a:solidFill>
                  <a:srgbClr val="004080"/>
                </a:solidFill>
                <a:ea typeface="ＭＳ Ｐゴシック" pitchFamily="34" charset="-128"/>
              </a:rPr>
              <a:t>tower</a:t>
            </a:r>
            <a:r>
              <a:rPr lang="ca-ES" b="1" dirty="0">
                <a:solidFill>
                  <a:srgbClr val="004080"/>
                </a:solidFill>
                <a:ea typeface="ＭＳ Ｐゴシック" pitchFamily="34" charset="-128"/>
              </a:rPr>
              <a:t>...</a:t>
            </a:r>
          </a:p>
        </p:txBody>
      </p:sp>
      <p:pic>
        <p:nvPicPr>
          <p:cNvPr id="10" name="Marcador de contenido 9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38419" t="12315" r="8186" b="10674"/>
          <a:stretch>
            <a:fillRect/>
          </a:stretch>
        </p:blipFill>
        <p:spPr>
          <a:xfrm>
            <a:off x="1950604" y="1417638"/>
            <a:ext cx="3859213" cy="4392612"/>
          </a:xfrm>
        </p:spPr>
      </p:pic>
    </p:spTree>
    <p:extLst>
      <p:ext uri="{BB962C8B-B14F-4D97-AF65-F5344CB8AC3E}">
        <p14:creationId xmlns:p14="http://schemas.microsoft.com/office/powerpoint/2010/main" val="1145213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b="10956"/>
          <a:stretch/>
        </p:blipFill>
        <p:spPr>
          <a:xfrm>
            <a:off x="8114984" y="2976717"/>
            <a:ext cx="4077016" cy="388128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i="1" dirty="0">
                <a:solidFill>
                  <a:srgbClr val="004080"/>
                </a:solidFill>
              </a:rPr>
              <a:t>1.- Contemporary (?) double edged </a:t>
            </a:r>
            <a:r>
              <a:rPr lang="en-GB" b="1" dirty="0">
                <a:solidFill>
                  <a:srgbClr val="004080"/>
                </a:solidFill>
              </a:rPr>
              <a:t>concepts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Guidance as a service (not a programme)</a:t>
            </a:r>
          </a:p>
          <a:p>
            <a:r>
              <a:rPr lang="en-GB" dirty="0"/>
              <a:t>Information as guidance</a:t>
            </a:r>
          </a:p>
          <a:p>
            <a:r>
              <a:rPr lang="en-GB" dirty="0"/>
              <a:t>ICTs will solve everything (24/7)! </a:t>
            </a:r>
          </a:p>
          <a:p>
            <a:r>
              <a:rPr lang="en-GB" dirty="0"/>
              <a:t>Credentials and empowerment that’s all you need (let’s make them competitive!!)</a:t>
            </a:r>
          </a:p>
          <a:p>
            <a:r>
              <a:rPr lang="en-GB" dirty="0"/>
              <a:t>Well, also some experience would be welcome</a:t>
            </a:r>
          </a:p>
          <a:p>
            <a:r>
              <a:rPr lang="en-GB" dirty="0"/>
              <a:t>Entrepreneurship (nobody will look after you)</a:t>
            </a:r>
          </a:p>
          <a:p>
            <a:r>
              <a:rPr lang="en-GB" dirty="0"/>
              <a:t>You are responsible! (civil society is responsible)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2115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b="1" dirty="0">
                <a:solidFill>
                  <a:srgbClr val="004080"/>
                </a:solidFill>
              </a:rPr>
              <a:t>2.- </a:t>
            </a:r>
            <a:r>
              <a:rPr lang="ca-ES" b="1" dirty="0" err="1">
                <a:solidFill>
                  <a:srgbClr val="004080"/>
                </a:solidFill>
              </a:rPr>
              <a:t>Two</a:t>
            </a:r>
            <a:r>
              <a:rPr lang="ca-ES" b="1" dirty="0">
                <a:solidFill>
                  <a:srgbClr val="004080"/>
                </a:solidFill>
              </a:rPr>
              <a:t> </a:t>
            </a:r>
            <a:r>
              <a:rPr lang="ca-ES" b="1" dirty="0" err="1">
                <a:solidFill>
                  <a:srgbClr val="004080"/>
                </a:solidFill>
              </a:rPr>
              <a:t>confronted</a:t>
            </a:r>
            <a:r>
              <a:rPr lang="ca-ES" b="1" dirty="0">
                <a:solidFill>
                  <a:srgbClr val="004080"/>
                </a:solidFill>
              </a:rPr>
              <a:t> </a:t>
            </a:r>
            <a:r>
              <a:rPr lang="ca-ES" b="1" dirty="0" err="1">
                <a:solidFill>
                  <a:srgbClr val="004080"/>
                </a:solidFill>
              </a:rPr>
              <a:t>rationalities</a:t>
            </a:r>
            <a:r>
              <a:rPr lang="ca-ES" b="1" dirty="0">
                <a:solidFill>
                  <a:srgbClr val="004080"/>
                </a:solidFill>
              </a:rPr>
              <a:t> (II)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199" y="1493876"/>
            <a:ext cx="6249450" cy="2427195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b="1" dirty="0">
                <a:solidFill>
                  <a:srgbClr val="004080"/>
                </a:solidFill>
              </a:rPr>
              <a:t>The </a:t>
            </a:r>
            <a:r>
              <a:rPr lang="en-GB" b="1" i="1" dirty="0">
                <a:solidFill>
                  <a:srgbClr val="004080"/>
                </a:solidFill>
              </a:rPr>
              <a:t>superman /superwoman</a:t>
            </a:r>
            <a:r>
              <a:rPr lang="en-GB" b="1" dirty="0">
                <a:solidFill>
                  <a:srgbClr val="004080"/>
                </a:solidFill>
              </a:rPr>
              <a:t> discourse in training and Guidance:</a:t>
            </a:r>
          </a:p>
          <a:p>
            <a:pPr lvl="1"/>
            <a:r>
              <a:rPr lang="en-GB" dirty="0"/>
              <a:t>Individual base</a:t>
            </a:r>
          </a:p>
          <a:p>
            <a:pPr lvl="1"/>
            <a:r>
              <a:rPr lang="en-GB" dirty="0"/>
              <a:t>Training credentials</a:t>
            </a:r>
          </a:p>
          <a:p>
            <a:pPr lvl="1"/>
            <a:r>
              <a:rPr lang="en-GB" dirty="0"/>
              <a:t>Experience, </a:t>
            </a:r>
          </a:p>
          <a:p>
            <a:pPr lvl="1"/>
            <a:r>
              <a:rPr lang="en-GB" dirty="0"/>
              <a:t>Entrepreneurship </a:t>
            </a:r>
          </a:p>
          <a:p>
            <a:pPr lvl="1"/>
            <a:r>
              <a:rPr lang="en-GB" dirty="0"/>
              <a:t>Competitiveness (awareness of crisis)</a:t>
            </a:r>
          </a:p>
          <a:p>
            <a:pPr lvl="1"/>
            <a:r>
              <a:rPr lang="en-GB" dirty="0"/>
              <a:t>Linear perspective of itineraries</a:t>
            </a:r>
          </a:p>
          <a:p>
            <a:endParaRPr lang="ca-ES" dirty="0"/>
          </a:p>
        </p:txBody>
      </p:sp>
      <p:pic>
        <p:nvPicPr>
          <p:cNvPr id="5" name="Marcador de contenido 3"/>
          <p:cNvPicPr>
            <a:picLocks noChangeAspect="1"/>
          </p:cNvPicPr>
          <p:nvPr/>
        </p:nvPicPr>
        <p:blipFill rotWithShape="1">
          <a:blip r:embed="rId3" cstate="print"/>
          <a:srcRect l="-15087" t="6592" r="24205" b="333"/>
          <a:stretch/>
        </p:blipFill>
        <p:spPr>
          <a:xfrm>
            <a:off x="7656162" y="1312635"/>
            <a:ext cx="3129125" cy="2336323"/>
          </a:xfrm>
          <a:prstGeom prst="rect">
            <a:avLst/>
          </a:prstGeom>
        </p:spPr>
      </p:pic>
      <p:sp>
        <p:nvSpPr>
          <p:cNvPr id="6" name="Marcador de contenido 2"/>
          <p:cNvSpPr txBox="1">
            <a:spLocks/>
          </p:cNvSpPr>
          <p:nvPr/>
        </p:nvSpPr>
        <p:spPr>
          <a:xfrm>
            <a:off x="838199" y="4244776"/>
            <a:ext cx="6430507" cy="29460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80000"/>
              </a:lnSpc>
              <a:buFont typeface="+mj-lt"/>
              <a:buAutoNum type="arabicPeriod" startAt="2"/>
            </a:pPr>
            <a:r>
              <a:rPr lang="en-US" sz="2600" b="1" i="1" dirty="0">
                <a:solidFill>
                  <a:srgbClr val="004080"/>
                </a:solidFill>
              </a:rPr>
              <a:t>Discourses of collaboration, empowerment and groups</a:t>
            </a:r>
          </a:p>
          <a:p>
            <a:pPr marL="914400" lvl="1" indent="-514350"/>
            <a:r>
              <a:rPr lang="en-US" sz="2000" dirty="0"/>
              <a:t>Group / community based</a:t>
            </a:r>
          </a:p>
          <a:p>
            <a:pPr marL="914400" lvl="1" indent="-514350"/>
            <a:r>
              <a:rPr lang="en-US" sz="2000" dirty="0"/>
              <a:t>Quality training + relevant experience</a:t>
            </a:r>
          </a:p>
          <a:p>
            <a:pPr marL="914400" lvl="1" indent="-514350"/>
            <a:r>
              <a:rPr lang="en-US" sz="2000" dirty="0"/>
              <a:t>Awareness of barriers (human / interests creation)</a:t>
            </a:r>
          </a:p>
          <a:p>
            <a:pPr marL="914400" lvl="1" indent="-514350"/>
            <a:r>
              <a:rPr lang="en-US" sz="2000" dirty="0"/>
              <a:t>Collaborative competencies</a:t>
            </a:r>
          </a:p>
          <a:p>
            <a:pPr marL="914400" lvl="1" indent="-514350"/>
            <a:r>
              <a:rPr lang="en-US" sz="2000" dirty="0"/>
              <a:t>Non linear itineraries - perspectives</a:t>
            </a:r>
          </a:p>
          <a:p>
            <a:endParaRPr lang="ca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3696" y="4244776"/>
            <a:ext cx="2591591" cy="224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365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-14612"/>
            <a:ext cx="7373816" cy="687261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140677" y="-97348"/>
            <a:ext cx="4659923" cy="7573274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A49045AD-C803-7943-87F5-DC7EF573A009}" type="slidenum">
              <a:rPr lang="es-ES">
                <a:latin typeface="Calibri" charset="0"/>
              </a:rPr>
              <a:pPr eaLnBrk="1" hangingPunct="1"/>
              <a:t>5</a:t>
            </a:fld>
            <a:endParaRPr lang="es-ES">
              <a:latin typeface="Calibri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838200" y="152279"/>
            <a:ext cx="9674259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/>
            <a:r>
              <a:rPr lang="ca-ES" sz="4400" b="1" dirty="0">
                <a:solidFill>
                  <a:srgbClr val="004080"/>
                </a:solidFill>
                <a:latin typeface="Calibri" charset="0"/>
              </a:rPr>
              <a:t>7 </a:t>
            </a:r>
            <a:r>
              <a:rPr lang="ca-ES" sz="4400" b="1" dirty="0" err="1">
                <a:solidFill>
                  <a:srgbClr val="004080"/>
                </a:solidFill>
                <a:latin typeface="Calibri" charset="0"/>
              </a:rPr>
              <a:t>barriers</a:t>
            </a:r>
            <a:r>
              <a:rPr lang="ca-ES" sz="4400" b="1" dirty="0">
                <a:solidFill>
                  <a:srgbClr val="004080"/>
                </a:solidFill>
                <a:latin typeface="Calibri" charset="0"/>
              </a:rPr>
              <a:t> /            20 </a:t>
            </a:r>
            <a:r>
              <a:rPr lang="ca-ES" sz="4400" b="1" dirty="0" err="1">
                <a:solidFill>
                  <a:srgbClr val="004080"/>
                </a:solidFill>
                <a:latin typeface="Calibri" charset="0"/>
              </a:rPr>
              <a:t>Skills</a:t>
            </a:r>
            <a:r>
              <a:rPr lang="ca-ES" sz="4400" b="1" dirty="0">
                <a:solidFill>
                  <a:srgbClr val="004080"/>
                </a:solidFill>
                <a:latin typeface="Calibri" charset="0"/>
              </a:rPr>
              <a:t> to </a:t>
            </a:r>
            <a:r>
              <a:rPr lang="ca-ES" sz="4400" b="1" dirty="0" err="1">
                <a:solidFill>
                  <a:srgbClr val="004080"/>
                </a:solidFill>
                <a:latin typeface="Calibri" charset="0"/>
              </a:rPr>
              <a:t>fight</a:t>
            </a:r>
            <a:r>
              <a:rPr lang="ca-ES" sz="4400" b="1" dirty="0">
                <a:solidFill>
                  <a:srgbClr val="004080"/>
                </a:solidFill>
                <a:latin typeface="Calibri" charset="0"/>
              </a:rPr>
              <a:t> </a:t>
            </a:r>
            <a:r>
              <a:rPr lang="ca-ES" sz="4400" b="1" dirty="0" err="1">
                <a:solidFill>
                  <a:srgbClr val="004080"/>
                </a:solidFill>
                <a:latin typeface="Calibri" charset="0"/>
              </a:rPr>
              <a:t>them</a:t>
            </a:r>
            <a:endParaRPr lang="ca-ES" sz="4400" b="1" dirty="0">
              <a:solidFill>
                <a:srgbClr val="004080"/>
              </a:solidFill>
              <a:latin typeface="Calibri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40677" y="657104"/>
            <a:ext cx="4396154" cy="6064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723900" indent="-3683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812800" indent="-457200" algn="just" eaLnBrk="1" hangingPunct="1">
              <a:spcBef>
                <a:spcPts val="1200"/>
              </a:spcBef>
              <a:buClr>
                <a:srgbClr val="C00000"/>
              </a:buClr>
              <a:buFont typeface="+mj-lt"/>
              <a:buAutoNum type="arabicPeriod"/>
            </a:pPr>
            <a:r>
              <a:rPr lang="ca-ES" sz="2400" dirty="0" err="1">
                <a:latin typeface="Calibri" charset="0"/>
              </a:rPr>
              <a:t>Economic</a:t>
            </a:r>
            <a:r>
              <a:rPr lang="ca-ES" sz="2400" dirty="0">
                <a:latin typeface="Calibri" charset="0"/>
              </a:rPr>
              <a:t> model.</a:t>
            </a:r>
          </a:p>
          <a:p>
            <a:pPr marL="812800" indent="-457200" algn="just" eaLnBrk="1" hangingPunct="1">
              <a:spcBef>
                <a:spcPts val="600"/>
              </a:spcBef>
              <a:buClr>
                <a:srgbClr val="C00000"/>
              </a:buClr>
              <a:buFont typeface="+mj-lt"/>
              <a:buAutoNum type="arabicPeriod"/>
            </a:pPr>
            <a:r>
              <a:rPr lang="ca-ES" sz="2400" dirty="0" err="1">
                <a:latin typeface="Calibri" charset="0"/>
              </a:rPr>
              <a:t>Economic</a:t>
            </a:r>
            <a:r>
              <a:rPr lang="ca-ES" sz="2400" dirty="0">
                <a:latin typeface="Calibri" charset="0"/>
              </a:rPr>
              <a:t> crisis</a:t>
            </a:r>
            <a:r>
              <a:rPr lang="ca-ES" sz="2400" b="1" dirty="0">
                <a:latin typeface="Calibri" charset="0"/>
              </a:rPr>
              <a:t>.</a:t>
            </a:r>
          </a:p>
          <a:p>
            <a:pPr marL="812800" indent="-457200" algn="just" eaLnBrk="1" hangingPunct="1">
              <a:spcBef>
                <a:spcPts val="600"/>
              </a:spcBef>
              <a:buClr>
                <a:srgbClr val="C00000"/>
              </a:buClr>
              <a:buFont typeface="+mj-lt"/>
              <a:buAutoNum type="arabicPeriod"/>
            </a:pPr>
            <a:r>
              <a:rPr lang="ca-ES" sz="2400" dirty="0" err="1">
                <a:latin typeface="Calibri" charset="0"/>
              </a:rPr>
              <a:t>Socioeconomical</a:t>
            </a:r>
            <a:r>
              <a:rPr lang="ca-ES" sz="2400" dirty="0">
                <a:latin typeface="Calibri" charset="0"/>
              </a:rPr>
              <a:t> policies.</a:t>
            </a:r>
          </a:p>
          <a:p>
            <a:pPr marL="812800" indent="-457200" algn="just" eaLnBrk="1" hangingPunct="1">
              <a:spcBef>
                <a:spcPts val="600"/>
              </a:spcBef>
              <a:buClr>
                <a:srgbClr val="C00000"/>
              </a:buClr>
              <a:buFont typeface="+mj-lt"/>
              <a:buAutoNum type="arabicPeriod"/>
            </a:pPr>
            <a:r>
              <a:rPr lang="ca-ES" sz="2400" dirty="0" err="1">
                <a:latin typeface="Calibri" charset="0"/>
              </a:rPr>
              <a:t>Socieconomic</a:t>
            </a:r>
            <a:r>
              <a:rPr lang="ca-ES" sz="2400" dirty="0">
                <a:latin typeface="Calibri" charset="0"/>
              </a:rPr>
              <a:t> </a:t>
            </a:r>
            <a:r>
              <a:rPr lang="ca-ES" sz="2400" dirty="0" err="1">
                <a:latin typeface="Calibri" charset="0"/>
              </a:rPr>
              <a:t>unequalities</a:t>
            </a:r>
            <a:r>
              <a:rPr lang="ca-ES" sz="2400" dirty="0">
                <a:latin typeface="Calibri" charset="0"/>
              </a:rPr>
              <a:t>.</a:t>
            </a:r>
          </a:p>
          <a:p>
            <a:pPr marL="812800" indent="-457200" algn="just" eaLnBrk="1" hangingPunct="1">
              <a:spcBef>
                <a:spcPts val="600"/>
              </a:spcBef>
              <a:buClr>
                <a:srgbClr val="C00000"/>
              </a:buClr>
              <a:buFont typeface="+mj-lt"/>
              <a:buAutoNum type="arabicPeriod"/>
            </a:pPr>
            <a:r>
              <a:rPr lang="ca-ES" sz="2400" dirty="0" err="1">
                <a:latin typeface="Calibri" charset="0"/>
              </a:rPr>
              <a:t>Stereotypes</a:t>
            </a:r>
            <a:r>
              <a:rPr lang="ca-ES" sz="2400" dirty="0">
                <a:latin typeface="Calibri" charset="0"/>
              </a:rPr>
              <a:t>, </a:t>
            </a:r>
            <a:r>
              <a:rPr lang="ca-ES" sz="2400" dirty="0" err="1">
                <a:latin typeface="Calibri" charset="0"/>
              </a:rPr>
              <a:t>discrimination</a:t>
            </a:r>
            <a:r>
              <a:rPr lang="ca-ES" sz="2400" dirty="0">
                <a:latin typeface="Calibri" charset="0"/>
              </a:rPr>
              <a:t> on </a:t>
            </a:r>
            <a:r>
              <a:rPr lang="ca-ES" sz="2400" dirty="0" err="1">
                <a:latin typeface="Calibri" charset="0"/>
              </a:rPr>
              <a:t>the</a:t>
            </a:r>
            <a:r>
              <a:rPr lang="ca-ES" sz="2400" dirty="0">
                <a:latin typeface="Calibri" charset="0"/>
              </a:rPr>
              <a:t> basis of </a:t>
            </a:r>
            <a:r>
              <a:rPr lang="ca-ES" sz="2400" dirty="0" err="1">
                <a:latin typeface="Calibri" charset="0"/>
              </a:rPr>
              <a:t>age</a:t>
            </a:r>
            <a:r>
              <a:rPr lang="ca-ES" sz="2400" dirty="0">
                <a:latin typeface="Calibri" charset="0"/>
              </a:rPr>
              <a:t>, </a:t>
            </a:r>
            <a:r>
              <a:rPr lang="ca-ES" sz="2400" dirty="0" err="1">
                <a:latin typeface="Calibri" charset="0"/>
              </a:rPr>
              <a:t>gender</a:t>
            </a:r>
            <a:r>
              <a:rPr lang="ca-ES" sz="2400" dirty="0">
                <a:latin typeface="Calibri" charset="0"/>
              </a:rPr>
              <a:t>, </a:t>
            </a:r>
            <a:r>
              <a:rPr lang="ca-ES" sz="2400" dirty="0" err="1">
                <a:latin typeface="Calibri" charset="0"/>
              </a:rPr>
              <a:t>etnicity</a:t>
            </a:r>
            <a:r>
              <a:rPr lang="ca-ES" sz="2400" dirty="0">
                <a:latin typeface="Calibri" charset="0"/>
              </a:rPr>
              <a:t>, </a:t>
            </a:r>
            <a:r>
              <a:rPr lang="ca-ES" sz="2400" dirty="0" err="1">
                <a:latin typeface="Calibri" charset="0"/>
              </a:rPr>
              <a:t>origin</a:t>
            </a:r>
            <a:r>
              <a:rPr lang="ca-ES" sz="2400" dirty="0">
                <a:latin typeface="Calibri" charset="0"/>
              </a:rPr>
              <a:t>, sexual </a:t>
            </a:r>
            <a:r>
              <a:rPr lang="ca-ES" sz="2400" dirty="0" err="1">
                <a:latin typeface="Calibri" charset="0"/>
              </a:rPr>
              <a:t>orientation</a:t>
            </a:r>
            <a:r>
              <a:rPr lang="ca-ES" sz="2400" dirty="0">
                <a:latin typeface="Calibri" charset="0"/>
              </a:rPr>
              <a:t>, </a:t>
            </a:r>
            <a:r>
              <a:rPr lang="ca-ES" sz="2400" dirty="0" err="1">
                <a:latin typeface="Calibri" charset="0"/>
              </a:rPr>
              <a:t>training</a:t>
            </a:r>
            <a:r>
              <a:rPr lang="ca-ES" sz="2400" dirty="0">
                <a:latin typeface="Calibri" charset="0"/>
              </a:rPr>
              <a:t> </a:t>
            </a:r>
            <a:r>
              <a:rPr lang="ca-ES" sz="2400" dirty="0" err="1">
                <a:latin typeface="Calibri" charset="0"/>
              </a:rPr>
              <a:t>credentials</a:t>
            </a:r>
            <a:r>
              <a:rPr lang="ca-ES" sz="2400" dirty="0">
                <a:latin typeface="Calibri" charset="0"/>
              </a:rPr>
              <a:t>.</a:t>
            </a:r>
          </a:p>
          <a:p>
            <a:pPr marL="812800" indent="-457200" algn="just" eaLnBrk="1" hangingPunct="1">
              <a:spcBef>
                <a:spcPts val="600"/>
              </a:spcBef>
              <a:buClr>
                <a:srgbClr val="C00000"/>
              </a:buClr>
              <a:buFont typeface="+mj-lt"/>
              <a:buAutoNum type="arabicPeriod"/>
            </a:pPr>
            <a:r>
              <a:rPr lang="ca-ES" sz="2400" dirty="0" err="1">
                <a:latin typeface="Calibri" charset="0"/>
              </a:rPr>
              <a:t>Educational</a:t>
            </a:r>
            <a:r>
              <a:rPr lang="ca-ES" sz="2400" dirty="0">
                <a:latin typeface="Calibri" charset="0"/>
              </a:rPr>
              <a:t> </a:t>
            </a:r>
            <a:r>
              <a:rPr lang="ca-ES" sz="2400" dirty="0" err="1">
                <a:latin typeface="Calibri" charset="0"/>
              </a:rPr>
              <a:t>sistem</a:t>
            </a:r>
            <a:r>
              <a:rPr lang="ca-ES" sz="2400" dirty="0">
                <a:latin typeface="Calibri" charset="0"/>
              </a:rPr>
              <a:t> </a:t>
            </a:r>
            <a:r>
              <a:rPr lang="ca-ES" sz="2400" dirty="0" err="1">
                <a:latin typeface="Calibri" charset="0"/>
              </a:rPr>
              <a:t>under</a:t>
            </a:r>
            <a:r>
              <a:rPr lang="ca-ES" sz="2400" dirty="0">
                <a:latin typeface="Calibri" charset="0"/>
              </a:rPr>
              <a:t> permanent legal </a:t>
            </a:r>
            <a:r>
              <a:rPr lang="ca-ES" sz="2400" dirty="0" err="1">
                <a:latin typeface="Calibri" charset="0"/>
              </a:rPr>
              <a:t>changes</a:t>
            </a:r>
            <a:r>
              <a:rPr lang="ca-ES" sz="2400" dirty="0">
                <a:latin typeface="Calibri" charset="0"/>
              </a:rPr>
              <a:t> </a:t>
            </a:r>
            <a:r>
              <a:rPr lang="ca-ES" sz="2400" dirty="0" err="1">
                <a:latin typeface="Calibri" charset="0"/>
              </a:rPr>
              <a:t>and</a:t>
            </a:r>
            <a:r>
              <a:rPr lang="ca-ES" sz="2400" dirty="0">
                <a:latin typeface="Calibri" charset="0"/>
              </a:rPr>
              <a:t> </a:t>
            </a:r>
            <a:r>
              <a:rPr lang="ca-ES" sz="2400" dirty="0" err="1">
                <a:latin typeface="Calibri" charset="0"/>
              </a:rPr>
              <a:t>not</a:t>
            </a:r>
            <a:r>
              <a:rPr lang="ca-ES" sz="2400" dirty="0">
                <a:latin typeface="Calibri" charset="0"/>
              </a:rPr>
              <a:t> </a:t>
            </a:r>
            <a:r>
              <a:rPr lang="ca-ES" sz="2400" dirty="0" err="1">
                <a:latin typeface="Calibri" charset="0"/>
              </a:rPr>
              <a:t>tuned</a:t>
            </a:r>
            <a:r>
              <a:rPr lang="ca-ES" sz="2400" dirty="0">
                <a:latin typeface="Calibri" charset="0"/>
              </a:rPr>
              <a:t> </a:t>
            </a:r>
            <a:r>
              <a:rPr lang="ca-ES" sz="2400" dirty="0" err="1">
                <a:latin typeface="Calibri" charset="0"/>
              </a:rPr>
              <a:t>with</a:t>
            </a:r>
            <a:r>
              <a:rPr lang="ca-ES" sz="2400" dirty="0">
                <a:latin typeface="Calibri" charset="0"/>
              </a:rPr>
              <a:t> </a:t>
            </a:r>
            <a:r>
              <a:rPr lang="ca-ES" sz="2400" dirty="0" err="1">
                <a:latin typeface="Calibri" charset="0"/>
              </a:rPr>
              <a:t>the</a:t>
            </a:r>
            <a:r>
              <a:rPr lang="ca-ES" sz="2400" dirty="0">
                <a:latin typeface="Calibri" charset="0"/>
              </a:rPr>
              <a:t> </a:t>
            </a:r>
            <a:r>
              <a:rPr lang="ca-ES" sz="2400" dirty="0" err="1">
                <a:latin typeface="Calibri" charset="0"/>
              </a:rPr>
              <a:t>labour</a:t>
            </a:r>
            <a:r>
              <a:rPr lang="ca-ES" sz="2400" dirty="0">
                <a:latin typeface="Calibri" charset="0"/>
              </a:rPr>
              <a:t> </a:t>
            </a:r>
            <a:r>
              <a:rPr lang="ca-ES" sz="2400" dirty="0" err="1">
                <a:latin typeface="Calibri" charset="0"/>
              </a:rPr>
              <a:t>market</a:t>
            </a:r>
            <a:r>
              <a:rPr lang="ca-ES" sz="2400" dirty="0">
                <a:latin typeface="Calibri" charset="0"/>
              </a:rPr>
              <a:t>.</a:t>
            </a:r>
          </a:p>
          <a:p>
            <a:pPr marL="812800" indent="-457200" algn="just" eaLnBrk="1" hangingPunct="1">
              <a:spcBef>
                <a:spcPts val="600"/>
              </a:spcBef>
              <a:buClr>
                <a:srgbClr val="C00000"/>
              </a:buClr>
              <a:buFont typeface="+mj-lt"/>
              <a:buAutoNum type="arabicPeriod"/>
            </a:pPr>
            <a:r>
              <a:rPr lang="ca-ES" sz="2400" dirty="0" err="1">
                <a:latin typeface="Calibri" charset="0"/>
              </a:rPr>
              <a:t>Guidance</a:t>
            </a:r>
            <a:r>
              <a:rPr lang="ca-ES" sz="2400" dirty="0">
                <a:latin typeface="Calibri" charset="0"/>
              </a:rPr>
              <a:t> </a:t>
            </a:r>
            <a:r>
              <a:rPr lang="ca-ES" sz="2400" dirty="0" err="1">
                <a:latin typeface="Calibri" charset="0"/>
              </a:rPr>
              <a:t>with</a:t>
            </a:r>
            <a:r>
              <a:rPr lang="ca-ES" sz="2400" dirty="0">
                <a:latin typeface="Calibri" charset="0"/>
              </a:rPr>
              <a:t> </a:t>
            </a:r>
            <a:r>
              <a:rPr lang="ca-ES" sz="2400" dirty="0" err="1">
                <a:latin typeface="Calibri" charset="0"/>
              </a:rPr>
              <a:t>shortcomings</a:t>
            </a:r>
            <a:r>
              <a:rPr lang="ca-ES" sz="2400" dirty="0">
                <a:latin typeface="Calibri" charset="0"/>
              </a:rPr>
              <a:t>.</a:t>
            </a:r>
            <a:endParaRPr lang="ca-ES" sz="3200" dirty="0">
              <a:latin typeface="Calibri" charset="0"/>
            </a:endParaRPr>
          </a:p>
          <a:p>
            <a:pPr marL="869950" indent="-514350" algn="just" eaLnBrk="1" hangingPunct="1">
              <a:buFont typeface="+mj-lt"/>
              <a:buAutoNum type="arabicPeriod"/>
            </a:pPr>
            <a:endParaRPr lang="ca-ES" sz="2600" dirty="0">
              <a:latin typeface="Calibri" charset="0"/>
            </a:endParaRPr>
          </a:p>
          <a:p>
            <a:pPr algn="just" eaLnBrk="1" hangingPunct="1"/>
            <a:endParaRPr lang="ca-ES" sz="2600" dirty="0">
              <a:latin typeface="Calibri" charset="0"/>
            </a:endParaRPr>
          </a:p>
        </p:txBody>
      </p:sp>
      <p:graphicFrame>
        <p:nvGraphicFramePr>
          <p:cNvPr id="8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028423"/>
              </p:ext>
            </p:extLst>
          </p:nvPr>
        </p:nvGraphicFramePr>
        <p:xfrm>
          <a:off x="4800600" y="765938"/>
          <a:ext cx="7373816" cy="609206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5157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90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95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47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747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037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Speaking</a:t>
                      </a:r>
                      <a:r>
                        <a:rPr kumimoji="0" lang="ca-E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in </a:t>
                      </a:r>
                      <a:r>
                        <a:rPr kumimoji="0" lang="ca-E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public</a:t>
                      </a:r>
                      <a:endParaRPr kumimoji="0" lang="ca-E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1438" marR="91438" marT="45719" marB="4571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800" b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Critic</a:t>
                      </a:r>
                      <a:r>
                        <a:rPr kumimoji="0" lang="ca-ES" sz="1800" b="1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kumimoji="0" lang="ca-ES" sz="1800" b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analysis</a:t>
                      </a:r>
                      <a:endParaRPr kumimoji="0" lang="ca-E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1438" marR="91438" marT="45719" marB="4571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800" b="1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Dialogue </a:t>
                      </a:r>
                      <a:r>
                        <a:rPr kumimoji="0" lang="ca-ES" sz="1800" b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and</a:t>
                      </a:r>
                      <a:r>
                        <a:rPr kumimoji="0" lang="ca-ES" sz="1800" b="1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 active </a:t>
                      </a:r>
                      <a:r>
                        <a:rPr kumimoji="0" lang="ca-ES" sz="1800" b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listening</a:t>
                      </a:r>
                      <a:endParaRPr kumimoji="0" lang="ca-E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1438" marR="91438" marT="45719" marB="4571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Complex texts </a:t>
                      </a:r>
                      <a:r>
                        <a:rPr kumimoji="0" lang="ca-E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comprehension</a:t>
                      </a:r>
                      <a:r>
                        <a:rPr kumimoji="0" lang="ca-E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ca-E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and</a:t>
                      </a:r>
                      <a:r>
                        <a:rPr kumimoji="0" lang="ca-E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ca-E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expression</a:t>
                      </a:r>
                      <a:endParaRPr kumimoji="0" lang="ca-E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1438" marR="91438" marT="45719" marB="4571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ICT </a:t>
                      </a:r>
                      <a:r>
                        <a:rPr kumimoji="0" lang="ca-E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and</a:t>
                      </a:r>
                      <a:r>
                        <a:rPr kumimoji="0" lang="ca-E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social </a:t>
                      </a:r>
                      <a:r>
                        <a:rPr kumimoji="0" lang="ca-E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media</a:t>
                      </a:r>
                      <a:endParaRPr kumimoji="0" lang="ca-E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1438" marR="91438" marT="45719" marB="45719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4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800" b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Using</a:t>
                      </a:r>
                      <a:r>
                        <a:rPr kumimoji="0" lang="ca-ES" sz="1800" b="1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kumimoji="0" lang="ca-ES" sz="1800" b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resources</a:t>
                      </a:r>
                      <a:r>
                        <a:rPr kumimoji="0" lang="ca-ES" sz="1800" b="1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 to </a:t>
                      </a:r>
                      <a:r>
                        <a:rPr kumimoji="0" lang="ca-ES" sz="1800" b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protect</a:t>
                      </a:r>
                      <a:r>
                        <a:rPr kumimoji="0" lang="ca-ES" sz="1800" b="1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kumimoji="0" lang="ca-ES" sz="1800" b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rights</a:t>
                      </a:r>
                      <a:endParaRPr kumimoji="0" lang="ca-E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1438" marR="91438" marT="45719" marB="4571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800" b="1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Social </a:t>
                      </a:r>
                      <a:r>
                        <a:rPr kumimoji="0" lang="ca-ES" sz="1800" b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selfmanagement</a:t>
                      </a:r>
                      <a:endParaRPr kumimoji="0" lang="ca-E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1438" marR="91438" marT="45719" marB="4571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800" b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Resilience</a:t>
                      </a:r>
                      <a:endParaRPr kumimoji="0" lang="ca-E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1438" marR="91438" marT="45719" marB="4571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Selfmanagement</a:t>
                      </a:r>
                      <a:endParaRPr kumimoji="0" lang="ca-E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1438" marR="91438" marT="45719" marB="4571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Management of </a:t>
                      </a:r>
                      <a:r>
                        <a:rPr kumimoji="0" lang="ca-E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emotions</a:t>
                      </a:r>
                      <a:endParaRPr kumimoji="0" lang="ca-E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1438" marR="91438" marT="45719" marB="45719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9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Enterpreneurship</a:t>
                      </a:r>
                      <a:r>
                        <a:rPr kumimoji="0" lang="ca-E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*</a:t>
                      </a:r>
                      <a:endParaRPr kumimoji="0" lang="ca-E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1438" marR="91438" marT="45719" marB="4571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Self discipline</a:t>
                      </a:r>
                      <a:endParaRPr kumimoji="0" lang="ca-E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1438" marR="91438" marT="45719" marB="4571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800" b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Empathy</a:t>
                      </a:r>
                      <a:r>
                        <a:rPr kumimoji="0" lang="ca-ES" sz="1800" b="1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kumimoji="0" lang="ca-ES" sz="1800" b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and</a:t>
                      </a:r>
                      <a:r>
                        <a:rPr kumimoji="0" lang="ca-ES" sz="1800" b="1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kumimoji="0" lang="ca-ES" sz="1800" b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taking</a:t>
                      </a:r>
                      <a:r>
                        <a:rPr kumimoji="0" lang="ca-ES" sz="1800" b="1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kumimoji="0" lang="ca-ES" sz="1800" b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care</a:t>
                      </a:r>
                      <a:r>
                        <a:rPr kumimoji="0" lang="ca-ES" sz="1800" b="1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 of </a:t>
                      </a:r>
                      <a:r>
                        <a:rPr kumimoji="0" lang="ca-ES" sz="1800" b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others</a:t>
                      </a:r>
                      <a:endParaRPr kumimoji="0" lang="ca-E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1438" marR="91438" marT="45719" marB="4571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Open </a:t>
                      </a:r>
                      <a:r>
                        <a:rPr kumimoji="0" lang="ca-E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minded</a:t>
                      </a:r>
                      <a:endParaRPr kumimoji="0" lang="ca-E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1438" marR="91438" marT="45719" marB="4571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Conflict</a:t>
                      </a:r>
                      <a:r>
                        <a:rPr kumimoji="0" lang="ca-E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management</a:t>
                      </a:r>
                      <a:endParaRPr kumimoji="0" lang="ca-E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1438" marR="91438" marT="45719" marB="45719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94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Learning</a:t>
                      </a:r>
                      <a:r>
                        <a:rPr kumimoji="0" lang="ca-E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to </a:t>
                      </a:r>
                      <a:r>
                        <a:rPr kumimoji="0" lang="ca-E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learn</a:t>
                      </a:r>
                      <a:endParaRPr kumimoji="0" lang="ca-E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1438" marR="91438" marT="45719" marB="4571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Creativity</a:t>
                      </a:r>
                      <a:endParaRPr kumimoji="0" lang="ca-E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1438" marR="91438" marT="45719" marB="4571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Initiative</a:t>
                      </a:r>
                      <a:endParaRPr kumimoji="0" lang="ca-E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1438" marR="91438" marT="45719" marB="4571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Teamworking</a:t>
                      </a:r>
                      <a:r>
                        <a:rPr kumimoji="0" lang="ca-E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/ </a:t>
                      </a:r>
                      <a:r>
                        <a:rPr kumimoji="0" lang="ca-E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colaboration</a:t>
                      </a:r>
                      <a:endParaRPr kumimoji="0" lang="ca-E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1438" marR="91438" marT="45719" marB="4571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Understanding</a:t>
                      </a:r>
                      <a:r>
                        <a:rPr kumimoji="0" lang="ca-E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ca-E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and</a:t>
                      </a:r>
                      <a:r>
                        <a:rPr kumimoji="0" lang="ca-E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ca-E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respecting</a:t>
                      </a:r>
                      <a:r>
                        <a:rPr kumimoji="0" lang="ca-E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ca-E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diversity</a:t>
                      </a:r>
                      <a:endParaRPr kumimoji="0" lang="ca-E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1438" marR="91438" marT="45719" marB="45719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2343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81199" y="63069"/>
            <a:ext cx="9635067" cy="1143000"/>
          </a:xfrm>
        </p:spPr>
        <p:txBody>
          <a:bodyPr>
            <a:noAutofit/>
          </a:bodyPr>
          <a:lstStyle/>
          <a:p>
            <a:r>
              <a:rPr lang="ca-ES" sz="4000" b="1" dirty="0">
                <a:solidFill>
                  <a:srgbClr val="004080"/>
                </a:solidFill>
              </a:rPr>
              <a:t>4.- </a:t>
            </a:r>
            <a:r>
              <a:rPr lang="ca-ES" sz="4000" b="1" dirty="0" err="1">
                <a:solidFill>
                  <a:srgbClr val="004080"/>
                </a:solidFill>
              </a:rPr>
              <a:t>Guidance</a:t>
            </a:r>
            <a:r>
              <a:rPr lang="ca-ES" sz="4000" b="1" dirty="0">
                <a:solidFill>
                  <a:srgbClr val="004080"/>
                </a:solidFill>
              </a:rPr>
              <a:t> </a:t>
            </a:r>
            <a:r>
              <a:rPr lang="ca-ES" sz="4000" b="1" dirty="0" err="1">
                <a:solidFill>
                  <a:srgbClr val="004080"/>
                </a:solidFill>
              </a:rPr>
              <a:t>means</a:t>
            </a:r>
            <a:r>
              <a:rPr lang="ca-ES" sz="4000" b="1" dirty="0">
                <a:solidFill>
                  <a:srgbClr val="004080"/>
                </a:solidFill>
              </a:rPr>
              <a:t> </a:t>
            </a:r>
            <a:r>
              <a:rPr lang="ca-ES" sz="4000" b="1" dirty="0" err="1">
                <a:solidFill>
                  <a:srgbClr val="004080"/>
                </a:solidFill>
              </a:rPr>
              <a:t>collaboration</a:t>
            </a:r>
            <a:r>
              <a:rPr lang="ca-ES" sz="4000" b="1" dirty="0">
                <a:solidFill>
                  <a:srgbClr val="004080"/>
                </a:solidFill>
              </a:rPr>
              <a:t>, </a:t>
            </a:r>
            <a:r>
              <a:rPr lang="ca-ES" sz="4000" b="1" dirty="0" err="1">
                <a:solidFill>
                  <a:srgbClr val="004080"/>
                </a:solidFill>
              </a:rPr>
              <a:t>community</a:t>
            </a:r>
            <a:endParaRPr lang="ca-ES" sz="4000" b="1" dirty="0">
              <a:solidFill>
                <a:srgbClr val="004080"/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30216"/>
            <a:ext cx="4059936" cy="278652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31149" y="2210233"/>
            <a:ext cx="6760851" cy="458152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384" y="3777629"/>
            <a:ext cx="5382381" cy="301413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84320" y="1238191"/>
            <a:ext cx="3816096" cy="253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976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81199" y="63069"/>
            <a:ext cx="9533467" cy="1143000"/>
          </a:xfrm>
        </p:spPr>
        <p:txBody>
          <a:bodyPr>
            <a:normAutofit/>
          </a:bodyPr>
          <a:lstStyle/>
          <a:p>
            <a:r>
              <a:rPr lang="ca-ES" sz="3600" b="1" dirty="0" err="1">
                <a:solidFill>
                  <a:srgbClr val="004080"/>
                </a:solidFill>
              </a:rPr>
              <a:t>Guidance</a:t>
            </a:r>
            <a:r>
              <a:rPr lang="ca-ES" sz="3600" b="1" dirty="0">
                <a:solidFill>
                  <a:srgbClr val="004080"/>
                </a:solidFill>
              </a:rPr>
              <a:t> </a:t>
            </a:r>
            <a:r>
              <a:rPr lang="ca-ES" sz="3600" b="1" dirty="0" err="1">
                <a:solidFill>
                  <a:srgbClr val="004080"/>
                </a:solidFill>
              </a:rPr>
              <a:t>and</a:t>
            </a:r>
            <a:r>
              <a:rPr lang="ca-ES" sz="3600" b="1" dirty="0">
                <a:solidFill>
                  <a:srgbClr val="004080"/>
                </a:solidFill>
              </a:rPr>
              <a:t> </a:t>
            </a:r>
            <a:r>
              <a:rPr lang="ca-ES" sz="3600" b="1" dirty="0" err="1">
                <a:solidFill>
                  <a:srgbClr val="004080"/>
                </a:solidFill>
              </a:rPr>
              <a:t>the</a:t>
            </a:r>
            <a:r>
              <a:rPr lang="ca-ES" sz="3600" b="1" dirty="0">
                <a:solidFill>
                  <a:srgbClr val="004080"/>
                </a:solidFill>
              </a:rPr>
              <a:t> </a:t>
            </a:r>
            <a:r>
              <a:rPr lang="ca-ES" sz="3600" b="1" dirty="0" err="1">
                <a:solidFill>
                  <a:srgbClr val="004080"/>
                </a:solidFill>
              </a:rPr>
              <a:t>community</a:t>
            </a:r>
            <a:endParaRPr lang="ca-ES" sz="3600" b="1" dirty="0">
              <a:solidFill>
                <a:srgbClr val="004080"/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81201" y="1176521"/>
            <a:ext cx="3386189" cy="23241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39756" y="1176520"/>
            <a:ext cx="3492500" cy="23241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821034" y="3826933"/>
            <a:ext cx="93210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800" dirty="0"/>
              <a:t>In </a:t>
            </a:r>
            <a:r>
              <a:rPr lang="ca-ES" sz="2800" dirty="0" err="1"/>
              <a:t>order</a:t>
            </a:r>
            <a:r>
              <a:rPr lang="ca-ES" sz="2800" dirty="0"/>
              <a:t> to </a:t>
            </a:r>
            <a:r>
              <a:rPr lang="ca-ES" sz="2800" dirty="0" err="1"/>
              <a:t>have</a:t>
            </a:r>
            <a:r>
              <a:rPr lang="ca-ES" sz="2800" dirty="0"/>
              <a:t> social </a:t>
            </a:r>
            <a:r>
              <a:rPr lang="ca-ES" sz="2800" dirty="0" err="1"/>
              <a:t>wellfare</a:t>
            </a:r>
            <a:r>
              <a:rPr lang="ca-ES" sz="2800" dirty="0"/>
              <a:t>, </a:t>
            </a:r>
            <a:r>
              <a:rPr lang="ca-ES" sz="2800" dirty="0" err="1"/>
              <a:t>we</a:t>
            </a:r>
            <a:r>
              <a:rPr lang="ca-ES" sz="2800" dirty="0"/>
              <a:t> </a:t>
            </a:r>
            <a:r>
              <a:rPr lang="ca-ES" sz="2800" dirty="0" err="1"/>
              <a:t>need</a:t>
            </a:r>
            <a:r>
              <a:rPr lang="ca-ES" sz="2800" dirty="0"/>
              <a:t> </a:t>
            </a:r>
            <a:r>
              <a:rPr lang="ca-ES" sz="2800" dirty="0" err="1"/>
              <a:t>everybody</a:t>
            </a:r>
            <a:endParaRPr lang="ca-ES" sz="2800" dirty="0"/>
          </a:p>
          <a:p>
            <a:r>
              <a:rPr lang="ca-ES" sz="2800" dirty="0"/>
              <a:t>To </a:t>
            </a:r>
            <a:r>
              <a:rPr lang="ca-ES" sz="2800" dirty="0" err="1"/>
              <a:t>educate</a:t>
            </a:r>
            <a:r>
              <a:rPr lang="ca-ES" sz="2800" dirty="0"/>
              <a:t> a single infant, </a:t>
            </a:r>
            <a:r>
              <a:rPr lang="ca-ES" sz="2800" dirty="0" err="1"/>
              <a:t>we</a:t>
            </a:r>
            <a:r>
              <a:rPr lang="ca-ES" sz="2800" dirty="0"/>
              <a:t> </a:t>
            </a:r>
            <a:r>
              <a:rPr lang="ca-ES" sz="2800" dirty="0" err="1"/>
              <a:t>need</a:t>
            </a:r>
            <a:r>
              <a:rPr lang="ca-ES" sz="2800" dirty="0"/>
              <a:t> all </a:t>
            </a:r>
            <a:r>
              <a:rPr lang="ca-ES" sz="2800" dirty="0" err="1"/>
              <a:t>the</a:t>
            </a:r>
            <a:r>
              <a:rPr lang="ca-ES" sz="2800" dirty="0"/>
              <a:t> </a:t>
            </a:r>
            <a:r>
              <a:rPr lang="ca-ES" sz="2800" dirty="0" err="1"/>
              <a:t>tribe</a:t>
            </a:r>
            <a:endParaRPr lang="ca-ES" sz="2800" dirty="0"/>
          </a:p>
          <a:p>
            <a:r>
              <a:rPr lang="ca-ES" sz="2800" b="1" i="1" dirty="0" err="1"/>
              <a:t>Ubuntu</a:t>
            </a:r>
            <a:r>
              <a:rPr lang="ca-ES" sz="2800" dirty="0"/>
              <a:t>: I </a:t>
            </a:r>
            <a:r>
              <a:rPr lang="ca-ES" sz="2800" dirty="0" err="1"/>
              <a:t>am</a:t>
            </a:r>
            <a:r>
              <a:rPr lang="ca-ES" sz="2800" dirty="0"/>
              <a:t> </a:t>
            </a:r>
            <a:r>
              <a:rPr lang="ca-ES" sz="2800" dirty="0" err="1"/>
              <a:t>because</a:t>
            </a:r>
            <a:r>
              <a:rPr lang="ca-ES" sz="2800" dirty="0"/>
              <a:t> </a:t>
            </a:r>
            <a:r>
              <a:rPr lang="ca-ES" sz="2800" dirty="0" err="1"/>
              <a:t>you</a:t>
            </a:r>
            <a:r>
              <a:rPr lang="ca-ES" sz="2800" dirty="0"/>
              <a:t> </a:t>
            </a:r>
            <a:r>
              <a:rPr lang="ca-ES" sz="2800" dirty="0" err="1"/>
              <a:t>are</a:t>
            </a:r>
            <a:r>
              <a:rPr lang="ca-ES" sz="2800" dirty="0"/>
              <a:t>, I </a:t>
            </a:r>
            <a:r>
              <a:rPr lang="ca-ES" sz="2800" dirty="0" err="1"/>
              <a:t>am</a:t>
            </a:r>
            <a:r>
              <a:rPr lang="ca-ES" sz="2800" dirty="0"/>
              <a:t> </a:t>
            </a:r>
            <a:r>
              <a:rPr lang="ca-ES" sz="2800" dirty="0" err="1"/>
              <a:t>who</a:t>
            </a:r>
            <a:r>
              <a:rPr lang="ca-ES" sz="2800" dirty="0"/>
              <a:t> I </a:t>
            </a:r>
            <a:r>
              <a:rPr lang="ca-ES" sz="2800" dirty="0" err="1"/>
              <a:t>am</a:t>
            </a:r>
            <a:r>
              <a:rPr lang="ca-ES" sz="2800" dirty="0"/>
              <a:t> </a:t>
            </a:r>
            <a:r>
              <a:rPr lang="ca-ES" sz="2800" dirty="0" err="1"/>
              <a:t>because</a:t>
            </a:r>
            <a:r>
              <a:rPr lang="ca-ES" sz="2800" dirty="0"/>
              <a:t> </a:t>
            </a:r>
            <a:r>
              <a:rPr lang="ca-ES" sz="2800" dirty="0" err="1"/>
              <a:t>you</a:t>
            </a:r>
            <a:r>
              <a:rPr lang="ca-ES" sz="2800" dirty="0"/>
              <a:t> </a:t>
            </a:r>
            <a:r>
              <a:rPr lang="ca-ES" sz="2800" dirty="0" err="1"/>
              <a:t>are</a:t>
            </a:r>
            <a:r>
              <a:rPr lang="ca-ES" sz="2800" dirty="0"/>
              <a:t> </a:t>
            </a:r>
            <a:r>
              <a:rPr lang="ca-ES" sz="2800" dirty="0" err="1"/>
              <a:t>like</a:t>
            </a:r>
            <a:r>
              <a:rPr lang="ca-ES" sz="2800" dirty="0"/>
              <a:t> (</a:t>
            </a:r>
            <a:r>
              <a:rPr lang="ca-ES" sz="2800" dirty="0" err="1"/>
              <a:t>the</a:t>
            </a:r>
            <a:r>
              <a:rPr lang="ca-ES" sz="2800" dirty="0"/>
              <a:t> </a:t>
            </a:r>
            <a:r>
              <a:rPr lang="ca-ES" sz="2800" dirty="0" err="1"/>
              <a:t>way</a:t>
            </a:r>
            <a:r>
              <a:rPr lang="ca-ES" sz="2800" dirty="0"/>
              <a:t> </a:t>
            </a:r>
            <a:r>
              <a:rPr lang="ca-ES" sz="2800" dirty="0" err="1"/>
              <a:t>that</a:t>
            </a:r>
            <a:r>
              <a:rPr lang="ca-ES" sz="2800" dirty="0"/>
              <a:t>) </a:t>
            </a:r>
            <a:r>
              <a:rPr lang="ca-ES" sz="2800" dirty="0" err="1"/>
              <a:t>you</a:t>
            </a:r>
            <a:r>
              <a:rPr lang="ca-ES" sz="2800" dirty="0"/>
              <a:t> </a:t>
            </a:r>
            <a:r>
              <a:rPr lang="ca-ES" sz="2800" dirty="0" err="1"/>
              <a:t>are</a:t>
            </a:r>
            <a:r>
              <a:rPr lang="ca-ES" sz="2800" dirty="0"/>
              <a:t>.</a:t>
            </a:r>
          </a:p>
          <a:p>
            <a:r>
              <a:rPr lang="ca-ES" sz="2800" dirty="0"/>
              <a:t>Cultures of </a:t>
            </a:r>
            <a:r>
              <a:rPr lang="ca-ES" sz="2800" dirty="0" err="1"/>
              <a:t>collaboration</a:t>
            </a:r>
            <a:r>
              <a:rPr lang="ca-ES" sz="2800" dirty="0"/>
              <a:t>, </a:t>
            </a:r>
            <a:r>
              <a:rPr lang="ca-ES" sz="2800" dirty="0" err="1"/>
              <a:t>communities</a:t>
            </a:r>
            <a:r>
              <a:rPr lang="ca-ES" sz="2800" dirty="0"/>
              <a:t>, </a:t>
            </a:r>
            <a:r>
              <a:rPr lang="ca-ES" sz="2800" dirty="0" err="1"/>
              <a:t>territories</a:t>
            </a:r>
            <a:r>
              <a:rPr lang="ca-ES" sz="2800" dirty="0"/>
              <a:t>, local / global</a:t>
            </a:r>
          </a:p>
        </p:txBody>
      </p:sp>
    </p:spTree>
    <p:extLst>
      <p:ext uri="{BB962C8B-B14F-4D97-AF65-F5344CB8AC3E}">
        <p14:creationId xmlns:p14="http://schemas.microsoft.com/office/powerpoint/2010/main" val="1208956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/>
          <a:srcRect l="18495" t="2937" r="-19664" b="-1039"/>
          <a:stretch>
            <a:fillRect/>
          </a:stretch>
        </p:blipFill>
        <p:spPr bwMode="auto">
          <a:xfrm>
            <a:off x="5232400" y="1989138"/>
            <a:ext cx="8110538" cy="522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Título 1"/>
          <p:cNvSpPr>
            <a:spLocks noGrp="1"/>
          </p:cNvSpPr>
          <p:nvPr>
            <p:ph type="title"/>
          </p:nvPr>
        </p:nvSpPr>
        <p:spPr>
          <a:xfrm>
            <a:off x="474133" y="274638"/>
            <a:ext cx="111760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ca-ES" b="1" dirty="0">
                <a:solidFill>
                  <a:srgbClr val="004080"/>
                </a:solidFill>
                <a:ea typeface="ＭＳ Ｐゴシック" pitchFamily="34" charset="-128"/>
              </a:rPr>
              <a:t>5.- </a:t>
            </a:r>
            <a:r>
              <a:rPr lang="ca-ES" b="1" dirty="0" err="1">
                <a:solidFill>
                  <a:srgbClr val="004080"/>
                </a:solidFill>
                <a:ea typeface="ＭＳ Ｐゴシック" pitchFamily="34" charset="-128"/>
              </a:rPr>
              <a:t>She</a:t>
            </a:r>
            <a:r>
              <a:rPr lang="ca-ES" b="1" dirty="0">
                <a:solidFill>
                  <a:srgbClr val="004080"/>
                </a:solidFill>
                <a:ea typeface="ＭＳ Ｐゴシック" pitchFamily="34" charset="-128"/>
              </a:rPr>
              <a:t> </a:t>
            </a:r>
            <a:r>
              <a:rPr lang="ca-ES" b="1" dirty="0" err="1">
                <a:solidFill>
                  <a:srgbClr val="004080"/>
                </a:solidFill>
                <a:ea typeface="ＭＳ Ｐゴシック" pitchFamily="34" charset="-128"/>
              </a:rPr>
              <a:t>reached</a:t>
            </a:r>
            <a:r>
              <a:rPr lang="ca-ES" b="1" dirty="0">
                <a:solidFill>
                  <a:srgbClr val="004080"/>
                </a:solidFill>
                <a:ea typeface="ＭＳ Ｐゴシック" pitchFamily="34" charset="-128"/>
              </a:rPr>
              <a:t> </a:t>
            </a:r>
            <a:r>
              <a:rPr lang="ca-ES" b="1" dirty="0" err="1">
                <a:solidFill>
                  <a:srgbClr val="004080"/>
                </a:solidFill>
                <a:ea typeface="ＭＳ Ｐゴシック" pitchFamily="34" charset="-128"/>
              </a:rPr>
              <a:t>the</a:t>
            </a:r>
            <a:r>
              <a:rPr lang="ca-ES" b="1" dirty="0">
                <a:solidFill>
                  <a:srgbClr val="004080"/>
                </a:solidFill>
                <a:ea typeface="ＭＳ Ｐゴシック" pitchFamily="34" charset="-128"/>
              </a:rPr>
              <a:t> top </a:t>
            </a:r>
            <a:r>
              <a:rPr lang="ca-ES" b="1" dirty="0" err="1">
                <a:solidFill>
                  <a:srgbClr val="004080"/>
                </a:solidFill>
                <a:ea typeface="ＭＳ Ｐゴシック" pitchFamily="34" charset="-128"/>
              </a:rPr>
              <a:t>thanks</a:t>
            </a:r>
            <a:r>
              <a:rPr lang="ca-ES" b="1" dirty="0">
                <a:solidFill>
                  <a:srgbClr val="004080"/>
                </a:solidFill>
                <a:ea typeface="ＭＳ Ｐゴシック" pitchFamily="34" charset="-128"/>
              </a:rPr>
              <a:t>, </a:t>
            </a:r>
            <a:r>
              <a:rPr lang="ca-ES" b="1" dirty="0" err="1">
                <a:solidFill>
                  <a:srgbClr val="004080"/>
                </a:solidFill>
                <a:ea typeface="ＭＳ Ｐゴシック" pitchFamily="34" charset="-128"/>
              </a:rPr>
              <a:t>not</a:t>
            </a:r>
            <a:r>
              <a:rPr lang="ca-ES" b="1" dirty="0">
                <a:solidFill>
                  <a:srgbClr val="004080"/>
                </a:solidFill>
                <a:ea typeface="ＭＳ Ｐゴシック" pitchFamily="34" charset="-128"/>
              </a:rPr>
              <a:t> </a:t>
            </a:r>
            <a:r>
              <a:rPr lang="ca-ES" b="1" dirty="0" err="1">
                <a:solidFill>
                  <a:srgbClr val="004080"/>
                </a:solidFill>
                <a:ea typeface="ＭＳ Ｐゴシック" pitchFamily="34" charset="-128"/>
              </a:rPr>
              <a:t>only</a:t>
            </a:r>
            <a:r>
              <a:rPr lang="ca-ES" b="1" dirty="0">
                <a:solidFill>
                  <a:srgbClr val="004080"/>
                </a:solidFill>
                <a:ea typeface="ＭＳ Ｐゴシック" pitchFamily="34" charset="-128"/>
              </a:rPr>
              <a:t> to </a:t>
            </a:r>
            <a:r>
              <a:rPr lang="ca-ES" b="1" dirty="0" err="1">
                <a:solidFill>
                  <a:srgbClr val="004080"/>
                </a:solidFill>
                <a:ea typeface="ＭＳ Ｐゴシック" pitchFamily="34" charset="-128"/>
              </a:rPr>
              <a:t>the</a:t>
            </a:r>
            <a:r>
              <a:rPr lang="ca-ES" b="1" dirty="0">
                <a:solidFill>
                  <a:srgbClr val="004080"/>
                </a:solidFill>
                <a:ea typeface="ＭＳ Ｐゴシック" pitchFamily="34" charset="-128"/>
              </a:rPr>
              <a:t> “Colla” </a:t>
            </a:r>
            <a:r>
              <a:rPr lang="ca-ES" b="1" dirty="0" err="1">
                <a:solidFill>
                  <a:srgbClr val="004080"/>
                </a:solidFill>
                <a:ea typeface="ＭＳ Ｐゴシック" pitchFamily="34" charset="-128"/>
              </a:rPr>
              <a:t>but</a:t>
            </a:r>
            <a:r>
              <a:rPr lang="ca-ES" b="1" dirty="0">
                <a:solidFill>
                  <a:srgbClr val="004080"/>
                </a:solidFill>
                <a:ea typeface="ＭＳ Ｐゴシック" pitchFamily="34" charset="-128"/>
              </a:rPr>
              <a:t> to all </a:t>
            </a:r>
            <a:r>
              <a:rPr lang="ca-ES" b="1" dirty="0" err="1">
                <a:solidFill>
                  <a:srgbClr val="004080"/>
                </a:solidFill>
                <a:ea typeface="ＭＳ Ｐゴシック" pitchFamily="34" charset="-128"/>
              </a:rPr>
              <a:t>the</a:t>
            </a:r>
            <a:r>
              <a:rPr lang="ca-ES" b="1" dirty="0">
                <a:solidFill>
                  <a:srgbClr val="004080"/>
                </a:solidFill>
                <a:ea typeface="ＭＳ Ｐゴシック" pitchFamily="34" charset="-128"/>
              </a:rPr>
              <a:t> </a:t>
            </a:r>
            <a:r>
              <a:rPr lang="ca-ES" b="1" dirty="0" err="1">
                <a:solidFill>
                  <a:srgbClr val="004080"/>
                </a:solidFill>
                <a:ea typeface="ＭＳ Ｐゴシック" pitchFamily="34" charset="-128"/>
              </a:rPr>
              <a:t>community</a:t>
            </a:r>
            <a:r>
              <a:rPr lang="ca-ES" b="1" dirty="0">
                <a:solidFill>
                  <a:srgbClr val="004080"/>
                </a:solidFill>
                <a:ea typeface="ＭＳ Ｐゴシック" pitchFamily="34" charset="-128"/>
              </a:rPr>
              <a:t>, </a:t>
            </a:r>
          </a:p>
        </p:txBody>
      </p:sp>
      <p:pic>
        <p:nvPicPr>
          <p:cNvPr id="10" name="Marcador de contenido 9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38419" t="12315" r="8186" b="10674"/>
          <a:stretch>
            <a:fillRect/>
          </a:stretch>
        </p:blipFill>
        <p:spPr>
          <a:xfrm>
            <a:off x="1950604" y="846138"/>
            <a:ext cx="3859213" cy="4392612"/>
          </a:xfrm>
        </p:spPr>
      </p:pic>
    </p:spTree>
    <p:extLst>
      <p:ext uri="{BB962C8B-B14F-4D97-AF65-F5344CB8AC3E}">
        <p14:creationId xmlns:p14="http://schemas.microsoft.com/office/powerpoint/2010/main" val="1583195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31875" y="719839"/>
            <a:ext cx="10515600" cy="4351338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a-ES" sz="4400" b="1" dirty="0"/>
              <a:t>6.-This </a:t>
            </a:r>
            <a:r>
              <a:rPr lang="ca-ES" sz="4400" b="1" dirty="0" err="1"/>
              <a:t>also</a:t>
            </a:r>
            <a:r>
              <a:rPr lang="ca-ES" sz="4400" b="1" dirty="0"/>
              <a:t> </a:t>
            </a:r>
            <a:r>
              <a:rPr lang="ca-ES" sz="4400" b="1" dirty="0" err="1"/>
              <a:t>means</a:t>
            </a:r>
            <a:r>
              <a:rPr lang="ca-ES" sz="4400" b="1" dirty="0"/>
              <a:t> </a:t>
            </a:r>
            <a:r>
              <a:rPr lang="ca-ES" sz="4400" b="1" dirty="0" err="1"/>
              <a:t>that</a:t>
            </a:r>
            <a:r>
              <a:rPr lang="ca-ES" sz="4400" b="1" dirty="0"/>
              <a:t> </a:t>
            </a:r>
            <a:r>
              <a:rPr lang="ca-ES" sz="4400" b="1" dirty="0" err="1"/>
              <a:t>everybody</a:t>
            </a:r>
            <a:r>
              <a:rPr lang="ca-ES" sz="4400" b="1" dirty="0"/>
              <a:t> / </a:t>
            </a:r>
            <a:r>
              <a:rPr lang="ca-ES" sz="4400" b="1" dirty="0" err="1"/>
              <a:t>every</a:t>
            </a:r>
            <a:r>
              <a:rPr lang="ca-ES" sz="4400" b="1" dirty="0"/>
              <a:t> </a:t>
            </a:r>
            <a:r>
              <a:rPr lang="ca-ES" sz="4400" b="1" dirty="0" err="1"/>
              <a:t>group</a:t>
            </a:r>
            <a:r>
              <a:rPr lang="ca-ES" sz="4400" b="1" dirty="0"/>
              <a:t> / </a:t>
            </a:r>
            <a:r>
              <a:rPr lang="ca-ES" sz="4400" b="1" dirty="0" err="1"/>
              <a:t>every</a:t>
            </a:r>
            <a:r>
              <a:rPr lang="ca-ES" sz="4400" b="1" dirty="0"/>
              <a:t> </a:t>
            </a:r>
            <a:r>
              <a:rPr lang="ca-ES" sz="4400" b="1" dirty="0" err="1"/>
              <a:t>community</a:t>
            </a:r>
            <a:r>
              <a:rPr lang="ca-ES" sz="4400" b="1" dirty="0"/>
              <a:t> has </a:t>
            </a:r>
            <a:r>
              <a:rPr lang="ca-ES" sz="4400" b="1" dirty="0" err="1"/>
              <a:t>different</a:t>
            </a:r>
            <a:r>
              <a:rPr lang="ca-ES" sz="4400" b="1" dirty="0"/>
              <a:t> perspectives </a:t>
            </a:r>
            <a:r>
              <a:rPr lang="ca-ES" sz="4400" b="1" dirty="0" err="1"/>
              <a:t>and</a:t>
            </a:r>
            <a:r>
              <a:rPr lang="ca-ES" sz="4400" b="1" dirty="0"/>
              <a:t> </a:t>
            </a:r>
            <a:r>
              <a:rPr lang="ca-ES" sz="4400" b="1" dirty="0" err="1"/>
              <a:t>we</a:t>
            </a:r>
            <a:r>
              <a:rPr lang="ca-ES" sz="4400" b="1" dirty="0"/>
              <a:t> </a:t>
            </a:r>
            <a:r>
              <a:rPr lang="ca-ES" sz="4400" b="1" dirty="0" err="1"/>
              <a:t>should</a:t>
            </a:r>
            <a:r>
              <a:rPr lang="ca-ES" sz="4400" b="1" dirty="0"/>
              <a:t> be  </a:t>
            </a:r>
            <a:r>
              <a:rPr lang="ca-ES" sz="4400" b="1" dirty="0" err="1"/>
              <a:t>permanently</a:t>
            </a:r>
            <a:r>
              <a:rPr lang="ca-ES" sz="4400" b="1" dirty="0"/>
              <a:t> </a:t>
            </a:r>
            <a:r>
              <a:rPr lang="ca-ES" sz="4400" b="1" dirty="0" err="1"/>
              <a:t>learning</a:t>
            </a:r>
            <a:r>
              <a:rPr lang="ca-ES" sz="4400" b="1" dirty="0"/>
              <a:t> </a:t>
            </a:r>
            <a:r>
              <a:rPr lang="ca-ES" sz="4400" b="1" dirty="0" err="1"/>
              <a:t>from</a:t>
            </a:r>
            <a:r>
              <a:rPr lang="ca-ES" sz="4400" b="1" dirty="0"/>
              <a:t> </a:t>
            </a:r>
            <a:r>
              <a:rPr lang="ca-ES" sz="4400" b="1" dirty="0" err="1"/>
              <a:t>the</a:t>
            </a:r>
            <a:r>
              <a:rPr lang="ca-ES" sz="4400" b="1" dirty="0"/>
              <a:t> </a:t>
            </a:r>
            <a:r>
              <a:rPr lang="ca-ES" sz="4400" b="1" dirty="0" err="1"/>
              <a:t>others</a:t>
            </a:r>
            <a:endParaRPr lang="ca-ES" sz="4400" b="1" dirty="0"/>
          </a:p>
        </p:txBody>
      </p:sp>
    </p:spTree>
    <p:extLst>
      <p:ext uri="{BB962C8B-B14F-4D97-AF65-F5344CB8AC3E}">
        <p14:creationId xmlns:p14="http://schemas.microsoft.com/office/powerpoint/2010/main" val="262889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014153"/>
            <a:ext cx="12192000" cy="8113222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6266" y="5478381"/>
            <a:ext cx="11159067" cy="1143000"/>
          </a:xfrm>
        </p:spPr>
        <p:txBody>
          <a:bodyPr>
            <a:normAutofit/>
          </a:bodyPr>
          <a:lstStyle/>
          <a:p>
            <a:r>
              <a:rPr lang="ca-ES" sz="6600" b="1">
                <a:solidFill>
                  <a:srgbClr val="17375E"/>
                </a:solidFill>
              </a:rPr>
              <a:t>7.- </a:t>
            </a:r>
            <a:r>
              <a:rPr lang="ca-ES" sz="6600" b="1" dirty="0" err="1">
                <a:solidFill>
                  <a:srgbClr val="17375E"/>
                </a:solidFill>
              </a:rPr>
              <a:t>Collaborative</a:t>
            </a:r>
            <a:r>
              <a:rPr lang="ca-ES" sz="6600" b="1" dirty="0">
                <a:solidFill>
                  <a:srgbClr val="17375E"/>
                </a:solidFill>
              </a:rPr>
              <a:t> </a:t>
            </a:r>
            <a:r>
              <a:rPr lang="ca-ES" sz="6600" b="1" dirty="0" err="1">
                <a:solidFill>
                  <a:srgbClr val="17375E"/>
                </a:solidFill>
              </a:rPr>
              <a:t>Networking</a:t>
            </a:r>
            <a:endParaRPr lang="ca-ES" sz="6600" b="1" dirty="0">
              <a:solidFill>
                <a:srgbClr val="17375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14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4080"/>
                </a:solidFill>
              </a:rPr>
              <a:t>8.- Collaboration is a fractal concept...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8883" y="1487082"/>
            <a:ext cx="6294917" cy="5106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2106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32203" y="274638"/>
            <a:ext cx="9884064" cy="1143000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004080"/>
                </a:solidFill>
              </a:rPr>
              <a:t>9.- A community netting a safety network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981200" y="1600201"/>
            <a:ext cx="8557975" cy="4525963"/>
          </a:xfrm>
        </p:spPr>
        <p:txBody>
          <a:bodyPr/>
          <a:lstStyle/>
          <a:p>
            <a:r>
              <a:rPr lang="en-GB" dirty="0" err="1"/>
              <a:t>L’error</a:t>
            </a:r>
            <a:r>
              <a:rPr lang="en-GB" dirty="0"/>
              <a:t> és una inestimable font </a:t>
            </a:r>
            <a:r>
              <a:rPr lang="en-GB" dirty="0" err="1"/>
              <a:t>d’aprenentatge</a:t>
            </a:r>
            <a:endParaRPr lang="en-GB" dirty="0"/>
          </a:p>
          <a:p>
            <a:r>
              <a:rPr lang="en-GB" dirty="0"/>
              <a:t>Molts </a:t>
            </a:r>
            <a:r>
              <a:rPr lang="en-GB" dirty="0" err="1"/>
              <a:t>itineraris</a:t>
            </a:r>
            <a:r>
              <a:rPr lang="en-GB" dirty="0"/>
              <a:t> no són </a:t>
            </a:r>
            <a:r>
              <a:rPr lang="en-GB" dirty="0" err="1"/>
              <a:t>lineals</a:t>
            </a:r>
            <a:endParaRPr lang="en-GB" dirty="0"/>
          </a:p>
          <a:p>
            <a:r>
              <a:rPr lang="en-GB" dirty="0"/>
              <a:t>Trobar </a:t>
            </a:r>
            <a:r>
              <a:rPr lang="en-GB" dirty="0" err="1"/>
              <a:t>l’horitzó</a:t>
            </a:r>
            <a:r>
              <a:rPr lang="en-GB" dirty="0"/>
              <a:t> I </a:t>
            </a:r>
            <a:r>
              <a:rPr lang="en-GB" dirty="0" err="1"/>
              <a:t>redefinir</a:t>
            </a:r>
            <a:r>
              <a:rPr lang="en-GB" dirty="0"/>
              <a:t> el teu itinerari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732" y="1417638"/>
            <a:ext cx="9719733" cy="536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3648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b="1" dirty="0">
                <a:solidFill>
                  <a:schemeClr val="accent1"/>
                </a:solidFill>
              </a:rPr>
              <a:t>10.-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a-ES" sz="8000" b="1" dirty="0"/>
              <a:t>1.- </a:t>
            </a:r>
            <a:r>
              <a:rPr lang="ca-ES" sz="8000" b="1" dirty="0" err="1"/>
              <a:t>Not</a:t>
            </a:r>
            <a:r>
              <a:rPr lang="ca-ES" sz="8000" b="1" dirty="0"/>
              <a:t> </a:t>
            </a:r>
            <a:r>
              <a:rPr lang="ca-ES" sz="8000" b="1" dirty="0" err="1"/>
              <a:t>your</a:t>
            </a:r>
            <a:r>
              <a:rPr lang="ca-ES" sz="8000" b="1" dirty="0"/>
              <a:t> </a:t>
            </a:r>
            <a:r>
              <a:rPr lang="ca-ES" sz="8000" b="1" dirty="0" err="1"/>
              <a:t>fault</a:t>
            </a:r>
            <a:r>
              <a:rPr lang="ca-ES" sz="8000" b="1" dirty="0"/>
              <a:t>!</a:t>
            </a:r>
          </a:p>
          <a:p>
            <a:pPr marL="0" indent="0">
              <a:buNone/>
            </a:pPr>
            <a:r>
              <a:rPr lang="ca-ES" sz="8000" b="1" dirty="0"/>
              <a:t>2.- </a:t>
            </a:r>
            <a:r>
              <a:rPr lang="ca-ES" sz="8000" b="1" dirty="0" err="1"/>
              <a:t>Not</a:t>
            </a:r>
            <a:r>
              <a:rPr lang="ca-ES" sz="8000" b="1" dirty="0"/>
              <a:t> linear!</a:t>
            </a:r>
          </a:p>
          <a:p>
            <a:pPr marL="0" indent="0">
              <a:buNone/>
            </a:pPr>
            <a:r>
              <a:rPr lang="ca-ES" sz="8000" b="1" dirty="0"/>
              <a:t>3.- </a:t>
            </a:r>
            <a:r>
              <a:rPr lang="ca-ES" sz="8000" b="1" dirty="0" err="1"/>
              <a:t>Not</a:t>
            </a:r>
            <a:r>
              <a:rPr lang="ca-ES" sz="8000" b="1" dirty="0"/>
              <a:t> </a:t>
            </a:r>
            <a:r>
              <a:rPr lang="ca-ES" sz="8000" b="1" dirty="0" err="1"/>
              <a:t>alone</a:t>
            </a:r>
            <a:r>
              <a:rPr lang="ca-ES" sz="8000" b="1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0561988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b="1" dirty="0">
                <a:solidFill>
                  <a:srgbClr val="004080"/>
                </a:solidFill>
              </a:rPr>
              <a:t>3 </a:t>
            </a:r>
            <a:r>
              <a:rPr lang="ca-ES" b="1" dirty="0" err="1">
                <a:solidFill>
                  <a:srgbClr val="004080"/>
                </a:solidFill>
              </a:rPr>
              <a:t>references</a:t>
            </a:r>
            <a:r>
              <a:rPr lang="ca-ES" b="1" dirty="0">
                <a:solidFill>
                  <a:srgbClr val="004080"/>
                </a:solidFill>
              </a:rPr>
              <a:t> </a:t>
            </a:r>
            <a:r>
              <a:rPr lang="ca-ES" sz="2800" b="1" i="1" dirty="0">
                <a:solidFill>
                  <a:srgbClr val="004080"/>
                </a:solidFill>
              </a:rPr>
              <a:t>(1 in </a:t>
            </a:r>
            <a:r>
              <a:rPr lang="ca-ES" sz="2800" b="1" i="1" dirty="0" err="1">
                <a:solidFill>
                  <a:srgbClr val="004080"/>
                </a:solidFill>
              </a:rPr>
              <a:t>spanish</a:t>
            </a:r>
            <a:r>
              <a:rPr lang="ca-ES" sz="2800" b="1" i="1" dirty="0">
                <a:solidFill>
                  <a:srgbClr val="004080"/>
                </a:solidFill>
              </a:rPr>
              <a:t>, 2 in </a:t>
            </a:r>
            <a:r>
              <a:rPr lang="ca-ES" sz="2800" b="1" i="1" dirty="0" err="1">
                <a:solidFill>
                  <a:srgbClr val="004080"/>
                </a:solidFill>
              </a:rPr>
              <a:t>english</a:t>
            </a:r>
            <a:r>
              <a:rPr lang="ca-ES" sz="2800" b="1" i="1" dirty="0">
                <a:solidFill>
                  <a:srgbClr val="004080"/>
                </a:solidFill>
              </a:rPr>
              <a:t>)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454348" y="1690687"/>
            <a:ext cx="8899451" cy="4965293"/>
          </a:xfrm>
        </p:spPr>
        <p:txBody>
          <a:bodyPr>
            <a:normAutofit lnSpcReduction="10000"/>
          </a:bodyPr>
          <a:lstStyle/>
          <a:p>
            <a:r>
              <a:rPr lang="ca-ES" sz="2400" dirty="0"/>
              <a:t>Martínez Roca, C., Martínez, M., Pineda, P. (2014). </a:t>
            </a:r>
            <a:r>
              <a:rPr lang="ca-ES" sz="2400" dirty="0" err="1"/>
              <a:t>The</a:t>
            </a:r>
            <a:r>
              <a:rPr lang="ca-ES" sz="2400" dirty="0"/>
              <a:t> </a:t>
            </a:r>
            <a:r>
              <a:rPr lang="ca-ES" sz="2400" dirty="0" err="1"/>
              <a:t>role</a:t>
            </a:r>
            <a:r>
              <a:rPr lang="ca-ES" sz="2400" dirty="0"/>
              <a:t> of </a:t>
            </a:r>
            <a:r>
              <a:rPr lang="ca-ES" sz="2400" dirty="0" err="1"/>
              <a:t>Career</a:t>
            </a:r>
            <a:r>
              <a:rPr lang="ca-ES" sz="2400" dirty="0"/>
              <a:t> </a:t>
            </a:r>
            <a:r>
              <a:rPr lang="ca-ES" sz="2400" dirty="0" err="1"/>
              <a:t>Guidance</a:t>
            </a:r>
            <a:r>
              <a:rPr lang="ca-ES" sz="2400" dirty="0"/>
              <a:t> in </a:t>
            </a:r>
            <a:r>
              <a:rPr lang="ca-ES" sz="2400" dirty="0" err="1"/>
              <a:t>the</a:t>
            </a:r>
            <a:r>
              <a:rPr lang="ca-ES" sz="2400" dirty="0"/>
              <a:t> </a:t>
            </a:r>
            <a:r>
              <a:rPr lang="ca-ES" sz="2400" dirty="0" err="1"/>
              <a:t>Development</a:t>
            </a:r>
            <a:r>
              <a:rPr lang="ca-ES" sz="2400" dirty="0"/>
              <a:t> of </a:t>
            </a:r>
            <a:r>
              <a:rPr lang="ca-ES" sz="2400" dirty="0" err="1"/>
              <a:t>Competences</a:t>
            </a:r>
            <a:r>
              <a:rPr lang="ca-ES" sz="2400" dirty="0"/>
              <a:t> for </a:t>
            </a:r>
            <a:r>
              <a:rPr lang="ca-ES" sz="2400" dirty="0" err="1"/>
              <a:t>Socially</a:t>
            </a:r>
            <a:r>
              <a:rPr lang="ca-ES" sz="2400" dirty="0"/>
              <a:t> </a:t>
            </a:r>
            <a:r>
              <a:rPr lang="ca-ES" sz="2400" dirty="0" err="1"/>
              <a:t>fair</a:t>
            </a:r>
            <a:r>
              <a:rPr lang="ca-ES" sz="2400" dirty="0"/>
              <a:t> </a:t>
            </a:r>
            <a:r>
              <a:rPr lang="ca-ES" sz="2400" dirty="0" err="1"/>
              <a:t>Employability</a:t>
            </a:r>
            <a:r>
              <a:rPr lang="ca-ES" sz="2400" dirty="0"/>
              <a:t>. Procedia – Social </a:t>
            </a:r>
            <a:r>
              <a:rPr lang="ca-ES" sz="2400" dirty="0" err="1"/>
              <a:t>and</a:t>
            </a:r>
            <a:r>
              <a:rPr lang="ca-ES" sz="2400" dirty="0"/>
              <a:t> </a:t>
            </a:r>
            <a:r>
              <a:rPr lang="ca-ES" sz="2400" dirty="0" err="1"/>
              <a:t>Behavioral</a:t>
            </a:r>
            <a:r>
              <a:rPr lang="ca-ES" sz="2400" dirty="0"/>
              <a:t> </a:t>
            </a:r>
            <a:r>
              <a:rPr lang="ca-ES" sz="2400" dirty="0" err="1"/>
              <a:t>Sciences</a:t>
            </a:r>
            <a:r>
              <a:rPr lang="ca-ES" sz="2400" dirty="0"/>
              <a:t>. Vol 139, 343-350. </a:t>
            </a:r>
          </a:p>
          <a:p>
            <a:endParaRPr lang="ca-ES" sz="2400" dirty="0"/>
          </a:p>
          <a:p>
            <a:r>
              <a:rPr lang="ca-ES" sz="2400" dirty="0"/>
              <a:t>Martínez, M. ,Martínez-Roca, C. (2017). Guidance in Catalan secondary education. </a:t>
            </a:r>
            <a:r>
              <a:rPr lang="ca-ES" sz="2400" dirty="0" err="1"/>
              <a:t>R</a:t>
            </a:r>
            <a:r>
              <a:rPr lang="ca-ES" sz="2400" dirty="0"/>
              <a:t>. </a:t>
            </a:r>
            <a:r>
              <a:rPr lang="ca-ES" sz="2400" dirty="0" err="1"/>
              <a:t>G</a:t>
            </a:r>
            <a:r>
              <a:rPr lang="ca-ES" sz="2400" dirty="0"/>
              <a:t>. Sultana (Ed.). </a:t>
            </a:r>
            <a:r>
              <a:rPr lang="ca-ES" sz="2400" i="1" dirty="0" err="1"/>
              <a:t>Career</a:t>
            </a:r>
            <a:r>
              <a:rPr lang="ca-ES" sz="2400" i="1" dirty="0"/>
              <a:t> </a:t>
            </a:r>
            <a:r>
              <a:rPr lang="ca-ES" sz="2400" i="1" dirty="0" err="1"/>
              <a:t>Guidance</a:t>
            </a:r>
            <a:r>
              <a:rPr lang="ca-ES" sz="2400" i="1" dirty="0"/>
              <a:t> </a:t>
            </a:r>
            <a:r>
              <a:rPr lang="ca-ES" sz="2400" i="1" dirty="0" err="1"/>
              <a:t>and</a:t>
            </a:r>
            <a:r>
              <a:rPr lang="ca-ES" sz="2400" i="1" dirty="0"/>
              <a:t> </a:t>
            </a:r>
            <a:r>
              <a:rPr lang="ca-ES" sz="2400" i="1" dirty="0" err="1"/>
              <a:t>Livelihood</a:t>
            </a:r>
            <a:r>
              <a:rPr lang="ca-ES" sz="2400" i="1" dirty="0"/>
              <a:t> Planning </a:t>
            </a:r>
            <a:r>
              <a:rPr lang="ca-ES" sz="2400" i="1" dirty="0" err="1"/>
              <a:t>across</a:t>
            </a:r>
            <a:r>
              <a:rPr lang="ca-ES" sz="2400" i="1" dirty="0"/>
              <a:t> </a:t>
            </a:r>
            <a:r>
              <a:rPr lang="ca-ES" sz="2400" i="1" dirty="0" err="1"/>
              <a:t>the</a:t>
            </a:r>
            <a:r>
              <a:rPr lang="ca-ES" sz="2400" i="1" dirty="0"/>
              <a:t> </a:t>
            </a:r>
            <a:r>
              <a:rPr lang="ca-ES" sz="2400" i="1" dirty="0" err="1"/>
              <a:t>Mediterranean</a:t>
            </a:r>
            <a:r>
              <a:rPr lang="ca-ES" sz="2400" dirty="0"/>
              <a:t>, 389–400. Sense </a:t>
            </a:r>
            <a:r>
              <a:rPr lang="ca-ES" sz="2400" dirty="0" err="1"/>
              <a:t>Publishers</a:t>
            </a:r>
            <a:r>
              <a:rPr lang="ca-ES" sz="2400" dirty="0"/>
              <a:t> </a:t>
            </a:r>
            <a:r>
              <a:rPr lang="ca-ES" sz="2400" dirty="0" err="1"/>
              <a:t>and</a:t>
            </a:r>
            <a:r>
              <a:rPr lang="ca-ES" sz="2400" dirty="0"/>
              <a:t> </a:t>
            </a:r>
            <a:r>
              <a:rPr lang="ca-ES" sz="2400" dirty="0" err="1"/>
              <a:t>Mediterranean</a:t>
            </a:r>
            <a:r>
              <a:rPr lang="ca-ES" sz="2400" dirty="0"/>
              <a:t> </a:t>
            </a:r>
            <a:r>
              <a:rPr lang="ca-ES" sz="2400" dirty="0" err="1"/>
              <a:t>Journal</a:t>
            </a:r>
            <a:r>
              <a:rPr lang="ca-ES" sz="2400" dirty="0"/>
              <a:t> of </a:t>
            </a:r>
            <a:r>
              <a:rPr lang="ca-ES" sz="2400" dirty="0" err="1"/>
              <a:t>Educational</a:t>
            </a:r>
            <a:r>
              <a:rPr lang="ca-ES" sz="2400" dirty="0"/>
              <a:t> </a:t>
            </a:r>
            <a:r>
              <a:rPr lang="ca-ES" sz="2400" dirty="0" err="1"/>
              <a:t>Studies</a:t>
            </a:r>
            <a:r>
              <a:rPr lang="ca-ES" sz="2400" dirty="0"/>
              <a:t>.</a:t>
            </a:r>
          </a:p>
          <a:p>
            <a:endParaRPr lang="ca-ES" sz="2400" dirty="0"/>
          </a:p>
          <a:p>
            <a:r>
              <a:rPr lang="ca-ES" sz="2400" dirty="0"/>
              <a:t>Martínez-Roca, C., Martínez, M. (2017) GPS to a </a:t>
            </a:r>
            <a:r>
              <a:rPr lang="ca-ES" sz="2400" dirty="0" err="1"/>
              <a:t>Better</a:t>
            </a:r>
            <a:r>
              <a:rPr lang="ca-ES" sz="2400" dirty="0"/>
              <a:t> </a:t>
            </a:r>
            <a:r>
              <a:rPr lang="ca-ES" sz="2400" dirty="0" err="1"/>
              <a:t>future</a:t>
            </a:r>
            <a:r>
              <a:rPr lang="ca-ES" sz="2400" dirty="0"/>
              <a:t>: </a:t>
            </a:r>
            <a:r>
              <a:rPr lang="ca-ES" sz="2400" dirty="0" err="1"/>
              <a:t>Career</a:t>
            </a:r>
            <a:r>
              <a:rPr lang="ca-ES" sz="2400" dirty="0"/>
              <a:t> </a:t>
            </a:r>
            <a:r>
              <a:rPr lang="ca-ES" sz="2400" dirty="0" err="1"/>
              <a:t>Guidance</a:t>
            </a:r>
            <a:r>
              <a:rPr lang="ca-ES" sz="2400" dirty="0"/>
              <a:t> for social </a:t>
            </a:r>
            <a:r>
              <a:rPr lang="ca-ES" sz="2400" dirty="0" err="1"/>
              <a:t>justice</a:t>
            </a:r>
            <a:r>
              <a:rPr lang="ca-ES" sz="2400" dirty="0"/>
              <a:t> in adult </a:t>
            </a:r>
            <a:r>
              <a:rPr lang="ca-ES" sz="2400" dirty="0" err="1"/>
              <a:t>learning</a:t>
            </a:r>
            <a:r>
              <a:rPr lang="ca-ES" sz="2400" dirty="0"/>
              <a:t> centres. </a:t>
            </a:r>
            <a:r>
              <a:rPr lang="ca-ES" sz="2400" dirty="0" err="1"/>
              <a:t>Hooley</a:t>
            </a:r>
            <a:r>
              <a:rPr lang="ca-ES" sz="2400" dirty="0"/>
              <a:t>, </a:t>
            </a:r>
            <a:r>
              <a:rPr lang="ca-ES" sz="2400" dirty="0" err="1"/>
              <a:t>T</a:t>
            </a:r>
            <a:r>
              <a:rPr lang="ca-ES" sz="2400" dirty="0"/>
              <a:t>.,Sultana, </a:t>
            </a:r>
            <a:r>
              <a:rPr lang="ca-ES" sz="2400" dirty="0" err="1"/>
              <a:t>R</a:t>
            </a:r>
            <a:r>
              <a:rPr lang="ca-ES" sz="2400" dirty="0"/>
              <a:t>. </a:t>
            </a:r>
            <a:r>
              <a:rPr lang="ca-ES" sz="2400" dirty="0" err="1"/>
              <a:t>Thomsen</a:t>
            </a:r>
            <a:r>
              <a:rPr lang="ca-ES" sz="2400" dirty="0"/>
              <a:t>, </a:t>
            </a:r>
            <a:r>
              <a:rPr lang="ca-ES" sz="2400" dirty="0" err="1"/>
              <a:t>R</a:t>
            </a:r>
            <a:r>
              <a:rPr lang="ca-ES" sz="2400" dirty="0"/>
              <a:t>.(</a:t>
            </a:r>
            <a:r>
              <a:rPr lang="ca-ES" sz="2400" dirty="0" err="1"/>
              <a:t>Eds</a:t>
            </a:r>
            <a:r>
              <a:rPr lang="ca-ES" sz="2400" dirty="0"/>
              <a:t>.). </a:t>
            </a:r>
            <a:r>
              <a:rPr lang="ca-ES" sz="2400" i="1" dirty="0" err="1"/>
              <a:t>Career</a:t>
            </a:r>
            <a:r>
              <a:rPr lang="ca-ES" sz="2400" i="1" dirty="0"/>
              <a:t> </a:t>
            </a:r>
            <a:r>
              <a:rPr lang="ca-ES" sz="2400" i="1" dirty="0" err="1"/>
              <a:t>Guidance</a:t>
            </a:r>
            <a:r>
              <a:rPr lang="ca-ES" sz="2400" i="1" dirty="0"/>
              <a:t> for Social </a:t>
            </a:r>
            <a:r>
              <a:rPr lang="ca-ES" sz="2400" i="1" dirty="0" err="1"/>
              <a:t>Justice</a:t>
            </a:r>
            <a:r>
              <a:rPr lang="ca-ES" sz="2400" i="1" dirty="0"/>
              <a:t>. </a:t>
            </a:r>
            <a:r>
              <a:rPr lang="ca-ES" sz="2400" i="1" dirty="0" err="1"/>
              <a:t>Contesting</a:t>
            </a:r>
            <a:r>
              <a:rPr lang="ca-ES" sz="2400" i="1" dirty="0"/>
              <a:t> Neo-</a:t>
            </a:r>
            <a:r>
              <a:rPr lang="ca-ES" sz="2400" i="1" dirty="0" err="1"/>
              <a:t>Liberalism</a:t>
            </a:r>
            <a:r>
              <a:rPr lang="ca-ES" sz="2400" i="1" dirty="0"/>
              <a:t>.</a:t>
            </a:r>
            <a:r>
              <a:rPr lang="ca-ES" sz="2400" dirty="0"/>
              <a:t> </a:t>
            </a:r>
            <a:r>
              <a:rPr lang="ca-ES" sz="2400" dirty="0" err="1"/>
              <a:t>Routledge</a:t>
            </a:r>
            <a:r>
              <a:rPr lang="ca-ES" sz="2400" dirty="0"/>
              <a:t>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105" t="1930" r="72494" b="6480"/>
          <a:stretch/>
        </p:blipFill>
        <p:spPr>
          <a:xfrm>
            <a:off x="762000" y="3200513"/>
            <a:ext cx="1041991" cy="156977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785" y="1690687"/>
            <a:ext cx="954420" cy="131342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4965294"/>
            <a:ext cx="1095815" cy="1690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218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</TotalTime>
  <Words>682</Words>
  <Application>Microsoft Office PowerPoint</Application>
  <PresentationFormat>Widescreen</PresentationFormat>
  <Paragraphs>87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Tema de Office</vt:lpstr>
      <vt:lpstr>Career guidance, collaboration and community ECADOC - Malta</vt:lpstr>
      <vt:lpstr>Her name is Clara, she reached the top of the tower...</vt:lpstr>
      <vt:lpstr>1.- Contemporary (?) double edged concepts</vt:lpstr>
      <vt:lpstr>2.- Two confronted rationalities (II)</vt:lpstr>
      <vt:lpstr>PowerPoint Presentation</vt:lpstr>
      <vt:lpstr>4.- Guidance means collaboration, community</vt:lpstr>
      <vt:lpstr>Guidance and the community</vt:lpstr>
      <vt:lpstr>5.- She reached the top thanks, not only to the “Colla” but to all the community, </vt:lpstr>
      <vt:lpstr>PowerPoint Presentation</vt:lpstr>
      <vt:lpstr>7.- Collaborative Networking</vt:lpstr>
      <vt:lpstr>8.- Collaboration is a fractal concept...</vt:lpstr>
      <vt:lpstr>9.- A community netting a safety network</vt:lpstr>
      <vt:lpstr>10.-</vt:lpstr>
      <vt:lpstr>3 references (1 in spanish, 2 in english)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 minute spot on Career Guidance in Catalonia</dc:title>
  <dc:creator>Màrius Martínez Muñoz</dc:creator>
  <cp:lastModifiedBy>Tristram Hooley</cp:lastModifiedBy>
  <cp:revision>11</cp:revision>
  <dcterms:created xsi:type="dcterms:W3CDTF">2017-11-08T21:37:30Z</dcterms:created>
  <dcterms:modified xsi:type="dcterms:W3CDTF">2019-07-14T15:06:07Z</dcterms:modified>
</cp:coreProperties>
</file>