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6"/>
  </p:notesMasterIdLst>
  <p:sldIdLst>
    <p:sldId id="256" r:id="rId2"/>
    <p:sldId id="629" r:id="rId3"/>
    <p:sldId id="638" r:id="rId4"/>
    <p:sldId id="639" r:id="rId5"/>
    <p:sldId id="640" r:id="rId6"/>
    <p:sldId id="641" r:id="rId7"/>
    <p:sldId id="645" r:id="rId8"/>
    <p:sldId id="644" r:id="rId9"/>
    <p:sldId id="646" r:id="rId10"/>
    <p:sldId id="647" r:id="rId11"/>
    <p:sldId id="642" r:id="rId12"/>
    <p:sldId id="643" r:id="rId13"/>
    <p:sldId id="584" r:id="rId14"/>
    <p:sldId id="58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317" autoAdjust="0"/>
  </p:normalViewPr>
  <p:slideViewPr>
    <p:cSldViewPr snapToGrid="0">
      <p:cViewPr varScale="1">
        <p:scale>
          <a:sx n="54" d="100"/>
          <a:sy n="54" d="100"/>
        </p:scale>
        <p:origin x="11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5C27EF-6FAD-4152-B299-BA86C97DC6B7}" type="datetimeFigureOut">
              <a:rPr lang="en-GB" smtClean="0"/>
              <a:t>01/09/2019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725714-764E-454E-B5BE-B60E19FBB410}" type="slidenum">
              <a:rPr lang="en-GB" smtClean="0"/>
              <a:t>‹#›</a:t>
            </a:fld>
            <a:endParaRPr lang="en-GB"/>
          </a:p>
        </p:txBody>
      </p:sp>
    </p:spTree>
    <p:extLst>
      <p:ext uri="{BB962C8B-B14F-4D97-AF65-F5344CB8AC3E}">
        <p14:creationId xmlns:p14="http://schemas.microsoft.com/office/powerpoint/2010/main" val="71810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a:t>
            </a:fld>
            <a:endParaRPr lang="en-GB"/>
          </a:p>
        </p:txBody>
      </p:sp>
    </p:spTree>
    <p:extLst>
      <p:ext uri="{BB962C8B-B14F-4D97-AF65-F5344CB8AC3E}">
        <p14:creationId xmlns:p14="http://schemas.microsoft.com/office/powerpoint/2010/main" val="315044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a:t>
            </a:fld>
            <a:endParaRPr lang="en-GB"/>
          </a:p>
        </p:txBody>
      </p:sp>
    </p:spTree>
    <p:extLst>
      <p:ext uri="{BB962C8B-B14F-4D97-AF65-F5344CB8AC3E}">
        <p14:creationId xmlns:p14="http://schemas.microsoft.com/office/powerpoint/2010/main" val="3217263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4</a:t>
            </a:fld>
            <a:endParaRPr lang="en-GB"/>
          </a:p>
        </p:txBody>
      </p:sp>
    </p:spTree>
    <p:extLst>
      <p:ext uri="{BB962C8B-B14F-4D97-AF65-F5344CB8AC3E}">
        <p14:creationId xmlns:p14="http://schemas.microsoft.com/office/powerpoint/2010/main" val="286084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13</a:t>
            </a:fld>
            <a:endParaRPr lang="en-GB"/>
          </a:p>
        </p:txBody>
      </p:sp>
    </p:spTree>
    <p:extLst>
      <p:ext uri="{BB962C8B-B14F-4D97-AF65-F5344CB8AC3E}">
        <p14:creationId xmlns:p14="http://schemas.microsoft.com/office/powerpoint/2010/main" val="192326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9/1/2019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045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7779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6614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347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216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0089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454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4807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224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9669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33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1BEF0D-F0BB-DE4B-95CE-6DB70DBA9567}" type="datetimeFigureOut">
              <a:rPr lang="en-US" smtClean="0"/>
              <a:pPr/>
              <a:t>9/1/2019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15741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eGFYiyOv26w&amp;t=11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t.umblr.com/redirect?z=http%3A%2F%2Fcalvert22.org%2Fabout%2Fcurrent-opportunities&amp;t=ZTQ0NDQ3MDZkZDcxNjdhMDZjZWVjMWY0NmEwMWQ3OWI1NTBkMjFhZCxnSFhRcmt1MQ%3D%3D&amp;b=t%3ArjshaFB2gTGm2SeZvG0meA&amp;p=https%3A%2F%2Fprecariousworkersbrigade.tumblr.com%2Fpost%2F49306259188%2Fopen-letter-to-calvert22-from-precarious-workers&amp;m=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umblr.com/redirect?z=http%3A%2F%2Fcarrotworkers.wordpress.com%2Fcounter-internship-guide%2F&amp;t=NWQ1ZWE2MDliMzNhMjMwZmU4ODIyZWZkOGE3OTQ0NzQyYTJjMGI0ZixnSFhRcmt1MQ%3D%3D&amp;b=t%3ArjshaFB2gTGm2SeZvG0meA&amp;p=https%3A%2F%2Fprecariousworkersbrigade.tumblr.com%2Fpost%2F49306259188%2Fopen-letter-to-calvert22-from-precarious-workers&amp;m=1" TargetMode="External"/><Relationship Id="rId2" Type="http://schemas.openxmlformats.org/officeDocument/2006/relationships/hyperlink" Target="https://t.umblr.com/redirect?z=http%3A%2F%2Fwww.artscouncil.org.uk%2Fpublication_archive%2Finternships-arts&amp;t=ODA3MDY0MDU1YTg0YmU0MmM0NDFkZTA2MTI2N2RkNTM5YjA0NzM3MSxnSFhRcmt1MQ%3D%3D&amp;b=t%3ArjshaFB2gTGm2SeZvG0meA&amp;p=https%3A%2F%2Fprecariousworkersbrigade.tumblr.com%2Fpost%2F49306259188%2Fopen-letter-to-calvert22-from-precarious-workers&amp;m=1" TargetMode="External"/><Relationship Id="rId1" Type="http://schemas.openxmlformats.org/officeDocument/2006/relationships/slideLayout" Target="../slideLayouts/slideLayout2.xml"/><Relationship Id="rId5" Type="http://schemas.openxmlformats.org/officeDocument/2006/relationships/hyperlink" Target="https://t.umblr.com/redirect?z=http%3A%2F%2Fwww.artquest.org.uk%2Farticles%2Fview%2Fintern_culture&amp;t=NzI5NDNmNjAzOWExODJlMDY2YmRmOGIwMjA5MzI2ZmMwZWFhMWU5MyxnSFhRcmt1MQ%3D%3D&amp;b=t%3ArjshaFB2gTGm2SeZvG0meA&amp;p=https%3A%2F%2Fprecariousworkersbrigade.tumblr.com%2Fpost%2F49306259188%2Fopen-letter-to-calvert22-from-precarious-workers&amp;m=1" TargetMode="External"/><Relationship Id="rId4" Type="http://schemas.openxmlformats.org/officeDocument/2006/relationships/hyperlink" Target="https://t.umblr.com/redirect?z=http%3A%2F%2Fwww.internaware.org%2Fabout%2Fwhy-unpaid-internships-are-wrong%2F&amp;t=MzhkYmZhZWJmMmZlNDMzNzdjNmYyM2QxOTFjYzQxNThmMGJmYTRlMSxnSFhRcmt1MQ%3D%3D&amp;b=t%3ArjshaFB2gTGm2SeZvG0meA&amp;p=https%3A%2F%2Fprecariousworkersbrigade.tumblr.com%2Fpost%2F49306259188%2Fopen-letter-to-calvert22-from-precarious-workers&amp;m=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joaap.org/press/pwb/PWB_Text_FINAL.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B64F47E8-C2CA-43A6-9404-03BADA34D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36A995F0-906C-4573-A739-16EED217D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0F8DEB-01EE-4F2B-B441-67E0C837B071}"/>
              </a:ext>
            </a:extLst>
          </p:cNvPr>
          <p:cNvSpPr>
            <a:spLocks noGrp="1"/>
          </p:cNvSpPr>
          <p:nvPr>
            <p:ph type="ctrTitle"/>
          </p:nvPr>
        </p:nvSpPr>
        <p:spPr>
          <a:xfrm>
            <a:off x="5590120" y="1105351"/>
            <a:ext cx="5477071" cy="3023981"/>
          </a:xfrm>
        </p:spPr>
        <p:txBody>
          <a:bodyPr anchor="b">
            <a:normAutofit/>
          </a:bodyPr>
          <a:lstStyle/>
          <a:p>
            <a:pPr algn="l"/>
            <a:r>
              <a:rPr lang="en-GB" sz="4400" dirty="0">
                <a:solidFill>
                  <a:schemeClr val="bg1"/>
                </a:solidFill>
              </a:rPr>
              <a:t>What kind of researcher/academic do you want to be?</a:t>
            </a:r>
            <a:br>
              <a:rPr lang="en-GB" sz="4400" dirty="0">
                <a:solidFill>
                  <a:schemeClr val="bg1"/>
                </a:solidFill>
              </a:rPr>
            </a:br>
            <a:r>
              <a:rPr lang="en-GB" sz="4400" i="1" dirty="0">
                <a:solidFill>
                  <a:schemeClr val="bg1"/>
                </a:solidFill>
              </a:rPr>
              <a:t>What does a good and just career look like?</a:t>
            </a:r>
          </a:p>
        </p:txBody>
      </p:sp>
      <p:sp>
        <p:nvSpPr>
          <p:cNvPr id="3" name="Subtitle 2">
            <a:extLst>
              <a:ext uri="{FF2B5EF4-FFF2-40B4-BE49-F238E27FC236}">
                <a16:creationId xmlns:a16="http://schemas.microsoft.com/office/drawing/2014/main" id="{5BB711DA-82DE-44DE-9B94-8587F857B89E}"/>
              </a:ext>
            </a:extLst>
          </p:cNvPr>
          <p:cNvSpPr>
            <a:spLocks noGrp="1"/>
          </p:cNvSpPr>
          <p:nvPr>
            <p:ph type="subTitle" idx="1"/>
          </p:nvPr>
        </p:nvSpPr>
        <p:spPr>
          <a:xfrm>
            <a:off x="5590120" y="4297556"/>
            <a:ext cx="5477071" cy="1431695"/>
          </a:xfrm>
        </p:spPr>
        <p:txBody>
          <a:bodyPr anchor="t">
            <a:normAutofit/>
          </a:bodyPr>
          <a:lstStyle/>
          <a:p>
            <a:r>
              <a:rPr lang="en-GB" sz="1600">
                <a:solidFill>
                  <a:schemeClr val="bg1"/>
                </a:solidFill>
              </a:rPr>
              <a:t>Tristram Hooley</a:t>
            </a:r>
          </a:p>
        </p:txBody>
      </p:sp>
      <p:sp>
        <p:nvSpPr>
          <p:cNvPr id="20" name="Rectangle 11">
            <a:extLst>
              <a:ext uri="{FF2B5EF4-FFF2-40B4-BE49-F238E27FC236}">
                <a16:creationId xmlns:a16="http://schemas.microsoft.com/office/drawing/2014/main" id="{D7E9942E-93C8-4B24-9978-DBD698E1E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21695"/>
            <a:ext cx="4305009" cy="5592188"/>
          </a:xfrm>
          <a:prstGeom prst="rect">
            <a:avLst/>
          </a:prstGeom>
          <a:blipFill dpi="0" rotWithShape="1">
            <a:blip r:embed="rId3">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cxnSp>
        <p:nvCxnSpPr>
          <p:cNvPr id="21" name="Straight Connector 13">
            <a:extLst>
              <a:ext uri="{FF2B5EF4-FFF2-40B4-BE49-F238E27FC236}">
                <a16:creationId xmlns:a16="http://schemas.microsoft.com/office/drawing/2014/main" id="{C3F5F06D-7250-43A5-9B61-0B7F1FD7E3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158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251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29C48-1DD1-4ADC-89DB-F3208FD5E759}"/>
              </a:ext>
            </a:extLst>
          </p:cNvPr>
          <p:cNvSpPr>
            <a:spLocks noGrp="1"/>
          </p:cNvSpPr>
          <p:nvPr>
            <p:ph type="title"/>
          </p:nvPr>
        </p:nvSpPr>
        <p:spPr>
          <a:xfrm>
            <a:off x="524256" y="4767072"/>
            <a:ext cx="6594189" cy="1625210"/>
          </a:xfrm>
        </p:spPr>
        <p:txBody>
          <a:bodyPr vert="horz" lIns="91440" tIns="45720" rIns="91440" bIns="45720" rtlCol="0">
            <a:normAutofit/>
          </a:bodyPr>
          <a:lstStyle/>
          <a:p>
            <a:pPr algn="r"/>
            <a:r>
              <a:rPr lang="en-US" sz="3900">
                <a:solidFill>
                  <a:srgbClr val="FFFFFF"/>
                </a:solidFill>
              </a:rPr>
              <a:t>Career is the individual’s journey through life, learning and work</a:t>
            </a:r>
          </a:p>
        </p:txBody>
      </p:sp>
      <p:pic>
        <p:nvPicPr>
          <p:cNvPr id="64" name="Picture 2" descr="Image result for denmark aarhus looking over the city">
            <a:extLst>
              <a:ext uri="{FF2B5EF4-FFF2-40B4-BE49-F238E27FC236}">
                <a16:creationId xmlns:a16="http://schemas.microsoft.com/office/drawing/2014/main" id="{136B2A31-C556-4CA8-8695-ECFCE2E169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053" r="1" b="7055"/>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FB7F0CB-B89A-498B-8956-AF2EA9DA00F6}"/>
              </a:ext>
            </a:extLst>
          </p:cNvPr>
          <p:cNvSpPr>
            <a:spLocks noGrp="1"/>
          </p:cNvSpPr>
          <p:nvPr>
            <p:ph idx="1"/>
          </p:nvPr>
        </p:nvSpPr>
        <p:spPr>
          <a:xfrm>
            <a:off x="8029319" y="917725"/>
            <a:ext cx="3424739" cy="4852362"/>
          </a:xfrm>
        </p:spPr>
        <p:txBody>
          <a:bodyPr anchor="ctr">
            <a:normAutofit/>
          </a:bodyPr>
          <a:lstStyle/>
          <a:p>
            <a:r>
              <a:rPr lang="en-US" sz="2000">
                <a:solidFill>
                  <a:srgbClr val="FFFFFF"/>
                </a:solidFill>
              </a:rPr>
              <a:t>Career is where the individual interacts with organisations, structures and wider society. </a:t>
            </a:r>
          </a:p>
          <a:p>
            <a:r>
              <a:rPr lang="en-US" sz="2000">
                <a:solidFill>
                  <a:srgbClr val="FFFFFF"/>
                </a:solidFill>
              </a:rPr>
              <a:t>Career is not just about paid work or hierarchical progression. </a:t>
            </a:r>
          </a:p>
          <a:p>
            <a:r>
              <a:rPr lang="en-US" sz="2000">
                <a:solidFill>
                  <a:srgbClr val="FFFFFF"/>
                </a:solidFill>
              </a:rPr>
              <a:t>Everyone had a career. But, not everyone knows this. </a:t>
            </a:r>
          </a:p>
          <a:p>
            <a:r>
              <a:rPr lang="en-US" sz="2000">
                <a:solidFill>
                  <a:srgbClr val="FFFFFF"/>
                </a:solidFill>
              </a:rPr>
              <a:t>Career is often constructed as a problem which needs to be solved by the individual, by career guidance and by public policy. </a:t>
            </a:r>
          </a:p>
          <a:p>
            <a:endParaRPr lang="en-GB" sz="2000">
              <a:solidFill>
                <a:srgbClr val="FFFFFF"/>
              </a:solidFill>
            </a:endParaRPr>
          </a:p>
        </p:txBody>
      </p:sp>
    </p:spTree>
    <p:extLst>
      <p:ext uri="{BB962C8B-B14F-4D97-AF65-F5344CB8AC3E}">
        <p14:creationId xmlns:p14="http://schemas.microsoft.com/office/powerpoint/2010/main" val="1399734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4F5AE-F094-400E-A20F-E198289871D6}"/>
              </a:ext>
            </a:extLst>
          </p:cNvPr>
          <p:cNvSpPr>
            <a:spLocks noGrp="1"/>
          </p:cNvSpPr>
          <p:nvPr>
            <p:ph type="title"/>
          </p:nvPr>
        </p:nvSpPr>
        <p:spPr>
          <a:xfrm>
            <a:off x="573024" y="4608575"/>
            <a:ext cx="5242560" cy="1765715"/>
          </a:xfrm>
        </p:spPr>
        <p:txBody>
          <a:bodyPr>
            <a:normAutofit/>
          </a:bodyPr>
          <a:lstStyle/>
          <a:p>
            <a:pPr algn="r"/>
            <a:r>
              <a:rPr lang="en-US" sz="4400">
                <a:solidFill>
                  <a:srgbClr val="FFFFFF"/>
                </a:solidFill>
              </a:rPr>
              <a:t>So how are you going to solve the ‘problem’ of your career</a:t>
            </a:r>
            <a:endParaRPr lang="en-GB" sz="4400">
              <a:solidFill>
                <a:srgbClr val="FFFFFF"/>
              </a:solidFill>
            </a:endParaRPr>
          </a:p>
        </p:txBody>
      </p:sp>
      <p:pic>
        <p:nvPicPr>
          <p:cNvPr id="8" name="Content Placeholder 4" descr="A picture containing object&#10;&#10;Description automatically generated">
            <a:extLst>
              <a:ext uri="{FF2B5EF4-FFF2-40B4-BE49-F238E27FC236}">
                <a16:creationId xmlns:a16="http://schemas.microsoft.com/office/drawing/2014/main" id="{DFD01234-E8D4-4C8E-84D1-1687E8005583}"/>
              </a:ext>
            </a:extLst>
          </p:cNvPr>
          <p:cNvPicPr>
            <a:picLocks noChangeAspect="1"/>
          </p:cNvPicPr>
          <p:nvPr/>
        </p:nvPicPr>
        <p:blipFill rotWithShape="1">
          <a:blip r:embed="rId2"/>
          <a:srcRect l="3370"/>
          <a:stretch/>
        </p:blipFill>
        <p:spPr>
          <a:xfrm>
            <a:off x="327547" y="321733"/>
            <a:ext cx="5688020" cy="3899748"/>
          </a:xfrm>
          <a:prstGeom prst="rect">
            <a:avLst/>
          </a:prstGeom>
        </p:spPr>
      </p:pic>
      <p:sp>
        <p:nvSpPr>
          <p:cNvPr id="15" name="Rectangle 14">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5F0F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5019E753-230F-4523-A14D-586683991D46}"/>
              </a:ext>
            </a:extLst>
          </p:cNvPr>
          <p:cNvSpPr>
            <a:spLocks noGrp="1"/>
          </p:cNvSpPr>
          <p:nvPr>
            <p:ph idx="1"/>
          </p:nvPr>
        </p:nvSpPr>
        <p:spPr>
          <a:xfrm>
            <a:off x="6661065" y="974875"/>
            <a:ext cx="4724573" cy="4852362"/>
          </a:xfrm>
        </p:spPr>
        <p:txBody>
          <a:bodyPr anchor="ctr">
            <a:normAutofit/>
          </a:bodyPr>
          <a:lstStyle/>
          <a:p>
            <a:r>
              <a:rPr lang="en-US" dirty="0">
                <a:solidFill>
                  <a:srgbClr val="FFFFFF"/>
                </a:solidFill>
              </a:rPr>
              <a:t>What is the problem represented to be?</a:t>
            </a:r>
          </a:p>
          <a:p>
            <a:r>
              <a:rPr lang="en-US" dirty="0">
                <a:solidFill>
                  <a:srgbClr val="FFFFFF"/>
                </a:solidFill>
              </a:rPr>
              <a:t>Is it about how to ‘get to the top’, ‘how to make the most money’, ‘how to do something worthwhile with your life’ or ‘how to help others’?</a:t>
            </a:r>
          </a:p>
          <a:p>
            <a:r>
              <a:rPr lang="en-US" dirty="0">
                <a:solidFill>
                  <a:srgbClr val="FFFFFF"/>
                </a:solidFill>
              </a:rPr>
              <a:t>As a ‘careers’ academic and researcher you have a duty to ‘practice what you preach’ and spend some time thinking about your career.</a:t>
            </a:r>
          </a:p>
        </p:txBody>
      </p:sp>
    </p:spTree>
    <p:extLst>
      <p:ext uri="{BB962C8B-B14F-4D97-AF65-F5344CB8AC3E}">
        <p14:creationId xmlns:p14="http://schemas.microsoft.com/office/powerpoint/2010/main" val="3513045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1D85EA-48BF-4210-B98B-2CCD9B6CB0BF}"/>
              </a:ext>
            </a:extLst>
          </p:cNvPr>
          <p:cNvPicPr>
            <a:picLocks noChangeAspect="1"/>
          </p:cNvPicPr>
          <p:nvPr/>
        </p:nvPicPr>
        <p:blipFill rotWithShape="1">
          <a:blip r:embed="rId3"/>
          <a:srcRect l="36547" t="12891" r="33429" b="31962"/>
          <a:stretch/>
        </p:blipFill>
        <p:spPr>
          <a:xfrm>
            <a:off x="3099456" y="548640"/>
            <a:ext cx="5535763" cy="5719235"/>
          </a:xfrm>
          <a:prstGeom prst="rect">
            <a:avLst/>
          </a:prstGeom>
        </p:spPr>
      </p:pic>
      <p:sp>
        <p:nvSpPr>
          <p:cNvPr id="5" name="TextBox 4">
            <a:extLst>
              <a:ext uri="{FF2B5EF4-FFF2-40B4-BE49-F238E27FC236}">
                <a16:creationId xmlns:a16="http://schemas.microsoft.com/office/drawing/2014/main" id="{D050C068-6564-44DD-822B-B723D290E2FB}"/>
              </a:ext>
            </a:extLst>
          </p:cNvPr>
          <p:cNvSpPr txBox="1"/>
          <p:nvPr/>
        </p:nvSpPr>
        <p:spPr>
          <a:xfrm rot="2588331">
            <a:off x="6543302" y="1582930"/>
            <a:ext cx="1735658" cy="338554"/>
          </a:xfrm>
          <a:prstGeom prst="rect">
            <a:avLst/>
          </a:prstGeom>
          <a:noFill/>
        </p:spPr>
        <p:txBody>
          <a:bodyPr wrap="square" rtlCol="0">
            <a:spAutoFit/>
          </a:bodyPr>
          <a:lstStyle/>
          <a:p>
            <a:pPr algn="ctr"/>
            <a:r>
              <a:rPr lang="en-US" sz="1600" dirty="0"/>
              <a:t>ETHICAL</a:t>
            </a:r>
            <a:endParaRPr lang="en-GB" sz="1600" dirty="0"/>
          </a:p>
        </p:txBody>
      </p:sp>
      <p:sp>
        <p:nvSpPr>
          <p:cNvPr id="7" name="TextBox 6">
            <a:extLst>
              <a:ext uri="{FF2B5EF4-FFF2-40B4-BE49-F238E27FC236}">
                <a16:creationId xmlns:a16="http://schemas.microsoft.com/office/drawing/2014/main" id="{7F1D8E12-817F-423D-9433-DEC86B77754D}"/>
              </a:ext>
            </a:extLst>
          </p:cNvPr>
          <p:cNvSpPr txBox="1"/>
          <p:nvPr/>
        </p:nvSpPr>
        <p:spPr>
          <a:xfrm rot="2588331">
            <a:off x="3180605" y="4985586"/>
            <a:ext cx="1735658" cy="338554"/>
          </a:xfrm>
          <a:prstGeom prst="rect">
            <a:avLst/>
          </a:prstGeom>
          <a:noFill/>
        </p:spPr>
        <p:txBody>
          <a:bodyPr wrap="square" rtlCol="0">
            <a:spAutoFit/>
          </a:bodyPr>
          <a:lstStyle/>
          <a:p>
            <a:pPr algn="ctr"/>
            <a:r>
              <a:rPr lang="en-US" sz="1600" dirty="0"/>
              <a:t>UNCONCERNED</a:t>
            </a:r>
            <a:endParaRPr lang="en-GB" sz="1600" dirty="0"/>
          </a:p>
        </p:txBody>
      </p:sp>
      <p:sp>
        <p:nvSpPr>
          <p:cNvPr id="8" name="TextBox 7">
            <a:extLst>
              <a:ext uri="{FF2B5EF4-FFF2-40B4-BE49-F238E27FC236}">
                <a16:creationId xmlns:a16="http://schemas.microsoft.com/office/drawing/2014/main" id="{B7D1B684-4F8A-4E0F-899B-7A9EEC066696}"/>
              </a:ext>
            </a:extLst>
          </p:cNvPr>
          <p:cNvSpPr txBox="1"/>
          <p:nvPr/>
        </p:nvSpPr>
        <p:spPr>
          <a:xfrm rot="18736313">
            <a:off x="3141471" y="1654332"/>
            <a:ext cx="1735658" cy="338554"/>
          </a:xfrm>
          <a:prstGeom prst="rect">
            <a:avLst/>
          </a:prstGeom>
          <a:noFill/>
        </p:spPr>
        <p:txBody>
          <a:bodyPr wrap="square" rtlCol="0">
            <a:spAutoFit/>
          </a:bodyPr>
          <a:lstStyle/>
          <a:p>
            <a:pPr algn="ctr"/>
            <a:r>
              <a:rPr lang="en-US" sz="1600" dirty="0"/>
              <a:t>SOCIAL</a:t>
            </a:r>
            <a:endParaRPr lang="en-GB" sz="1600" dirty="0"/>
          </a:p>
        </p:txBody>
      </p:sp>
      <p:sp>
        <p:nvSpPr>
          <p:cNvPr id="9" name="TextBox 8">
            <a:extLst>
              <a:ext uri="{FF2B5EF4-FFF2-40B4-BE49-F238E27FC236}">
                <a16:creationId xmlns:a16="http://schemas.microsoft.com/office/drawing/2014/main" id="{C6901A63-EBAB-4388-9FDE-A8D01AF0E0AF}"/>
              </a:ext>
            </a:extLst>
          </p:cNvPr>
          <p:cNvSpPr txBox="1"/>
          <p:nvPr/>
        </p:nvSpPr>
        <p:spPr>
          <a:xfrm rot="18786253">
            <a:off x="6639440" y="4985586"/>
            <a:ext cx="1735658" cy="338554"/>
          </a:xfrm>
          <a:prstGeom prst="rect">
            <a:avLst/>
          </a:prstGeom>
          <a:noFill/>
        </p:spPr>
        <p:txBody>
          <a:bodyPr wrap="square" rtlCol="0">
            <a:spAutoFit/>
          </a:bodyPr>
          <a:lstStyle/>
          <a:p>
            <a:pPr algn="ctr"/>
            <a:r>
              <a:rPr lang="en-US" sz="1600" dirty="0"/>
              <a:t>SOLITARY</a:t>
            </a:r>
            <a:endParaRPr lang="en-GB" sz="1600" dirty="0"/>
          </a:p>
        </p:txBody>
      </p:sp>
      <p:sp>
        <p:nvSpPr>
          <p:cNvPr id="10" name="TextBox 9">
            <a:extLst>
              <a:ext uri="{FF2B5EF4-FFF2-40B4-BE49-F238E27FC236}">
                <a16:creationId xmlns:a16="http://schemas.microsoft.com/office/drawing/2014/main" id="{3AFC2521-05C0-42C5-ACC9-6640A2C96DF5}"/>
              </a:ext>
            </a:extLst>
          </p:cNvPr>
          <p:cNvSpPr txBox="1"/>
          <p:nvPr/>
        </p:nvSpPr>
        <p:spPr>
          <a:xfrm rot="19980101">
            <a:off x="3760368" y="832644"/>
            <a:ext cx="1735658" cy="338554"/>
          </a:xfrm>
          <a:prstGeom prst="rect">
            <a:avLst/>
          </a:prstGeom>
          <a:noFill/>
        </p:spPr>
        <p:txBody>
          <a:bodyPr wrap="square" rtlCol="0">
            <a:spAutoFit/>
          </a:bodyPr>
          <a:lstStyle/>
          <a:p>
            <a:pPr algn="ctr"/>
            <a:r>
              <a:rPr lang="en-US" sz="1600" dirty="0"/>
              <a:t>UNIVERSITY</a:t>
            </a:r>
            <a:endParaRPr lang="en-GB" sz="1600" dirty="0"/>
          </a:p>
        </p:txBody>
      </p:sp>
      <p:sp>
        <p:nvSpPr>
          <p:cNvPr id="11" name="TextBox 10">
            <a:extLst>
              <a:ext uri="{FF2B5EF4-FFF2-40B4-BE49-F238E27FC236}">
                <a16:creationId xmlns:a16="http://schemas.microsoft.com/office/drawing/2014/main" id="{563A4E90-3D8A-4002-8E1A-6F201DD8A722}"/>
              </a:ext>
            </a:extLst>
          </p:cNvPr>
          <p:cNvSpPr txBox="1"/>
          <p:nvPr/>
        </p:nvSpPr>
        <p:spPr>
          <a:xfrm rot="20425753">
            <a:off x="5921806" y="5729808"/>
            <a:ext cx="1735658" cy="584775"/>
          </a:xfrm>
          <a:prstGeom prst="rect">
            <a:avLst/>
          </a:prstGeom>
          <a:noFill/>
        </p:spPr>
        <p:txBody>
          <a:bodyPr wrap="square" rtlCol="0">
            <a:spAutoFit/>
          </a:bodyPr>
          <a:lstStyle/>
          <a:p>
            <a:pPr algn="ctr"/>
            <a:r>
              <a:rPr lang="en-US" sz="1600" dirty="0"/>
              <a:t>OUTSIDE THE UNIVERSITY</a:t>
            </a:r>
            <a:endParaRPr lang="en-GB" sz="1600" dirty="0"/>
          </a:p>
        </p:txBody>
      </p:sp>
      <p:sp>
        <p:nvSpPr>
          <p:cNvPr id="12" name="TextBox 11">
            <a:extLst>
              <a:ext uri="{FF2B5EF4-FFF2-40B4-BE49-F238E27FC236}">
                <a16:creationId xmlns:a16="http://schemas.microsoft.com/office/drawing/2014/main" id="{A6042BE4-EBE4-404C-A19F-5852A102550D}"/>
              </a:ext>
            </a:extLst>
          </p:cNvPr>
          <p:cNvSpPr txBox="1"/>
          <p:nvPr/>
        </p:nvSpPr>
        <p:spPr>
          <a:xfrm rot="1485878">
            <a:off x="5973306" y="767762"/>
            <a:ext cx="1735658" cy="338554"/>
          </a:xfrm>
          <a:prstGeom prst="rect">
            <a:avLst/>
          </a:prstGeom>
          <a:noFill/>
        </p:spPr>
        <p:txBody>
          <a:bodyPr wrap="square" rtlCol="0">
            <a:spAutoFit/>
          </a:bodyPr>
          <a:lstStyle/>
          <a:p>
            <a:pPr algn="ctr"/>
            <a:r>
              <a:rPr lang="en-US" sz="1600" dirty="0"/>
              <a:t>RESEARCH</a:t>
            </a:r>
            <a:endParaRPr lang="en-GB" sz="1600" dirty="0"/>
          </a:p>
        </p:txBody>
      </p:sp>
      <p:sp>
        <p:nvSpPr>
          <p:cNvPr id="13" name="TextBox 12">
            <a:extLst>
              <a:ext uri="{FF2B5EF4-FFF2-40B4-BE49-F238E27FC236}">
                <a16:creationId xmlns:a16="http://schemas.microsoft.com/office/drawing/2014/main" id="{C53B6C1E-510F-4DA7-ABCB-07175B3959BA}"/>
              </a:ext>
            </a:extLst>
          </p:cNvPr>
          <p:cNvSpPr txBox="1"/>
          <p:nvPr/>
        </p:nvSpPr>
        <p:spPr>
          <a:xfrm rot="1340274">
            <a:off x="3730226" y="5854842"/>
            <a:ext cx="1735658" cy="338554"/>
          </a:xfrm>
          <a:prstGeom prst="rect">
            <a:avLst/>
          </a:prstGeom>
          <a:noFill/>
        </p:spPr>
        <p:txBody>
          <a:bodyPr wrap="square" rtlCol="0">
            <a:spAutoFit/>
          </a:bodyPr>
          <a:lstStyle/>
          <a:p>
            <a:pPr algn="ctr"/>
            <a:r>
              <a:rPr lang="en-US" sz="1600" dirty="0"/>
              <a:t>TEACHING</a:t>
            </a:r>
            <a:endParaRPr lang="en-GB" sz="1600" dirty="0"/>
          </a:p>
        </p:txBody>
      </p:sp>
      <p:sp>
        <p:nvSpPr>
          <p:cNvPr id="14" name="TextBox 13">
            <a:extLst>
              <a:ext uri="{FF2B5EF4-FFF2-40B4-BE49-F238E27FC236}">
                <a16:creationId xmlns:a16="http://schemas.microsoft.com/office/drawing/2014/main" id="{A2581DE1-E670-4FFA-8781-D060CE14729D}"/>
              </a:ext>
            </a:extLst>
          </p:cNvPr>
          <p:cNvSpPr txBox="1"/>
          <p:nvPr/>
        </p:nvSpPr>
        <p:spPr>
          <a:xfrm rot="3955252">
            <a:off x="7423243" y="2283144"/>
            <a:ext cx="1735658" cy="338554"/>
          </a:xfrm>
          <a:prstGeom prst="rect">
            <a:avLst/>
          </a:prstGeom>
          <a:noFill/>
        </p:spPr>
        <p:txBody>
          <a:bodyPr wrap="square" rtlCol="0">
            <a:spAutoFit/>
          </a:bodyPr>
          <a:lstStyle/>
          <a:p>
            <a:pPr algn="ctr"/>
            <a:r>
              <a:rPr lang="en-US" sz="1600" dirty="0"/>
              <a:t>BLUE SKIES</a:t>
            </a:r>
            <a:endParaRPr lang="en-GB" sz="1600" dirty="0"/>
          </a:p>
        </p:txBody>
      </p:sp>
      <p:sp>
        <p:nvSpPr>
          <p:cNvPr id="15" name="TextBox 14">
            <a:extLst>
              <a:ext uri="{FF2B5EF4-FFF2-40B4-BE49-F238E27FC236}">
                <a16:creationId xmlns:a16="http://schemas.microsoft.com/office/drawing/2014/main" id="{2B90761A-E305-4058-B4B1-8FB795CA29D2}"/>
              </a:ext>
            </a:extLst>
          </p:cNvPr>
          <p:cNvSpPr txBox="1"/>
          <p:nvPr/>
        </p:nvSpPr>
        <p:spPr>
          <a:xfrm rot="15135434">
            <a:off x="2189632" y="4236301"/>
            <a:ext cx="1735658" cy="338554"/>
          </a:xfrm>
          <a:prstGeom prst="rect">
            <a:avLst/>
          </a:prstGeom>
          <a:noFill/>
        </p:spPr>
        <p:txBody>
          <a:bodyPr wrap="square" rtlCol="0">
            <a:spAutoFit/>
          </a:bodyPr>
          <a:lstStyle/>
          <a:p>
            <a:pPr algn="ctr"/>
            <a:r>
              <a:rPr lang="en-US" sz="1600" dirty="0"/>
              <a:t>APPLIED</a:t>
            </a:r>
            <a:endParaRPr lang="en-GB" sz="1600" dirty="0"/>
          </a:p>
        </p:txBody>
      </p:sp>
      <p:sp>
        <p:nvSpPr>
          <p:cNvPr id="16" name="TextBox 15">
            <a:extLst>
              <a:ext uri="{FF2B5EF4-FFF2-40B4-BE49-F238E27FC236}">
                <a16:creationId xmlns:a16="http://schemas.microsoft.com/office/drawing/2014/main" id="{4BDE50C1-E2FE-4137-A0BA-556FD8DA550D}"/>
              </a:ext>
            </a:extLst>
          </p:cNvPr>
          <p:cNvSpPr txBox="1"/>
          <p:nvPr/>
        </p:nvSpPr>
        <p:spPr>
          <a:xfrm rot="17625419">
            <a:off x="2358639" y="2152832"/>
            <a:ext cx="1735658" cy="338554"/>
          </a:xfrm>
          <a:prstGeom prst="rect">
            <a:avLst/>
          </a:prstGeom>
          <a:noFill/>
        </p:spPr>
        <p:txBody>
          <a:bodyPr wrap="square" rtlCol="0">
            <a:spAutoFit/>
          </a:bodyPr>
          <a:lstStyle/>
          <a:p>
            <a:pPr algn="ctr"/>
            <a:r>
              <a:rPr lang="en-US" sz="1600" cap="all" dirty="0"/>
              <a:t>Leading others</a:t>
            </a:r>
            <a:endParaRPr lang="en-GB" sz="1600" cap="all" dirty="0"/>
          </a:p>
        </p:txBody>
      </p:sp>
      <p:sp>
        <p:nvSpPr>
          <p:cNvPr id="17" name="TextBox 16">
            <a:extLst>
              <a:ext uri="{FF2B5EF4-FFF2-40B4-BE49-F238E27FC236}">
                <a16:creationId xmlns:a16="http://schemas.microsoft.com/office/drawing/2014/main" id="{0956855B-69E7-4F04-BCA5-CB5E9B61494E}"/>
              </a:ext>
            </a:extLst>
          </p:cNvPr>
          <p:cNvSpPr txBox="1"/>
          <p:nvPr/>
        </p:nvSpPr>
        <p:spPr>
          <a:xfrm rot="6996660">
            <a:off x="7454696" y="4205018"/>
            <a:ext cx="1735658" cy="584775"/>
          </a:xfrm>
          <a:prstGeom prst="rect">
            <a:avLst/>
          </a:prstGeom>
          <a:noFill/>
        </p:spPr>
        <p:txBody>
          <a:bodyPr wrap="square" rtlCol="0">
            <a:spAutoFit/>
          </a:bodyPr>
          <a:lstStyle/>
          <a:p>
            <a:pPr algn="ctr"/>
            <a:r>
              <a:rPr lang="en-US" sz="1600" dirty="0"/>
              <a:t>NOT INVOLVED IN LEADERSHIP</a:t>
            </a:r>
            <a:endParaRPr lang="en-GB" sz="1600" dirty="0"/>
          </a:p>
        </p:txBody>
      </p:sp>
    </p:spTree>
    <p:extLst>
      <p:ext uri="{BB962C8B-B14F-4D97-AF65-F5344CB8AC3E}">
        <p14:creationId xmlns:p14="http://schemas.microsoft.com/office/powerpoint/2010/main" val="299554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A4B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000CE1-01E1-4C6A-9EF6-C97022041556}"/>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Designing your </a:t>
            </a:r>
            <a:r>
              <a:rPr lang="en-US" dirty="0" err="1">
                <a:solidFill>
                  <a:srgbClr val="FFFFFF"/>
                </a:solidFill>
              </a:rPr>
              <a:t>iDEAL</a:t>
            </a:r>
            <a:r>
              <a:rPr lang="en-US" dirty="0">
                <a:solidFill>
                  <a:srgbClr val="FFFFFF"/>
                </a:solidFill>
              </a:rPr>
              <a:t> JOB DESCRIPTION</a:t>
            </a:r>
            <a:endParaRPr lang="en-GB" dirty="0">
              <a:solidFill>
                <a:srgbClr val="FFFFFF"/>
              </a:solidFill>
            </a:endParaRPr>
          </a:p>
        </p:txBody>
      </p:sp>
      <p:pic>
        <p:nvPicPr>
          <p:cNvPr id="6" name="Picture 5" descr="A picture containing green&#10;&#10;Description automatically generated">
            <a:extLst>
              <a:ext uri="{FF2B5EF4-FFF2-40B4-BE49-F238E27FC236}">
                <a16:creationId xmlns:a16="http://schemas.microsoft.com/office/drawing/2014/main" id="{D9EC6135-182D-492C-B5BA-B09312779C0D}"/>
              </a:ext>
            </a:extLst>
          </p:cNvPr>
          <p:cNvPicPr>
            <a:picLocks noChangeAspect="1"/>
          </p:cNvPicPr>
          <p:nvPr/>
        </p:nvPicPr>
        <p:blipFill rotWithShape="1">
          <a:blip r:embed="rId2"/>
          <a:srcRect t="7971" r="1" b="4850"/>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91820F-BB3C-4B63-B8CF-2A9E9FA435A0}"/>
              </a:ext>
            </a:extLst>
          </p:cNvPr>
          <p:cNvSpPr>
            <a:spLocks noGrp="1"/>
          </p:cNvSpPr>
          <p:nvPr>
            <p:ph idx="1"/>
          </p:nvPr>
        </p:nvSpPr>
        <p:spPr>
          <a:xfrm>
            <a:off x="8029319" y="917724"/>
            <a:ext cx="3424739" cy="5474557"/>
          </a:xfrm>
        </p:spPr>
        <p:txBody>
          <a:bodyPr anchor="ctr">
            <a:normAutofit fontScale="92500" lnSpcReduction="10000"/>
          </a:bodyPr>
          <a:lstStyle/>
          <a:p>
            <a:r>
              <a:rPr lang="en-US" b="1" dirty="0">
                <a:solidFill>
                  <a:srgbClr val="FFFFFF"/>
                </a:solidFill>
              </a:rPr>
              <a:t>Job descriptions</a:t>
            </a:r>
          </a:p>
          <a:p>
            <a:r>
              <a:rPr lang="en-US" dirty="0">
                <a:solidFill>
                  <a:srgbClr val="FFFFFF"/>
                </a:solidFill>
              </a:rPr>
              <a:t>About the </a:t>
            </a:r>
            <a:r>
              <a:rPr lang="en-US" dirty="0" err="1">
                <a:solidFill>
                  <a:srgbClr val="FFFFFF"/>
                </a:solidFill>
              </a:rPr>
              <a:t>organisation</a:t>
            </a:r>
            <a:endParaRPr lang="en-US" dirty="0">
              <a:solidFill>
                <a:srgbClr val="FFFFFF"/>
              </a:solidFill>
            </a:endParaRPr>
          </a:p>
          <a:p>
            <a:r>
              <a:rPr lang="en-US" dirty="0">
                <a:solidFill>
                  <a:srgbClr val="FFFFFF"/>
                </a:solidFill>
              </a:rPr>
              <a:t>Contractual details (pay, working conditions etc.)</a:t>
            </a:r>
          </a:p>
          <a:p>
            <a:r>
              <a:rPr lang="en-US" dirty="0">
                <a:solidFill>
                  <a:srgbClr val="FFFFFF"/>
                </a:solidFill>
              </a:rPr>
              <a:t>Duties</a:t>
            </a:r>
          </a:p>
          <a:p>
            <a:r>
              <a:rPr lang="en-US" dirty="0">
                <a:solidFill>
                  <a:srgbClr val="FFFFFF"/>
                </a:solidFill>
              </a:rPr>
              <a:t>Person specification</a:t>
            </a:r>
          </a:p>
          <a:p>
            <a:r>
              <a:rPr lang="en-US" dirty="0">
                <a:solidFill>
                  <a:srgbClr val="FFFFFF"/>
                </a:solidFill>
              </a:rPr>
              <a:t>Key skills</a:t>
            </a:r>
          </a:p>
          <a:p>
            <a:endParaRPr lang="en-US" dirty="0">
              <a:solidFill>
                <a:srgbClr val="FFFFFF"/>
              </a:solidFill>
            </a:endParaRPr>
          </a:p>
          <a:p>
            <a:r>
              <a:rPr lang="en-US" i="1" dirty="0">
                <a:solidFill>
                  <a:schemeClr val="bg1"/>
                </a:solidFill>
              </a:rPr>
              <a:t>Work in groups – but you may want to create more than one for each group. </a:t>
            </a:r>
          </a:p>
          <a:p>
            <a:endParaRPr lang="en-US" i="1" dirty="0">
              <a:solidFill>
                <a:schemeClr val="bg1"/>
              </a:solidFill>
            </a:endParaRPr>
          </a:p>
          <a:p>
            <a:r>
              <a:rPr lang="en-US" i="1" dirty="0">
                <a:solidFill>
                  <a:schemeClr val="bg1"/>
                </a:solidFill>
              </a:rPr>
              <a:t>Look at the sample job descriptions for inspiration</a:t>
            </a:r>
            <a:endParaRPr lang="en-GB" i="1" dirty="0">
              <a:solidFill>
                <a:schemeClr val="bg1"/>
              </a:solidFill>
            </a:endParaRPr>
          </a:p>
        </p:txBody>
      </p:sp>
    </p:spTree>
    <p:extLst>
      <p:ext uri="{BB962C8B-B14F-4D97-AF65-F5344CB8AC3E}">
        <p14:creationId xmlns:p14="http://schemas.microsoft.com/office/powerpoint/2010/main" val="60668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DF1A6-A45F-4F21-A2C6-E1DD54485C04}"/>
              </a:ext>
            </a:extLst>
          </p:cNvPr>
          <p:cNvSpPr>
            <a:spLocks noGrp="1"/>
          </p:cNvSpPr>
          <p:nvPr>
            <p:ph type="title"/>
          </p:nvPr>
        </p:nvSpPr>
        <p:spPr/>
        <p:txBody>
          <a:bodyPr/>
          <a:lstStyle/>
          <a:p>
            <a:r>
              <a:rPr lang="en-US" dirty="0"/>
              <a:t>Forms of academic practice: #GRADY4GS</a:t>
            </a:r>
            <a:endParaRPr lang="en-GB" dirty="0"/>
          </a:p>
        </p:txBody>
      </p:sp>
      <p:sp>
        <p:nvSpPr>
          <p:cNvPr id="3" name="Content Placeholder 2">
            <a:extLst>
              <a:ext uri="{FF2B5EF4-FFF2-40B4-BE49-F238E27FC236}">
                <a16:creationId xmlns:a16="http://schemas.microsoft.com/office/drawing/2014/main" id="{64374EB0-BC74-4C3A-B031-6DDE5ECB6F70}"/>
              </a:ext>
            </a:extLst>
          </p:cNvPr>
          <p:cNvSpPr>
            <a:spLocks noGrp="1"/>
          </p:cNvSpPr>
          <p:nvPr>
            <p:ph idx="1"/>
          </p:nvPr>
        </p:nvSpPr>
        <p:spPr/>
        <p:txBody>
          <a:bodyPr/>
          <a:lstStyle/>
          <a:p>
            <a:endParaRPr lang="en-GB"/>
          </a:p>
        </p:txBody>
      </p:sp>
      <p:pic>
        <p:nvPicPr>
          <p:cNvPr id="4" name="Picture 3">
            <a:hlinkClick r:id="rId2"/>
            <a:extLst>
              <a:ext uri="{FF2B5EF4-FFF2-40B4-BE49-F238E27FC236}">
                <a16:creationId xmlns:a16="http://schemas.microsoft.com/office/drawing/2014/main" id="{76460958-7648-4E45-B198-A6D4FE52D022}"/>
              </a:ext>
            </a:extLst>
          </p:cNvPr>
          <p:cNvPicPr>
            <a:picLocks noChangeAspect="1"/>
          </p:cNvPicPr>
          <p:nvPr/>
        </p:nvPicPr>
        <p:blipFill>
          <a:blip r:embed="rId3"/>
          <a:stretch>
            <a:fillRect/>
          </a:stretch>
        </p:blipFill>
        <p:spPr>
          <a:xfrm>
            <a:off x="2289929" y="2265845"/>
            <a:ext cx="7188470" cy="4043515"/>
          </a:xfrm>
          <a:prstGeom prst="rect">
            <a:avLst/>
          </a:prstGeom>
        </p:spPr>
      </p:pic>
    </p:spTree>
    <p:extLst>
      <p:ext uri="{BB962C8B-B14F-4D97-AF65-F5344CB8AC3E}">
        <p14:creationId xmlns:p14="http://schemas.microsoft.com/office/powerpoint/2010/main" val="1983350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9688-223E-480C-AC47-3DFCA9FDF098}"/>
              </a:ext>
            </a:extLst>
          </p:cNvPr>
          <p:cNvSpPr>
            <a:spLocks noGrp="1"/>
          </p:cNvSpPr>
          <p:nvPr>
            <p:ph type="title"/>
          </p:nvPr>
        </p:nvSpPr>
        <p:spPr/>
        <p:txBody>
          <a:bodyPr/>
          <a:lstStyle/>
          <a:p>
            <a:r>
              <a:rPr lang="en-US" dirty="0"/>
              <a:t>An open letter to academic employers</a:t>
            </a:r>
            <a:endParaRPr lang="en-GB" dirty="0"/>
          </a:p>
        </p:txBody>
      </p:sp>
      <p:sp>
        <p:nvSpPr>
          <p:cNvPr id="3" name="Content Placeholder 2">
            <a:extLst>
              <a:ext uri="{FF2B5EF4-FFF2-40B4-BE49-F238E27FC236}">
                <a16:creationId xmlns:a16="http://schemas.microsoft.com/office/drawing/2014/main" id="{EC5FCCBF-4656-4E6D-8A8A-2209929372FF}"/>
              </a:ext>
            </a:extLst>
          </p:cNvPr>
          <p:cNvSpPr>
            <a:spLocks noGrp="1"/>
          </p:cNvSpPr>
          <p:nvPr>
            <p:ph idx="1"/>
          </p:nvPr>
        </p:nvSpPr>
        <p:spPr/>
        <p:txBody>
          <a:bodyPr>
            <a:normAutofit lnSpcReduction="10000"/>
          </a:bodyPr>
          <a:lstStyle/>
          <a:p>
            <a:r>
              <a:rPr lang="en-US" dirty="0"/>
              <a:t>What makes academic employment unjust?</a:t>
            </a:r>
          </a:p>
          <a:p>
            <a:r>
              <a:rPr lang="en-US" dirty="0"/>
              <a:t>What evidence do you have for this?</a:t>
            </a:r>
          </a:p>
          <a:p>
            <a:r>
              <a:rPr lang="en-US" dirty="0"/>
              <a:t>What could be done about this?</a:t>
            </a:r>
          </a:p>
          <a:p>
            <a:r>
              <a:rPr lang="en-US" dirty="0"/>
              <a:t>What evidence do you have that this would be a good thing?</a:t>
            </a:r>
          </a:p>
          <a:p>
            <a:r>
              <a:rPr lang="en-US" dirty="0"/>
              <a:t>What are your demands? Make them clear?</a:t>
            </a:r>
          </a:p>
          <a:p>
            <a:r>
              <a:rPr lang="en-US" dirty="0"/>
              <a:t>What power do you have? Why should your employers listen?</a:t>
            </a:r>
          </a:p>
          <a:p>
            <a:endParaRPr lang="en-US" dirty="0"/>
          </a:p>
          <a:p>
            <a:r>
              <a:rPr lang="en-US" dirty="0"/>
              <a:t>We will post these (if you are happy for us to do so) on the </a:t>
            </a:r>
            <a:r>
              <a:rPr lang="en-US" i="1" dirty="0"/>
              <a:t>Career Guidance for Social Justice </a:t>
            </a:r>
            <a:r>
              <a:rPr lang="en-US" dirty="0"/>
              <a:t>website. </a:t>
            </a:r>
            <a:endParaRPr lang="en-GB" dirty="0"/>
          </a:p>
        </p:txBody>
      </p:sp>
    </p:spTree>
    <p:extLst>
      <p:ext uri="{BB962C8B-B14F-4D97-AF65-F5344CB8AC3E}">
        <p14:creationId xmlns:p14="http://schemas.microsoft.com/office/powerpoint/2010/main" val="1538715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ED08-CF70-4212-B5BF-9301774E4BDF}"/>
              </a:ext>
            </a:extLst>
          </p:cNvPr>
          <p:cNvSpPr>
            <a:spLocks noGrp="1"/>
          </p:cNvSpPr>
          <p:nvPr>
            <p:ph type="title"/>
          </p:nvPr>
        </p:nvSpPr>
        <p:spPr/>
        <p:txBody>
          <a:bodyPr/>
          <a:lstStyle/>
          <a:p>
            <a:r>
              <a:rPr lang="en-US" dirty="0"/>
              <a:t>An example: Dear </a:t>
            </a:r>
            <a:r>
              <a:rPr lang="en-US" dirty="0">
                <a:hlinkClick r:id="rId2"/>
              </a:rPr>
              <a:t>Calvert22</a:t>
            </a:r>
            <a:endParaRPr lang="en-GB" dirty="0"/>
          </a:p>
        </p:txBody>
      </p:sp>
      <p:sp>
        <p:nvSpPr>
          <p:cNvPr id="3" name="Content Placeholder 2">
            <a:extLst>
              <a:ext uri="{FF2B5EF4-FFF2-40B4-BE49-F238E27FC236}">
                <a16:creationId xmlns:a16="http://schemas.microsoft.com/office/drawing/2014/main" id="{091B990F-78BD-43CD-A578-2925FEF98482}"/>
              </a:ext>
            </a:extLst>
          </p:cNvPr>
          <p:cNvSpPr>
            <a:spLocks noGrp="1"/>
          </p:cNvSpPr>
          <p:nvPr>
            <p:ph idx="1"/>
          </p:nvPr>
        </p:nvSpPr>
        <p:spPr/>
        <p:txBody>
          <a:bodyPr>
            <a:normAutofit fontScale="77500" lnSpcReduction="20000"/>
          </a:bodyPr>
          <a:lstStyle/>
          <a:p>
            <a:r>
              <a:rPr lang="en-US" dirty="0"/>
              <a:t>We notice that you have recently advertised an unpaid gallery volunteer placement for your forthcoming exhibition “…how is it towards the east?”</a:t>
            </a:r>
          </a:p>
          <a:p>
            <a:r>
              <a:rPr lang="en-US" dirty="0"/>
              <a:t>Whilst we acknowledge that you are aiming to take the time and effort to train young people who want to work in the arts, we are concerned that the tasks described in your volunteer placement sound very much like work that should be paid: ‘invigilating the exhibition’, ‘assisting with Front of House duties’ and ‘working in the Calvert Café’, as well as ‘the option to help out with our diverse talks and events </a:t>
            </a:r>
            <a:r>
              <a:rPr lang="en-US" dirty="0" err="1"/>
              <a:t>programme</a:t>
            </a:r>
            <a:r>
              <a:rPr lang="en-US" dirty="0"/>
              <a:t>’. We are curious as to why this work is not paid? We know that it is possible for arts </a:t>
            </a:r>
            <a:r>
              <a:rPr lang="en-US" dirty="0" err="1"/>
              <a:t>organisations</a:t>
            </a:r>
            <a:r>
              <a:rPr lang="en-US" dirty="0"/>
              <a:t> to avoid legal problems with volunteer positions through using the exemption to the National Minimum Wage legislation designed for charities. We would hope however, that such weak legal frameworks for our sector do not act as our only ethical guide on such matters.</a:t>
            </a:r>
          </a:p>
          <a:p>
            <a:r>
              <a:rPr lang="en-US" dirty="0"/>
              <a:t>We are concerned that by not paying people to carry out these jobs, only those who can afford to work for free will be able to benefit from your placement scheme: such placements contribute to producing a cultural sector in London that is increasingly reserved for the privileged. Surely such exclusionary employment practices are in direct contradiction of your constitution as a charity, and to the Foundation’s stated mission of connecting the gallery to histories of political radicalism and activism in the local area of East End? We also note that the exhibition ‘examines modes of self-</a:t>
            </a:r>
            <a:r>
              <a:rPr lang="en-US" dirty="0" err="1"/>
              <a:t>organisation</a:t>
            </a:r>
            <a:r>
              <a:rPr lang="en-US" dirty="0"/>
              <a:t>’ focusing on the histories of those on the left who have struggled for worker’s rights, specifically on the 1st May 1886, when they called for 8-hour working day – a date which coincides with the opening of the exhibition. We find that the use of unpaid </a:t>
            </a:r>
            <a:r>
              <a:rPr lang="en-US" dirty="0" err="1"/>
              <a:t>labour</a:t>
            </a:r>
            <a:r>
              <a:rPr lang="en-US" dirty="0"/>
              <a:t> in this context to be particularly paradoxical.</a:t>
            </a:r>
          </a:p>
        </p:txBody>
      </p:sp>
    </p:spTree>
    <p:extLst>
      <p:ext uri="{BB962C8B-B14F-4D97-AF65-F5344CB8AC3E}">
        <p14:creationId xmlns:p14="http://schemas.microsoft.com/office/powerpoint/2010/main" val="3638287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256A6-EF09-4B76-B0EB-07F79671316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3D59541-8593-4709-868B-26BEC803351C}"/>
              </a:ext>
            </a:extLst>
          </p:cNvPr>
          <p:cNvSpPr>
            <a:spLocks noGrp="1"/>
          </p:cNvSpPr>
          <p:nvPr>
            <p:ph idx="1"/>
          </p:nvPr>
        </p:nvSpPr>
        <p:spPr/>
        <p:txBody>
          <a:bodyPr>
            <a:normAutofit fontScale="70000" lnSpcReduction="20000"/>
          </a:bodyPr>
          <a:lstStyle/>
          <a:p>
            <a:r>
              <a:rPr lang="en-US" dirty="0"/>
              <a:t>Furthermore, we note from your website, Calvert 22’s partnership with VTB Capital.  Whilst we find there to be an incredible contradiction between your partnership with the investment banking sector, and the stated aims of artistic </a:t>
            </a:r>
            <a:r>
              <a:rPr lang="en-US" dirty="0" err="1"/>
              <a:t>programmes</a:t>
            </a:r>
            <a:r>
              <a:rPr lang="en-US" dirty="0"/>
              <a:t> such as the “…how is it towards the east?” we would at least hope that these kinds of partnerships would ensure that everyone who works on the </a:t>
            </a:r>
            <a:r>
              <a:rPr lang="en-US" dirty="0" err="1"/>
              <a:t>programme</a:t>
            </a:r>
            <a:r>
              <a:rPr lang="en-US" dirty="0"/>
              <a:t> is paid at least a Minimum Wage.</a:t>
            </a:r>
          </a:p>
          <a:p>
            <a:r>
              <a:rPr lang="en-US" dirty="0"/>
              <a:t>We raise these issues with you, not to single out Calvert 22 for such practices, but as our friends at </a:t>
            </a:r>
            <a:r>
              <a:rPr lang="en-US" dirty="0" err="1"/>
              <a:t>Artleaks</a:t>
            </a:r>
            <a:r>
              <a:rPr lang="en-US" dirty="0"/>
              <a:t> have succinctly expressed, to draw attention to concrete situations that:</a:t>
            </a:r>
          </a:p>
          <a:p>
            <a:r>
              <a:rPr lang="en-US" i="1" dirty="0"/>
              <a:t>“[…] underscore the precarious condition of cultural workers, and the necessity for sustained protest against the appropriation of politically engaged art, culture and theory by institutions embedded in a tight mesh of capital and power.’</a:t>
            </a:r>
          </a:p>
          <a:p>
            <a:r>
              <a:rPr lang="en-US" dirty="0"/>
              <a:t>Like </a:t>
            </a:r>
            <a:r>
              <a:rPr lang="en-US" dirty="0" err="1"/>
              <a:t>Artleaks</a:t>
            </a:r>
            <a:r>
              <a:rPr lang="en-US" dirty="0"/>
              <a:t>, we are concerned that:</a:t>
            </a:r>
          </a:p>
          <a:p>
            <a:r>
              <a:rPr lang="en-US" i="1" dirty="0"/>
              <a:t>“By co-opting cultural activity, these sponsors obtain social credibility, which they then proceed to mis-use: by refusing decent conditions for cultural workers through oppressive measures – the same workers whose labor makes their subsistence possible." </a:t>
            </a:r>
          </a:p>
          <a:p>
            <a:r>
              <a:rPr lang="en-US" dirty="0"/>
              <a:t>The </a:t>
            </a:r>
            <a:r>
              <a:rPr lang="en-US" dirty="0" err="1"/>
              <a:t>normalisation</a:t>
            </a:r>
            <a:r>
              <a:rPr lang="en-US" dirty="0"/>
              <a:t> of practices of free </a:t>
            </a:r>
            <a:r>
              <a:rPr lang="en-US" dirty="0" err="1"/>
              <a:t>labour</a:t>
            </a:r>
            <a:r>
              <a:rPr lang="en-US" dirty="0"/>
              <a:t> through volunteer positions such as this, contributes to a situation where it is acceptable to abstractly question the role of sponsorship and free </a:t>
            </a:r>
            <a:r>
              <a:rPr lang="en-US" dirty="0" err="1"/>
              <a:t>labour</a:t>
            </a:r>
            <a:r>
              <a:rPr lang="en-US" dirty="0"/>
              <a:t> on panel discussions, but unacceptable to concretely act against them. Volunteers, speakers and artists are often subtly frozen out of the sector if they challenge this non-payment or under-payment, and thus feel coerced to prop up the system further.</a:t>
            </a:r>
          </a:p>
        </p:txBody>
      </p:sp>
    </p:spTree>
    <p:extLst>
      <p:ext uri="{BB962C8B-B14F-4D97-AF65-F5344CB8AC3E}">
        <p14:creationId xmlns:p14="http://schemas.microsoft.com/office/powerpoint/2010/main" val="4141820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081CE-18D0-4FC8-81B3-E576B8B54F2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0238ECF-3103-4C87-8AE5-97C825695AD1}"/>
              </a:ext>
            </a:extLst>
          </p:cNvPr>
          <p:cNvSpPr>
            <a:spLocks noGrp="1"/>
          </p:cNvSpPr>
          <p:nvPr>
            <p:ph idx="1"/>
          </p:nvPr>
        </p:nvSpPr>
        <p:spPr/>
        <p:txBody>
          <a:bodyPr>
            <a:normAutofit fontScale="62500" lnSpcReduction="20000"/>
          </a:bodyPr>
          <a:lstStyle/>
          <a:p>
            <a:r>
              <a:rPr lang="en-US" dirty="0"/>
              <a:t>We have been </a:t>
            </a:r>
            <a:r>
              <a:rPr lang="en-US" dirty="0" err="1"/>
              <a:t>organising</a:t>
            </a:r>
            <a:r>
              <a:rPr lang="en-US" dirty="0"/>
              <a:t> around issues of free </a:t>
            </a:r>
            <a:r>
              <a:rPr lang="en-US" dirty="0" err="1"/>
              <a:t>labour</a:t>
            </a:r>
            <a:r>
              <a:rPr lang="en-US" dirty="0"/>
              <a:t> and precarity in the arts and culture for several years, </a:t>
            </a:r>
            <a:r>
              <a:rPr lang="en-US" dirty="0" err="1"/>
              <a:t>analysing</a:t>
            </a:r>
            <a:r>
              <a:rPr lang="en-US" dirty="0"/>
              <a:t> corporate cynicism and the increasingly intense contradictions in our sector. In this climate of enforced austerity, brought about by investment banks, we encounter over and over again a culture of resignation and silence in art schools and art institutions. Do </a:t>
            </a:r>
            <a:r>
              <a:rPr lang="en-US" dirty="0" err="1"/>
              <a:t>programmes</a:t>
            </a:r>
            <a:r>
              <a:rPr lang="en-US" dirty="0"/>
              <a:t> such as “…how is it towards the east?” simply perpetuate the damaging paradox of providing a subject of discussion that is clearly not to be acted upon? Do they not in effect, simply add to this silencing? We wonder what Calvert 22 want to achieve in this exhibition and </a:t>
            </a:r>
            <a:r>
              <a:rPr lang="en-US" dirty="0" err="1"/>
              <a:t>programme</a:t>
            </a:r>
            <a:r>
              <a:rPr lang="en-US" dirty="0"/>
              <a:t>, what the motivations of the foundation are? We wonder what position the foundation wants to take in relation to its own workers, its own work culture and the community in which it is situated? </a:t>
            </a:r>
          </a:p>
          <a:p>
            <a:r>
              <a:rPr lang="en-US" dirty="0"/>
              <a:t>There are many guidelines available today that might help you develop a new and more equitable approach to work. Please see the links below: </a:t>
            </a:r>
          </a:p>
          <a:p>
            <a:pPr lvl="1"/>
            <a:r>
              <a:rPr lang="en-US" dirty="0"/>
              <a:t>Art Council England’s guidelines Internships in the Arts: </a:t>
            </a:r>
            <a:r>
              <a:rPr lang="en-US" dirty="0">
                <a:hlinkClick r:id="rId2"/>
              </a:rPr>
              <a:t>http://www.artscouncil.org.uk/publication_archive/internships-arts</a:t>
            </a:r>
            <a:endParaRPr lang="en-US" dirty="0"/>
          </a:p>
          <a:p>
            <a:pPr lvl="1"/>
            <a:r>
              <a:rPr lang="en-US" dirty="0"/>
              <a:t>Counter Guide to Free </a:t>
            </a:r>
            <a:r>
              <a:rPr lang="en-US" dirty="0" err="1"/>
              <a:t>Labour</a:t>
            </a:r>
            <a:r>
              <a:rPr lang="en-US" dirty="0"/>
              <a:t> in the Arts: </a:t>
            </a:r>
            <a:r>
              <a:rPr lang="en-US" dirty="0">
                <a:hlinkClick r:id="rId3"/>
              </a:rPr>
              <a:t>http://carrotworkers.wordpress.com/counter-internship-guide/</a:t>
            </a:r>
            <a:endParaRPr lang="en-US" dirty="0"/>
          </a:p>
          <a:p>
            <a:pPr lvl="1"/>
            <a:r>
              <a:rPr lang="en-US" dirty="0"/>
              <a:t>Intern Aware: </a:t>
            </a:r>
            <a:r>
              <a:rPr lang="en-US" dirty="0">
                <a:hlinkClick r:id="rId4"/>
              </a:rPr>
              <a:t>http://www.internaware.org/about/why-unpaid-internships-are-wrong/</a:t>
            </a:r>
            <a:endParaRPr lang="en-US" dirty="0"/>
          </a:p>
          <a:p>
            <a:pPr lvl="1"/>
            <a:r>
              <a:rPr lang="en-US" dirty="0" err="1"/>
              <a:t>Artquest’s</a:t>
            </a:r>
            <a:r>
              <a:rPr lang="en-US" dirty="0"/>
              <a:t> Intern Culture report: </a:t>
            </a:r>
            <a:r>
              <a:rPr lang="en-US" dirty="0">
                <a:hlinkClick r:id="rId5"/>
              </a:rPr>
              <a:t>http://www.artquest.org.uk/articles/view/intern_culture</a:t>
            </a:r>
            <a:endParaRPr lang="en-US" dirty="0"/>
          </a:p>
          <a:p>
            <a:pPr lvl="1"/>
            <a:r>
              <a:rPr lang="en-US" dirty="0"/>
              <a:t>Interns: Volunteer or Employee? volunteernow.co.uk/news/item/61</a:t>
            </a:r>
          </a:p>
          <a:p>
            <a:r>
              <a:rPr lang="en-US" dirty="0"/>
              <a:t>We would like to ask the foundation to consider the ethics of offering unpaid volunteer placements in your </a:t>
            </a:r>
            <a:r>
              <a:rPr lang="en-US" dirty="0" err="1"/>
              <a:t>organisation</a:t>
            </a:r>
            <a:r>
              <a:rPr lang="en-US" dirty="0"/>
              <a:t>, and to hear your response to this open letter.</a:t>
            </a:r>
          </a:p>
          <a:p>
            <a:r>
              <a:rPr lang="en-US" dirty="0"/>
              <a:t>With best regards,</a:t>
            </a:r>
          </a:p>
          <a:p>
            <a:br>
              <a:rPr lang="en-US" dirty="0"/>
            </a:br>
            <a:r>
              <a:rPr lang="en-US" dirty="0"/>
              <a:t>Precarious Workers Brigade</a:t>
            </a:r>
          </a:p>
          <a:p>
            <a:endParaRPr lang="en-GB" dirty="0"/>
          </a:p>
          <a:p>
            <a:endParaRPr lang="en-GB" dirty="0"/>
          </a:p>
          <a:p>
            <a:endParaRPr lang="en-GB" dirty="0"/>
          </a:p>
        </p:txBody>
      </p:sp>
    </p:spTree>
    <p:extLst>
      <p:ext uri="{BB962C8B-B14F-4D97-AF65-F5344CB8AC3E}">
        <p14:creationId xmlns:p14="http://schemas.microsoft.com/office/powerpoint/2010/main" val="4150659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9688-223E-480C-AC47-3DFCA9FDF098}"/>
              </a:ext>
            </a:extLst>
          </p:cNvPr>
          <p:cNvSpPr>
            <a:spLocks noGrp="1"/>
          </p:cNvSpPr>
          <p:nvPr>
            <p:ph type="title"/>
          </p:nvPr>
        </p:nvSpPr>
        <p:spPr/>
        <p:txBody>
          <a:bodyPr/>
          <a:lstStyle/>
          <a:p>
            <a:r>
              <a:rPr lang="en-US" dirty="0"/>
              <a:t>An open letter to academic employers</a:t>
            </a:r>
            <a:endParaRPr lang="en-GB" dirty="0"/>
          </a:p>
        </p:txBody>
      </p:sp>
      <p:sp>
        <p:nvSpPr>
          <p:cNvPr id="3" name="Content Placeholder 2">
            <a:extLst>
              <a:ext uri="{FF2B5EF4-FFF2-40B4-BE49-F238E27FC236}">
                <a16:creationId xmlns:a16="http://schemas.microsoft.com/office/drawing/2014/main" id="{EC5FCCBF-4656-4E6D-8A8A-2209929372FF}"/>
              </a:ext>
            </a:extLst>
          </p:cNvPr>
          <p:cNvSpPr>
            <a:spLocks noGrp="1"/>
          </p:cNvSpPr>
          <p:nvPr>
            <p:ph idx="1"/>
          </p:nvPr>
        </p:nvSpPr>
        <p:spPr/>
        <p:txBody>
          <a:bodyPr>
            <a:normAutofit lnSpcReduction="10000"/>
          </a:bodyPr>
          <a:lstStyle/>
          <a:p>
            <a:r>
              <a:rPr lang="en-US" dirty="0"/>
              <a:t>What makes academic employment unjust?</a:t>
            </a:r>
          </a:p>
          <a:p>
            <a:r>
              <a:rPr lang="en-US" dirty="0"/>
              <a:t>What evidence do you have for this?</a:t>
            </a:r>
          </a:p>
          <a:p>
            <a:r>
              <a:rPr lang="en-US" dirty="0"/>
              <a:t>What could be done about this?</a:t>
            </a:r>
          </a:p>
          <a:p>
            <a:r>
              <a:rPr lang="en-US" dirty="0"/>
              <a:t>What evidence do you have that this would be a good thing?</a:t>
            </a:r>
          </a:p>
          <a:p>
            <a:r>
              <a:rPr lang="en-US" dirty="0"/>
              <a:t>What are your demands? Make them clear?</a:t>
            </a:r>
          </a:p>
          <a:p>
            <a:r>
              <a:rPr lang="en-US" dirty="0"/>
              <a:t>What power do you have? Why should your employers listen?</a:t>
            </a:r>
          </a:p>
          <a:p>
            <a:endParaRPr lang="en-US" dirty="0"/>
          </a:p>
          <a:p>
            <a:r>
              <a:rPr lang="en-US" dirty="0"/>
              <a:t>We will post these (if you are happy for us to do so) on the </a:t>
            </a:r>
            <a:r>
              <a:rPr lang="en-US" i="1" dirty="0"/>
              <a:t>Career Guidance for Social Justice </a:t>
            </a:r>
            <a:r>
              <a:rPr lang="en-US" dirty="0"/>
              <a:t>website. </a:t>
            </a:r>
            <a:endParaRPr lang="en-GB" dirty="0"/>
          </a:p>
        </p:txBody>
      </p:sp>
    </p:spTree>
    <p:extLst>
      <p:ext uri="{BB962C8B-B14F-4D97-AF65-F5344CB8AC3E}">
        <p14:creationId xmlns:p14="http://schemas.microsoft.com/office/powerpoint/2010/main" val="1507748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CF96F-415D-4D72-B27D-80E7DE68E971}"/>
              </a:ext>
            </a:extLst>
          </p:cNvPr>
          <p:cNvSpPr>
            <a:spLocks noGrp="1"/>
          </p:cNvSpPr>
          <p:nvPr>
            <p:ph type="title"/>
          </p:nvPr>
        </p:nvSpPr>
        <p:spPr/>
        <p:txBody>
          <a:bodyPr/>
          <a:lstStyle/>
          <a:p>
            <a:r>
              <a:rPr lang="en-US" dirty="0"/>
              <a:t>What you have to produce by 11</a:t>
            </a:r>
            <a:endParaRPr lang="en-GB" dirty="0"/>
          </a:p>
        </p:txBody>
      </p:sp>
      <p:sp>
        <p:nvSpPr>
          <p:cNvPr id="3" name="Content Placeholder 2">
            <a:extLst>
              <a:ext uri="{FF2B5EF4-FFF2-40B4-BE49-F238E27FC236}">
                <a16:creationId xmlns:a16="http://schemas.microsoft.com/office/drawing/2014/main" id="{830455C5-146F-48FF-8830-812A28B179DA}"/>
              </a:ext>
            </a:extLst>
          </p:cNvPr>
          <p:cNvSpPr>
            <a:spLocks noGrp="1"/>
          </p:cNvSpPr>
          <p:nvPr>
            <p:ph idx="1"/>
          </p:nvPr>
        </p:nvSpPr>
        <p:spPr/>
        <p:txBody>
          <a:bodyPr/>
          <a:lstStyle/>
          <a:p>
            <a:pPr marL="0" indent="0">
              <a:buNone/>
            </a:pPr>
            <a:r>
              <a:rPr lang="en-US" b="1" dirty="0"/>
              <a:t>Two slides</a:t>
            </a:r>
          </a:p>
          <a:p>
            <a:r>
              <a:rPr lang="en-US" dirty="0"/>
              <a:t>1 setting out the key duties of your ideal job</a:t>
            </a:r>
          </a:p>
          <a:p>
            <a:r>
              <a:rPr lang="en-US" dirty="0"/>
              <a:t>1 setting out the terms and conditions of your ideal job.</a:t>
            </a:r>
          </a:p>
          <a:p>
            <a:endParaRPr lang="en-US" dirty="0"/>
          </a:p>
          <a:p>
            <a:r>
              <a:rPr lang="en-US" b="1" dirty="0"/>
              <a:t>A 1 page (maximum) open letter to academic employers</a:t>
            </a:r>
            <a:r>
              <a:rPr lang="en-US" dirty="0"/>
              <a:t>. You will read this out. It should be INSPIRATIONAL! </a:t>
            </a:r>
          </a:p>
          <a:p>
            <a:endParaRPr lang="en-US" dirty="0"/>
          </a:p>
          <a:p>
            <a:r>
              <a:rPr lang="en-US" dirty="0"/>
              <a:t>Each group will have a maximum of 10 minutes to present. But remember that </a:t>
            </a:r>
            <a:r>
              <a:rPr lang="en-US" i="1" dirty="0"/>
              <a:t>‘brevity is a virtue’</a:t>
            </a:r>
            <a:r>
              <a:rPr lang="en-US" dirty="0"/>
              <a:t>.</a:t>
            </a:r>
            <a:endParaRPr lang="en-GB" dirty="0"/>
          </a:p>
        </p:txBody>
      </p:sp>
    </p:spTree>
    <p:extLst>
      <p:ext uri="{BB962C8B-B14F-4D97-AF65-F5344CB8AC3E}">
        <p14:creationId xmlns:p14="http://schemas.microsoft.com/office/powerpoint/2010/main" val="1909290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2485-75F7-4A8A-9612-802521EC70C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5F480B0-7E72-4B61-815F-234F8A79CAD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BE878E5-6321-405B-B88E-BC2EEA5FB65C}"/>
              </a:ext>
            </a:extLst>
          </p:cNvPr>
          <p:cNvPicPr>
            <a:picLocks noChangeAspect="1"/>
          </p:cNvPicPr>
          <p:nvPr/>
        </p:nvPicPr>
        <p:blipFill>
          <a:blip r:embed="rId3"/>
          <a:stretch>
            <a:fillRect/>
          </a:stretch>
        </p:blipFill>
        <p:spPr>
          <a:xfrm>
            <a:off x="0" y="755740"/>
            <a:ext cx="12192000" cy="5346520"/>
          </a:xfrm>
          <a:prstGeom prst="rect">
            <a:avLst/>
          </a:prstGeom>
        </p:spPr>
      </p:pic>
      <p:sp>
        <p:nvSpPr>
          <p:cNvPr id="5" name="Rectangle 4">
            <a:extLst>
              <a:ext uri="{FF2B5EF4-FFF2-40B4-BE49-F238E27FC236}">
                <a16:creationId xmlns:a16="http://schemas.microsoft.com/office/drawing/2014/main" id="{830A5D8E-F240-4539-B798-03622BE08DA3}"/>
              </a:ext>
            </a:extLst>
          </p:cNvPr>
          <p:cNvSpPr/>
          <p:nvPr/>
        </p:nvSpPr>
        <p:spPr>
          <a:xfrm>
            <a:off x="3068568" y="6288525"/>
            <a:ext cx="6118983" cy="369332"/>
          </a:xfrm>
          <a:prstGeom prst="rect">
            <a:avLst/>
          </a:prstGeom>
        </p:spPr>
        <p:txBody>
          <a:bodyPr wrap="none">
            <a:spAutoFit/>
          </a:bodyPr>
          <a:lstStyle/>
          <a:p>
            <a:r>
              <a:rPr lang="en-GB" dirty="0"/>
              <a:t>https://careerguidancesocialjustice.wordpress.com</a:t>
            </a:r>
          </a:p>
        </p:txBody>
      </p:sp>
    </p:spTree>
    <p:extLst>
      <p:ext uri="{BB962C8B-B14F-4D97-AF65-F5344CB8AC3E}">
        <p14:creationId xmlns:p14="http://schemas.microsoft.com/office/powerpoint/2010/main" val="2002427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F71373B-1DF9-421D-8B40-A7BB6EE837F9}"/>
              </a:ext>
            </a:extLst>
          </p:cNvPr>
          <p:cNvSpPr>
            <a:spLocks noGrp="1"/>
          </p:cNvSpPr>
          <p:nvPr>
            <p:ph type="title"/>
          </p:nvPr>
        </p:nvSpPr>
        <p:spPr>
          <a:xfrm>
            <a:off x="1024129" y="585216"/>
            <a:ext cx="3779085" cy="1499616"/>
          </a:xfrm>
        </p:spPr>
        <p:txBody>
          <a:bodyPr>
            <a:normAutofit/>
          </a:bodyPr>
          <a:lstStyle/>
          <a:p>
            <a:r>
              <a:rPr lang="en-GB">
                <a:solidFill>
                  <a:srgbClr val="FFFFFF"/>
                </a:solidFill>
              </a:rPr>
              <a:t>References</a:t>
            </a:r>
          </a:p>
        </p:txBody>
      </p:sp>
      <p:cxnSp>
        <p:nvCxnSpPr>
          <p:cNvPr id="12" name="Straight Connector 11">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21282214-6904-4E1B-BB74-D9233E549E2C}"/>
              </a:ext>
            </a:extLst>
          </p:cNvPr>
          <p:cNvSpPr>
            <a:spLocks noGrp="1"/>
          </p:cNvSpPr>
          <p:nvPr>
            <p:ph idx="1"/>
          </p:nvPr>
        </p:nvSpPr>
        <p:spPr>
          <a:xfrm>
            <a:off x="1024129" y="2286000"/>
            <a:ext cx="3791711" cy="3931920"/>
          </a:xfrm>
        </p:spPr>
        <p:txBody>
          <a:bodyPr>
            <a:normAutofit/>
          </a:bodyPr>
          <a:lstStyle/>
          <a:p>
            <a:r>
              <a:rPr lang="en-US" dirty="0">
                <a:solidFill>
                  <a:srgbClr val="FFFFFF"/>
                </a:solidFill>
              </a:rPr>
              <a:t>Available to download for free from </a:t>
            </a:r>
            <a:r>
              <a:rPr lang="en-US" dirty="0">
                <a:solidFill>
                  <a:srgbClr val="FFFFFF"/>
                </a:solidFill>
                <a:hlinkClick r:id="rId2"/>
              </a:rPr>
              <a:t>http://joaap.org/press/pwb/PWB_Text_FINAL.pdf</a:t>
            </a:r>
            <a:r>
              <a:rPr lang="en-US" dirty="0">
                <a:solidFill>
                  <a:srgbClr val="FFFFFF"/>
                </a:solidFill>
              </a:rPr>
              <a:t>. </a:t>
            </a:r>
            <a:endParaRPr lang="en-GB" dirty="0">
              <a:solidFill>
                <a:srgbClr val="FFFFFF"/>
              </a:solidFill>
            </a:endParaRPr>
          </a:p>
        </p:txBody>
      </p:sp>
      <p:pic>
        <p:nvPicPr>
          <p:cNvPr id="2" name="Picture 1">
            <a:extLst>
              <a:ext uri="{FF2B5EF4-FFF2-40B4-BE49-F238E27FC236}">
                <a16:creationId xmlns:a16="http://schemas.microsoft.com/office/drawing/2014/main" id="{9F4D36DA-AF9D-4BFE-8F1E-1B2210367289}"/>
              </a:ext>
            </a:extLst>
          </p:cNvPr>
          <p:cNvPicPr>
            <a:picLocks noChangeAspect="1"/>
          </p:cNvPicPr>
          <p:nvPr/>
        </p:nvPicPr>
        <p:blipFill>
          <a:blip r:embed="rId3"/>
          <a:stretch>
            <a:fillRect/>
          </a:stretch>
        </p:blipFill>
        <p:spPr>
          <a:xfrm>
            <a:off x="6836855" y="640080"/>
            <a:ext cx="3974210" cy="5577840"/>
          </a:xfrm>
          <a:prstGeom prst="rect">
            <a:avLst/>
          </a:prstGeom>
        </p:spPr>
      </p:pic>
    </p:spTree>
    <p:extLst>
      <p:ext uri="{BB962C8B-B14F-4D97-AF65-F5344CB8AC3E}">
        <p14:creationId xmlns:p14="http://schemas.microsoft.com/office/powerpoint/2010/main" val="476746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956</Words>
  <Application>Microsoft Office PowerPoint</Application>
  <PresentationFormat>Widescreen</PresentationFormat>
  <Paragraphs>92</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Tw Cen MT</vt:lpstr>
      <vt:lpstr>Tw Cen MT Condensed</vt:lpstr>
      <vt:lpstr>Wingdings 3</vt:lpstr>
      <vt:lpstr>Integral</vt:lpstr>
      <vt:lpstr>What kind of researcher/academic do you want to be? What does a good and just career look like?</vt:lpstr>
      <vt:lpstr>Career is the individual’s journey through life, learning and work</vt:lpstr>
      <vt:lpstr>So how are you going to solve the ‘problem’ of your career</vt:lpstr>
      <vt:lpstr>PowerPoint Presentation</vt:lpstr>
      <vt:lpstr>Designing your iDEAL JOB DESCRIPTION</vt:lpstr>
      <vt:lpstr>Forms of academic practice: #GRADY4GS</vt:lpstr>
      <vt:lpstr>An open letter to academic employers</vt:lpstr>
      <vt:lpstr>An example: Dear Calvert22</vt:lpstr>
      <vt:lpstr>PowerPoint Presentation</vt:lpstr>
      <vt:lpstr>PowerPoint Presentation</vt:lpstr>
      <vt:lpstr>An open letter to academic employers</vt:lpstr>
      <vt:lpstr>What you have to produce by 11</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kind of researcher/academic do you want to be? What does a good and just career look like?</dc:title>
  <dc:creator>Tristram Hooley</dc:creator>
  <cp:lastModifiedBy>Tristram Hooley</cp:lastModifiedBy>
  <cp:revision>7</cp:revision>
  <dcterms:created xsi:type="dcterms:W3CDTF">2019-06-02T19:30:58Z</dcterms:created>
  <dcterms:modified xsi:type="dcterms:W3CDTF">2019-09-01T15:44:18Z</dcterms:modified>
</cp:coreProperties>
</file>