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80" r:id="rId2"/>
    <p:sldId id="288" r:id="rId3"/>
    <p:sldId id="303" r:id="rId4"/>
    <p:sldId id="300" r:id="rId5"/>
    <p:sldId id="301" r:id="rId6"/>
    <p:sldId id="302" r:id="rId7"/>
    <p:sldId id="304" r:id="rId8"/>
    <p:sldId id="305" r:id="rId9"/>
    <p:sldId id="307" r:id="rId10"/>
    <p:sldId id="306" r:id="rId11"/>
    <p:sldId id="310" r:id="rId12"/>
    <p:sldId id="309" r:id="rId13"/>
    <p:sldId id="311" r:id="rId14"/>
    <p:sldId id="312" r:id="rId15"/>
    <p:sldId id="313" r:id="rId16"/>
    <p:sldId id="286" r:id="rId17"/>
    <p:sldId id="30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4">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BD24"/>
    <a:srgbClr val="EF7945"/>
    <a:srgbClr val="005694"/>
    <a:srgbClr val="009FE3"/>
    <a:srgbClr val="019A85"/>
    <a:srgbClr val="79679C"/>
    <a:srgbClr val="444342"/>
    <a:srgbClr val="009A84"/>
    <a:srgbClr val="453342"/>
    <a:srgbClr val="2A438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90" autoAdjust="0"/>
    <p:restoredTop sz="93738" autoAdjust="0"/>
  </p:normalViewPr>
  <p:slideViewPr>
    <p:cSldViewPr snapToGrid="0" snapToObjects="1">
      <p:cViewPr varScale="1">
        <p:scale>
          <a:sx n="107" d="100"/>
          <a:sy n="107" d="100"/>
        </p:scale>
        <p:origin x="1476" y="102"/>
      </p:cViewPr>
      <p:guideLst>
        <p:guide orient="horz" pos="2144"/>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256FB-7769-4302-B34B-BF1FCD88DA34}" type="datetimeFigureOut">
              <a:rPr lang="en-GB" smtClean="0"/>
              <a:t>16/05/2019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59C48E-730A-4FF5-B7D1-AF8459067181}" type="slidenum">
              <a:rPr lang="en-GB" smtClean="0"/>
              <a:t>‹#›</a:t>
            </a:fld>
            <a:endParaRPr lang="en-GB"/>
          </a:p>
        </p:txBody>
      </p:sp>
    </p:spTree>
    <p:extLst>
      <p:ext uri="{BB962C8B-B14F-4D97-AF65-F5344CB8AC3E}">
        <p14:creationId xmlns:p14="http://schemas.microsoft.com/office/powerpoint/2010/main" val="1421093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a:t>
            </a:fld>
            <a:endParaRPr lang="en-GB"/>
          </a:p>
        </p:txBody>
      </p:sp>
    </p:spTree>
    <p:extLst>
      <p:ext uri="{BB962C8B-B14F-4D97-AF65-F5344CB8AC3E}">
        <p14:creationId xmlns:p14="http://schemas.microsoft.com/office/powerpoint/2010/main" val="2013476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2</a:t>
            </a:fld>
            <a:endParaRPr lang="en-GB"/>
          </a:p>
        </p:txBody>
      </p:sp>
    </p:spTree>
    <p:extLst>
      <p:ext uri="{BB962C8B-B14F-4D97-AF65-F5344CB8AC3E}">
        <p14:creationId xmlns:p14="http://schemas.microsoft.com/office/powerpoint/2010/main" val="3660045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3</a:t>
            </a:fld>
            <a:endParaRPr lang="en-GB"/>
          </a:p>
        </p:txBody>
      </p:sp>
    </p:spTree>
    <p:extLst>
      <p:ext uri="{BB962C8B-B14F-4D97-AF65-F5344CB8AC3E}">
        <p14:creationId xmlns:p14="http://schemas.microsoft.com/office/powerpoint/2010/main" val="2326353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4</a:t>
            </a:fld>
            <a:endParaRPr lang="en-GB"/>
          </a:p>
        </p:txBody>
      </p:sp>
    </p:spTree>
    <p:extLst>
      <p:ext uri="{BB962C8B-B14F-4D97-AF65-F5344CB8AC3E}">
        <p14:creationId xmlns:p14="http://schemas.microsoft.com/office/powerpoint/2010/main" val="864659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5</a:t>
            </a:fld>
            <a:endParaRPr lang="en-GB"/>
          </a:p>
        </p:txBody>
      </p:sp>
    </p:spTree>
    <p:extLst>
      <p:ext uri="{BB962C8B-B14F-4D97-AF65-F5344CB8AC3E}">
        <p14:creationId xmlns:p14="http://schemas.microsoft.com/office/powerpoint/2010/main" val="1948639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6</a:t>
            </a:fld>
            <a:endParaRPr lang="en-GB"/>
          </a:p>
        </p:txBody>
      </p:sp>
    </p:spTree>
    <p:extLst>
      <p:ext uri="{BB962C8B-B14F-4D97-AF65-F5344CB8AC3E}">
        <p14:creationId xmlns:p14="http://schemas.microsoft.com/office/powerpoint/2010/main" val="1126242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7</a:t>
            </a:fld>
            <a:endParaRPr lang="en-GB"/>
          </a:p>
        </p:txBody>
      </p:sp>
    </p:spTree>
    <p:extLst>
      <p:ext uri="{BB962C8B-B14F-4D97-AF65-F5344CB8AC3E}">
        <p14:creationId xmlns:p14="http://schemas.microsoft.com/office/powerpoint/2010/main" val="2583317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8</a:t>
            </a:fld>
            <a:endParaRPr lang="en-GB"/>
          </a:p>
        </p:txBody>
      </p:sp>
    </p:spTree>
    <p:extLst>
      <p:ext uri="{BB962C8B-B14F-4D97-AF65-F5344CB8AC3E}">
        <p14:creationId xmlns:p14="http://schemas.microsoft.com/office/powerpoint/2010/main" val="615466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9</a:t>
            </a:fld>
            <a:endParaRPr lang="en-GB"/>
          </a:p>
        </p:txBody>
      </p:sp>
    </p:spTree>
    <p:extLst>
      <p:ext uri="{BB962C8B-B14F-4D97-AF65-F5344CB8AC3E}">
        <p14:creationId xmlns:p14="http://schemas.microsoft.com/office/powerpoint/2010/main" val="3630821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10</a:t>
            </a:fld>
            <a:endParaRPr lang="en-GB"/>
          </a:p>
        </p:txBody>
      </p:sp>
    </p:spTree>
    <p:extLst>
      <p:ext uri="{BB962C8B-B14F-4D97-AF65-F5344CB8AC3E}">
        <p14:creationId xmlns:p14="http://schemas.microsoft.com/office/powerpoint/2010/main" val="78241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11</a:t>
            </a:fld>
            <a:endParaRPr lang="en-GB"/>
          </a:p>
        </p:txBody>
      </p:sp>
    </p:spTree>
    <p:extLst>
      <p:ext uri="{BB962C8B-B14F-4D97-AF65-F5344CB8AC3E}">
        <p14:creationId xmlns:p14="http://schemas.microsoft.com/office/powerpoint/2010/main" val="1104950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12</a:t>
            </a:fld>
            <a:endParaRPr lang="en-GB"/>
          </a:p>
        </p:txBody>
      </p:sp>
    </p:spTree>
    <p:extLst>
      <p:ext uri="{BB962C8B-B14F-4D97-AF65-F5344CB8AC3E}">
        <p14:creationId xmlns:p14="http://schemas.microsoft.com/office/powerpoint/2010/main" val="225336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13</a:t>
            </a:fld>
            <a:endParaRPr lang="en-GB"/>
          </a:p>
        </p:txBody>
      </p:sp>
    </p:spTree>
    <p:extLst>
      <p:ext uri="{BB962C8B-B14F-4D97-AF65-F5344CB8AC3E}">
        <p14:creationId xmlns:p14="http://schemas.microsoft.com/office/powerpoint/2010/main" val="2827790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14</a:t>
            </a:fld>
            <a:endParaRPr lang="en-GB"/>
          </a:p>
        </p:txBody>
      </p:sp>
    </p:spTree>
    <p:extLst>
      <p:ext uri="{BB962C8B-B14F-4D97-AF65-F5344CB8AC3E}">
        <p14:creationId xmlns:p14="http://schemas.microsoft.com/office/powerpoint/2010/main" val="1778858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859C48E-730A-4FF5-B7D1-AF8459067181}" type="slidenum">
              <a:rPr lang="en-GB" smtClean="0"/>
              <a:t>16</a:t>
            </a:fld>
            <a:endParaRPr lang="en-GB"/>
          </a:p>
        </p:txBody>
      </p:sp>
    </p:spTree>
    <p:extLst>
      <p:ext uri="{BB962C8B-B14F-4D97-AF65-F5344CB8AC3E}">
        <p14:creationId xmlns:p14="http://schemas.microsoft.com/office/powerpoint/2010/main" val="2115594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859C48E-730A-4FF5-B7D1-AF8459067181}" type="slidenum">
              <a:rPr lang="en-GB" smtClean="0"/>
              <a:t>17</a:t>
            </a:fld>
            <a:endParaRPr lang="en-GB"/>
          </a:p>
        </p:txBody>
      </p:sp>
    </p:spTree>
    <p:extLst>
      <p:ext uri="{BB962C8B-B14F-4D97-AF65-F5344CB8AC3E}">
        <p14:creationId xmlns:p14="http://schemas.microsoft.com/office/powerpoint/2010/main" val="3306870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10" name="Subtitle 8"/>
          <p:cNvSpPr>
            <a:spLocks noGrp="1"/>
          </p:cNvSpPr>
          <p:nvPr>
            <p:ph type="subTitle" idx="1" hasCustomPrompt="1"/>
          </p:nvPr>
        </p:nvSpPr>
        <p:spPr>
          <a:xfrm>
            <a:off x="424799" y="4653136"/>
            <a:ext cx="6169719" cy="467504"/>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b="1" baseline="0">
                <a:latin typeface="+mn-lt"/>
                <a:cs typeface="Effra" panose="020B0603020203020204" pitchFamily="34" charset="0"/>
              </a:defRPr>
            </a:lvl1pPr>
          </a:lstStyle>
          <a:p>
            <a:r>
              <a:rPr lang="en-GB" sz="2400" dirty="0"/>
              <a:t>Insert name here</a:t>
            </a:r>
          </a:p>
        </p:txBody>
      </p:sp>
      <p:sp>
        <p:nvSpPr>
          <p:cNvPr id="2" name="Title 1"/>
          <p:cNvSpPr>
            <a:spLocks noGrp="1"/>
          </p:cNvSpPr>
          <p:nvPr>
            <p:ph type="title" hasCustomPrompt="1"/>
          </p:nvPr>
        </p:nvSpPr>
        <p:spPr>
          <a:xfrm>
            <a:off x="425450" y="1417956"/>
            <a:ext cx="8229600" cy="1992756"/>
          </a:xfrm>
          <a:prstGeom prst="rect">
            <a:avLst/>
          </a:prstGeom>
        </p:spPr>
        <p:txBody>
          <a:bodyPr/>
          <a:lstStyle>
            <a:lvl1pPr algn="ctr">
              <a:defRPr sz="6000" b="1" baseline="0">
                <a:solidFill>
                  <a:srgbClr val="005694"/>
                </a:solidFill>
                <a:latin typeface="+mj-lt"/>
                <a:cs typeface="Effra" panose="020B0603020203020204" pitchFamily="34" charset="0"/>
              </a:defRPr>
            </a:lvl1pPr>
          </a:lstStyle>
          <a:p>
            <a:r>
              <a:rPr lang="en-US" dirty="0"/>
              <a:t>Insert title here</a:t>
            </a:r>
            <a:endParaRPr lang="en-GB" dirty="0"/>
          </a:p>
        </p:txBody>
      </p:sp>
      <p:sp>
        <p:nvSpPr>
          <p:cNvPr id="16" name="Subtitle 8"/>
          <p:cNvSpPr txBox="1">
            <a:spLocks/>
          </p:cNvSpPr>
          <p:nvPr userDrawn="1"/>
        </p:nvSpPr>
        <p:spPr>
          <a:xfrm>
            <a:off x="424799" y="5199888"/>
            <a:ext cx="6169719" cy="513224"/>
          </a:xfrm>
          <a:prstGeom prst="rect">
            <a:avLst/>
          </a:prstGeom>
        </p:spPr>
        <p:txBody>
          <a:bodyPr/>
          <a:lstStyle>
            <a:lvl1pPr marL="0" indent="0" algn="l" defTabSz="457200" rtl="0" eaLnBrk="1" latinLnBrk="0" hangingPunct="1">
              <a:spcBef>
                <a:spcPct val="20000"/>
              </a:spcBef>
              <a:buFont typeface="Arial"/>
              <a:buNone/>
              <a:defRPr sz="3200" b="1" kern="1200" baseline="0">
                <a:solidFill>
                  <a:schemeClr val="tx1"/>
                </a:solidFill>
                <a:latin typeface="Effra" panose="020B0603020203020204" pitchFamily="34" charset="0"/>
                <a:ea typeface="+mn-ea"/>
                <a:cs typeface="Effra" panose="020B0603020203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Dosis"/>
                <a:ea typeface="+mn-ea"/>
                <a:cs typeface="Dosis"/>
              </a:defRPr>
            </a:lvl2pPr>
            <a:lvl3pPr marL="1143000" indent="-228600" algn="l" defTabSz="457200" rtl="0" eaLnBrk="1" latinLnBrk="0" hangingPunct="1">
              <a:spcBef>
                <a:spcPct val="20000"/>
              </a:spcBef>
              <a:buFont typeface="Arial"/>
              <a:buChar char="•"/>
              <a:defRPr sz="2400" kern="1200">
                <a:solidFill>
                  <a:schemeClr val="tx1"/>
                </a:solidFill>
                <a:latin typeface="Dosis"/>
                <a:ea typeface="+mn-ea"/>
                <a:cs typeface="Dosis"/>
              </a:defRPr>
            </a:lvl3pPr>
            <a:lvl4pPr marL="1600200" indent="-228600" algn="l" defTabSz="457200" rtl="0" eaLnBrk="1" latinLnBrk="0" hangingPunct="1">
              <a:spcBef>
                <a:spcPct val="20000"/>
              </a:spcBef>
              <a:buFont typeface="Arial"/>
              <a:buChar char="–"/>
              <a:defRPr sz="2000" kern="1200">
                <a:solidFill>
                  <a:schemeClr val="tx1"/>
                </a:solidFill>
                <a:latin typeface="Dosis"/>
                <a:ea typeface="+mn-ea"/>
                <a:cs typeface="Dosis"/>
              </a:defRPr>
            </a:lvl4pPr>
            <a:lvl5pPr marL="2057400" indent="-228600" algn="l" defTabSz="457200" rtl="0" eaLnBrk="1" latinLnBrk="0" hangingPunct="1">
              <a:spcBef>
                <a:spcPct val="20000"/>
              </a:spcBef>
              <a:buFont typeface="Arial"/>
              <a:buChar char="»"/>
              <a:defRPr sz="2000" kern="1200">
                <a:solidFill>
                  <a:schemeClr val="tx1"/>
                </a:solidFill>
                <a:latin typeface="Dosis"/>
                <a:ea typeface="+mn-ea"/>
                <a:cs typeface="Dosi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2400" b="0" dirty="0">
              <a:latin typeface="+mn-lt"/>
            </a:endParaRPr>
          </a:p>
        </p:txBody>
      </p:sp>
      <p:sp>
        <p:nvSpPr>
          <p:cNvPr id="17" name="Text Placeholder 16"/>
          <p:cNvSpPr>
            <a:spLocks noGrp="1"/>
          </p:cNvSpPr>
          <p:nvPr>
            <p:ph type="body" sz="quarter" idx="10" hasCustomPrompt="1"/>
          </p:nvPr>
        </p:nvSpPr>
        <p:spPr>
          <a:xfrm>
            <a:off x="425450" y="5200650"/>
            <a:ext cx="6169025" cy="404813"/>
          </a:xfrm>
          <a:prstGeom prst="rect">
            <a:avLst/>
          </a:prstGeom>
        </p:spPr>
        <p:txBody>
          <a:bodyPr/>
          <a:lstStyle>
            <a:lvl1pPr marL="0" indent="0">
              <a:buNone/>
              <a:defRPr lang="en-GB" sz="2400" b="0" kern="1200" baseline="0" dirty="0">
                <a:solidFill>
                  <a:schemeClr val="tx1"/>
                </a:solidFill>
                <a:latin typeface="+mn-lt"/>
                <a:ea typeface="+mn-ea"/>
                <a:cs typeface="Effra" panose="020B0603020203020204" pitchFamily="34" charset="0"/>
              </a:defRPr>
            </a:lvl1pPr>
          </a:lstStyle>
          <a:p>
            <a:pPr lvl="0"/>
            <a:r>
              <a:rPr lang="en-GB" dirty="0"/>
              <a:t>Insert Job Title here</a:t>
            </a:r>
          </a:p>
        </p:txBody>
      </p:sp>
    </p:spTree>
    <p:extLst>
      <p:ext uri="{BB962C8B-B14F-4D97-AF65-F5344CB8AC3E}">
        <p14:creationId xmlns:p14="http://schemas.microsoft.com/office/powerpoint/2010/main" val="2558396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a:xfrm>
            <a:off x="548640" y="2377440"/>
            <a:ext cx="8230235" cy="3923348"/>
          </a:xfrm>
          <a:prstGeom prst="rect">
            <a:avLst/>
          </a:prstGeom>
        </p:spPr>
        <p:txBody>
          <a:bodyPr/>
          <a:lstStyle>
            <a:lvl1pPr marL="0" indent="0">
              <a:buNone/>
              <a:defRPr>
                <a:latin typeface="+mn-lt"/>
                <a:cs typeface="Effra" panose="020B0603020203020204" pitchFamily="34" charset="0"/>
              </a:defRPr>
            </a:lvl1pPr>
          </a:lstStyle>
          <a:p>
            <a:pPr lvl="0"/>
            <a:endParaRPr lang="en-GB" dirty="0"/>
          </a:p>
        </p:txBody>
      </p:sp>
      <p:sp>
        <p:nvSpPr>
          <p:cNvPr id="19" name="Title 18"/>
          <p:cNvSpPr>
            <a:spLocks noGrp="1"/>
          </p:cNvSpPr>
          <p:nvPr>
            <p:ph type="title"/>
          </p:nvPr>
        </p:nvSpPr>
        <p:spPr>
          <a:xfrm>
            <a:off x="548640" y="1106742"/>
            <a:ext cx="8229600" cy="987234"/>
          </a:xfrm>
          <a:prstGeom prst="rect">
            <a:avLst/>
          </a:prstGeom>
        </p:spPr>
        <p:txBody>
          <a:bodyPr/>
          <a:lstStyle>
            <a:lvl1pPr>
              <a:defRPr b="1">
                <a:latin typeface="+mn-lt"/>
                <a:cs typeface="Effra" panose="020B0603020203020204" pitchFamily="34" charset="0"/>
              </a:defRPr>
            </a:lvl1pPr>
          </a:lstStyle>
          <a:p>
            <a:endParaRPr lang="en-GB" dirty="0"/>
          </a:p>
        </p:txBody>
      </p:sp>
    </p:spTree>
    <p:extLst>
      <p:ext uri="{BB962C8B-B14F-4D97-AF65-F5344CB8AC3E}">
        <p14:creationId xmlns:p14="http://schemas.microsoft.com/office/powerpoint/2010/main" val="2986553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Object page">
    <p:spTree>
      <p:nvGrpSpPr>
        <p:cNvPr id="1" name=""/>
        <p:cNvGrpSpPr/>
        <p:nvPr/>
      </p:nvGrpSpPr>
      <p:grpSpPr>
        <a:xfrm>
          <a:off x="0" y="0"/>
          <a:ext cx="0" cy="0"/>
          <a:chOff x="0" y="0"/>
          <a:chExt cx="0" cy="0"/>
        </a:xfrm>
      </p:grpSpPr>
      <p:sp>
        <p:nvSpPr>
          <p:cNvPr id="2" name="Title 1"/>
          <p:cNvSpPr>
            <a:spLocks noGrp="1"/>
          </p:cNvSpPr>
          <p:nvPr>
            <p:ph type="title"/>
          </p:nvPr>
        </p:nvSpPr>
        <p:spPr>
          <a:xfrm>
            <a:off x="539496" y="1134174"/>
            <a:ext cx="8229600" cy="978090"/>
          </a:xfrm>
          <a:prstGeom prst="rect">
            <a:avLst/>
          </a:prstGeom>
        </p:spPr>
        <p:txBody>
          <a:bodyPr/>
          <a:lstStyle>
            <a:lvl1pPr>
              <a:defRPr b="1">
                <a:latin typeface="Effra" panose="020B0603020203020204" pitchFamily="34" charset="0"/>
                <a:cs typeface="Effra" panose="020B0603020203020204" pitchFamily="34" charset="0"/>
              </a:defRPr>
            </a:lvl1pPr>
          </a:lstStyle>
          <a:p>
            <a:endParaRPr lang="en-GB" dirty="0"/>
          </a:p>
        </p:txBody>
      </p:sp>
      <p:sp>
        <p:nvSpPr>
          <p:cNvPr id="9" name="Text Placeholder 8"/>
          <p:cNvSpPr>
            <a:spLocks noGrp="1"/>
          </p:cNvSpPr>
          <p:nvPr>
            <p:ph type="body" sz="quarter" idx="10"/>
          </p:nvPr>
        </p:nvSpPr>
        <p:spPr>
          <a:xfrm>
            <a:off x="539750" y="2303907"/>
            <a:ext cx="4032250" cy="3813175"/>
          </a:xfrm>
          <a:prstGeom prst="rect">
            <a:avLst/>
          </a:prstGeom>
        </p:spPr>
        <p:txBody>
          <a:bodyPr/>
          <a:lstStyle>
            <a:lvl1pPr marL="0" indent="0">
              <a:buNone/>
              <a:defRPr>
                <a:latin typeface="Effra" panose="020B0603020203020204" pitchFamily="34" charset="0"/>
                <a:cs typeface="Effra" panose="020B0603020203020204" pitchFamily="34" charset="0"/>
              </a:defRPr>
            </a:lvl1pPr>
          </a:lstStyle>
          <a:p>
            <a:pPr lvl="0"/>
            <a:endParaRPr lang="en-GB" dirty="0"/>
          </a:p>
        </p:txBody>
      </p:sp>
      <p:sp>
        <p:nvSpPr>
          <p:cNvPr id="11" name="Content Placeholder 10"/>
          <p:cNvSpPr>
            <a:spLocks noGrp="1"/>
          </p:cNvSpPr>
          <p:nvPr>
            <p:ph sz="quarter" idx="11"/>
          </p:nvPr>
        </p:nvSpPr>
        <p:spPr>
          <a:xfrm>
            <a:off x="4654296" y="2304606"/>
            <a:ext cx="4133088" cy="3813175"/>
          </a:xfrm>
          <a:prstGeom prst="rect">
            <a:avLst/>
          </a:prstGeom>
        </p:spPr>
        <p:txBody>
          <a:bodyPr/>
          <a:lstStyle>
            <a:lvl1pPr marL="0" indent="0">
              <a:buNone/>
              <a:defRPr>
                <a:latin typeface="Effra" panose="020B0603020203020204" pitchFamily="34" charset="0"/>
                <a:cs typeface="Effra" panose="020B0603020203020204" pitchFamily="34" charset="0"/>
              </a:defRPr>
            </a:lvl1pPr>
          </a:lstStyle>
          <a:p>
            <a:pPr lvl="0"/>
            <a:endParaRPr lang="en-GB" dirty="0"/>
          </a:p>
        </p:txBody>
      </p:sp>
    </p:spTree>
    <p:extLst>
      <p:ext uri="{BB962C8B-B14F-4D97-AF65-F5344CB8AC3E}">
        <p14:creationId xmlns:p14="http://schemas.microsoft.com/office/powerpoint/2010/main" val="2106957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ag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12763" y="1169988"/>
            <a:ext cx="8283575" cy="4892675"/>
          </a:xfrm>
          <a:prstGeom prst="rect">
            <a:avLst/>
          </a:prstGeom>
        </p:spPr>
        <p:txBody>
          <a:bodyPr/>
          <a:lstStyle>
            <a:lvl1pPr marL="0" indent="0">
              <a:buNone/>
              <a:defRPr>
                <a:latin typeface="Effra" panose="020B0603020203020204" pitchFamily="34" charset="0"/>
                <a:cs typeface="Effra" panose="020B0603020203020204" pitchFamily="34" charset="0"/>
              </a:defRPr>
            </a:lvl1pPr>
          </a:lstStyle>
          <a:p>
            <a:endParaRPr lang="en-GB" dirty="0"/>
          </a:p>
        </p:txBody>
      </p:sp>
    </p:spTree>
    <p:extLst>
      <p:ext uri="{BB962C8B-B14F-4D97-AF65-F5344CB8AC3E}">
        <p14:creationId xmlns:p14="http://schemas.microsoft.com/office/powerpoint/2010/main" val="437446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lphafish – Front Slide - Blue A">
    <p:spTree>
      <p:nvGrpSpPr>
        <p:cNvPr id="1" name=""/>
        <p:cNvGrpSpPr/>
        <p:nvPr/>
      </p:nvGrpSpPr>
      <p:grpSpPr>
        <a:xfrm>
          <a:off x="0" y="0"/>
          <a:ext cx="0" cy="0"/>
          <a:chOff x="0" y="0"/>
          <a:chExt cx="0" cy="0"/>
        </a:xfrm>
      </p:grpSpPr>
      <p:sp>
        <p:nvSpPr>
          <p:cNvPr id="6" name="Text Placeholder 2"/>
          <p:cNvSpPr>
            <a:spLocks noGrp="1"/>
          </p:cNvSpPr>
          <p:nvPr>
            <p:ph type="body" sz="quarter" idx="11" hasCustomPrompt="1"/>
          </p:nvPr>
        </p:nvSpPr>
        <p:spPr>
          <a:xfrm>
            <a:off x="482597" y="1532475"/>
            <a:ext cx="5461003" cy="2912526"/>
          </a:xfrm>
          <a:prstGeom prst="rect">
            <a:avLst/>
          </a:prstGeom>
        </p:spPr>
        <p:txBody>
          <a:bodyPr vert="horz" anchor="t" anchorCtr="0"/>
          <a:lstStyle>
            <a:lvl1pPr marL="0" indent="0">
              <a:lnSpc>
                <a:spcPts val="5500"/>
              </a:lnSpc>
              <a:spcBef>
                <a:spcPts val="0"/>
              </a:spcBef>
              <a:spcAft>
                <a:spcPts val="1800"/>
              </a:spcAft>
              <a:buNone/>
              <a:defRPr sz="6200" b="1" cap="none" baseline="0">
                <a:solidFill>
                  <a:srgbClr val="005694"/>
                </a:solidFill>
                <a:latin typeface="Effra Medium"/>
                <a:cs typeface="Effra Medium"/>
              </a:defRPr>
            </a:lvl1pPr>
            <a:lvl2pPr marL="0" indent="0">
              <a:spcBef>
                <a:spcPts val="0"/>
              </a:spcBef>
              <a:spcAft>
                <a:spcPts val="2400"/>
              </a:spcAft>
              <a:buFontTx/>
              <a:buNone/>
              <a:defRPr sz="1500" b="1" cap="none">
                <a:solidFill>
                  <a:srgbClr val="2A4385"/>
                </a:solidFill>
                <a:latin typeface="Arial"/>
                <a:cs typeface="Arial"/>
              </a:defRPr>
            </a:lvl2pPr>
            <a:lvl3pPr marL="0" indent="0">
              <a:buNone/>
              <a:defRPr sz="1000" cap="all" baseline="0">
                <a:solidFill>
                  <a:srgbClr val="FF0000"/>
                </a:solidFill>
                <a:latin typeface="Arial"/>
                <a:cs typeface="Arial"/>
              </a:defRPr>
            </a:lvl3pPr>
            <a:lvl4pPr marL="0">
              <a:defRPr/>
            </a:lvl4pPr>
          </a:lstStyle>
          <a:p>
            <a:pPr lvl="0"/>
            <a:r>
              <a:rPr lang="en-GB" dirty="0"/>
              <a:t>Title goes </a:t>
            </a:r>
            <a:br>
              <a:rPr lang="en-GB" dirty="0"/>
            </a:br>
            <a:r>
              <a:rPr lang="en-GB" dirty="0"/>
              <a:t>here max of four lines can be used</a:t>
            </a:r>
          </a:p>
        </p:txBody>
      </p:sp>
      <p:sp>
        <p:nvSpPr>
          <p:cNvPr id="8" name="Text Placeholder 2"/>
          <p:cNvSpPr>
            <a:spLocks noGrp="1"/>
          </p:cNvSpPr>
          <p:nvPr>
            <p:ph type="body" sz="quarter" idx="12" hasCustomPrompt="1"/>
          </p:nvPr>
        </p:nvSpPr>
        <p:spPr>
          <a:xfrm>
            <a:off x="482597" y="4741342"/>
            <a:ext cx="3547536" cy="1134525"/>
          </a:xfrm>
          <a:prstGeom prst="rect">
            <a:avLst/>
          </a:prstGeom>
        </p:spPr>
        <p:txBody>
          <a:bodyPr vert="horz" anchor="t" anchorCtr="0"/>
          <a:lstStyle>
            <a:lvl1pPr marL="0" indent="0">
              <a:lnSpc>
                <a:spcPts val="5500"/>
              </a:lnSpc>
              <a:spcBef>
                <a:spcPts val="0"/>
              </a:spcBef>
              <a:spcAft>
                <a:spcPts val="1800"/>
              </a:spcAft>
              <a:buNone/>
              <a:defRPr sz="6200" b="1" cap="none" baseline="0">
                <a:solidFill>
                  <a:srgbClr val="FFFFFF"/>
                </a:solidFill>
                <a:latin typeface="Arial"/>
                <a:cs typeface="Arial"/>
              </a:defRPr>
            </a:lvl1pPr>
            <a:lvl2pPr marL="0" indent="0">
              <a:spcBef>
                <a:spcPts val="0"/>
              </a:spcBef>
              <a:spcAft>
                <a:spcPts val="2400"/>
              </a:spcAft>
              <a:buFontTx/>
              <a:buNone/>
              <a:defRPr sz="1500" b="0" cap="none">
                <a:solidFill>
                  <a:srgbClr val="444342"/>
                </a:solidFill>
                <a:latin typeface="Effra"/>
                <a:cs typeface="Effra"/>
              </a:defRPr>
            </a:lvl2pPr>
            <a:lvl3pPr marL="0" indent="0">
              <a:buNone/>
              <a:defRPr sz="1000" cap="all" baseline="0">
                <a:solidFill>
                  <a:srgbClr val="FF0000"/>
                </a:solidFill>
                <a:latin typeface="Arial"/>
                <a:cs typeface="Arial"/>
              </a:defRPr>
            </a:lvl3pPr>
            <a:lvl4pPr marL="0">
              <a:defRPr/>
            </a:lvl4pPr>
          </a:lstStyle>
          <a:p>
            <a:pPr lvl="1"/>
            <a:r>
              <a:rPr lang="en-GB" dirty="0"/>
              <a:t>Subtitle goes here multiple lines may be used if required</a:t>
            </a:r>
          </a:p>
        </p:txBody>
      </p:sp>
    </p:spTree>
    <p:extLst>
      <p:ext uri="{BB962C8B-B14F-4D97-AF65-F5344CB8AC3E}">
        <p14:creationId xmlns:p14="http://schemas.microsoft.com/office/powerpoint/2010/main" val="3180183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phafish –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5732" y="5192628"/>
            <a:ext cx="7704667" cy="566738"/>
          </a:xfrm>
          <a:prstGeom prst="rect">
            <a:avLst/>
          </a:prstGeom>
        </p:spPr>
        <p:txBody>
          <a:bodyPr anchor="b"/>
          <a:lstStyle>
            <a:lvl1pPr algn="l">
              <a:defRPr sz="2000" b="1" i="0" cap="none">
                <a:solidFill>
                  <a:srgbClr val="005694"/>
                </a:solidFill>
                <a:latin typeface="Effra Medium"/>
                <a:cs typeface="Effra Medium"/>
              </a:defRPr>
            </a:lvl1pPr>
          </a:lstStyle>
          <a:p>
            <a:r>
              <a:rPr lang="en-GB" dirty="0"/>
              <a:t>Click to edit Master title style</a:t>
            </a:r>
            <a:endParaRPr lang="en-US" dirty="0"/>
          </a:p>
        </p:txBody>
      </p:sp>
      <p:sp>
        <p:nvSpPr>
          <p:cNvPr id="3" name="Picture Placeholder 2"/>
          <p:cNvSpPr>
            <a:spLocks noGrp="1"/>
          </p:cNvSpPr>
          <p:nvPr>
            <p:ph type="pic" idx="1" hasCustomPrompt="1"/>
          </p:nvPr>
        </p:nvSpPr>
        <p:spPr>
          <a:xfrm>
            <a:off x="575733" y="1253631"/>
            <a:ext cx="7992534" cy="3758636"/>
          </a:xfrm>
          <a:prstGeom prst="rect">
            <a:avLst/>
          </a:prstGeom>
        </p:spPr>
        <p:txBody>
          <a:bodyPr anchor="ctr" anchorCtr="0"/>
          <a:lstStyle>
            <a:lvl1pPr marL="0" indent="0" algn="ctr">
              <a:buNone/>
              <a:defRPr sz="3200">
                <a:latin typeface="Source Sans Pro"/>
                <a:cs typeface="Source Sans Pro"/>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Add picture</a:t>
            </a:r>
            <a:endParaRPr lang="en-US" dirty="0"/>
          </a:p>
        </p:txBody>
      </p:sp>
      <p:sp>
        <p:nvSpPr>
          <p:cNvPr id="4" name="Text Placeholder 3"/>
          <p:cNvSpPr>
            <a:spLocks noGrp="1"/>
          </p:cNvSpPr>
          <p:nvPr>
            <p:ph type="body" sz="half" idx="2"/>
          </p:nvPr>
        </p:nvSpPr>
        <p:spPr>
          <a:xfrm>
            <a:off x="575732" y="5766702"/>
            <a:ext cx="7704667" cy="409078"/>
          </a:xfrm>
          <a:prstGeom prst="rect">
            <a:avLst/>
          </a:prstGeom>
        </p:spPr>
        <p:txBody>
          <a:bodyPr/>
          <a:lstStyle>
            <a:lvl1pPr marL="0" indent="0" algn="l">
              <a:buNone/>
              <a:defRPr sz="1400" b="0">
                <a:solidFill>
                  <a:srgbClr val="444342"/>
                </a:solidFill>
                <a:latin typeface="Effra "/>
                <a:cs typeface="Effra "/>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Tree>
    <p:extLst>
      <p:ext uri="{BB962C8B-B14F-4D97-AF65-F5344CB8AC3E}">
        <p14:creationId xmlns:p14="http://schemas.microsoft.com/office/powerpoint/2010/main" val="10521464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1B2340-9AF4-4BFB-9140-EE180BC89044}"/>
              </a:ext>
            </a:extLst>
          </p:cNvPr>
          <p:cNvSpPr txBox="1"/>
          <p:nvPr userDrawn="1"/>
        </p:nvSpPr>
        <p:spPr>
          <a:xfrm>
            <a:off x="8477795" y="169817"/>
            <a:ext cx="548640" cy="369332"/>
          </a:xfrm>
          <a:prstGeom prst="rect">
            <a:avLst/>
          </a:prstGeom>
          <a:noFill/>
        </p:spPr>
        <p:txBody>
          <a:bodyPr wrap="square" rtlCol="0">
            <a:spAutoFit/>
          </a:bodyPr>
          <a:lstStyle/>
          <a:p>
            <a:fld id="{FA9800E1-DE4F-42BF-9793-3B948277AD61}" type="slidenum">
              <a:rPr lang="en-GB" smtClean="0"/>
              <a:t>‹#›</a:t>
            </a:fld>
            <a:endParaRPr lang="en-GB" dirty="0"/>
          </a:p>
        </p:txBody>
      </p:sp>
    </p:spTree>
    <p:extLst>
      <p:ext uri="{BB962C8B-B14F-4D97-AF65-F5344CB8AC3E}">
        <p14:creationId xmlns:p14="http://schemas.microsoft.com/office/powerpoint/2010/main" val="112785875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690" r:id="rId5"/>
    <p:sldLayoutId id="2147483657" r:id="rId6"/>
  </p:sldLayoutIdLst>
  <p:hf hdr="0" ftr="0" dt="0"/>
  <p:txStyles>
    <p:titleStyle>
      <a:lvl1pPr algn="l" defTabSz="457200" rtl="0" eaLnBrk="1" latinLnBrk="0" hangingPunct="1">
        <a:spcBef>
          <a:spcPct val="0"/>
        </a:spcBef>
        <a:buNone/>
        <a:defRPr sz="4400" kern="1200">
          <a:solidFill>
            <a:schemeClr val="tx1"/>
          </a:solidFill>
          <a:latin typeface="Dosis"/>
          <a:ea typeface="+mj-ea"/>
          <a:cs typeface="Dosi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Dosis"/>
          <a:ea typeface="+mn-ea"/>
          <a:cs typeface="Dosis"/>
        </a:defRPr>
      </a:lvl1pPr>
      <a:lvl2pPr marL="742950" indent="-285750" algn="l" defTabSz="457200" rtl="0" eaLnBrk="1" latinLnBrk="0" hangingPunct="1">
        <a:spcBef>
          <a:spcPct val="20000"/>
        </a:spcBef>
        <a:buFont typeface="Arial"/>
        <a:buChar char="–"/>
        <a:defRPr sz="2800" kern="1200">
          <a:solidFill>
            <a:schemeClr val="tx1"/>
          </a:solidFill>
          <a:latin typeface="Dosis"/>
          <a:ea typeface="+mn-ea"/>
          <a:cs typeface="Dosis"/>
        </a:defRPr>
      </a:lvl2pPr>
      <a:lvl3pPr marL="1143000" indent="-228600" algn="l" defTabSz="457200" rtl="0" eaLnBrk="1" latinLnBrk="0" hangingPunct="1">
        <a:spcBef>
          <a:spcPct val="20000"/>
        </a:spcBef>
        <a:buFont typeface="Arial"/>
        <a:buChar char="•"/>
        <a:defRPr sz="2400" kern="1200">
          <a:solidFill>
            <a:schemeClr val="tx1"/>
          </a:solidFill>
          <a:latin typeface="Dosis"/>
          <a:ea typeface="+mn-ea"/>
          <a:cs typeface="Dosis"/>
        </a:defRPr>
      </a:lvl3pPr>
      <a:lvl4pPr marL="1600200" indent="-228600" algn="l" defTabSz="457200" rtl="0" eaLnBrk="1" latinLnBrk="0" hangingPunct="1">
        <a:spcBef>
          <a:spcPct val="20000"/>
        </a:spcBef>
        <a:buFont typeface="Arial"/>
        <a:buChar char="–"/>
        <a:defRPr sz="2000" kern="1200">
          <a:solidFill>
            <a:schemeClr val="tx1"/>
          </a:solidFill>
          <a:latin typeface="Dosis"/>
          <a:ea typeface="+mn-ea"/>
          <a:cs typeface="Dosis"/>
        </a:defRPr>
      </a:lvl4pPr>
      <a:lvl5pPr marL="2057400" indent="-228600" algn="l" defTabSz="457200" rtl="0" eaLnBrk="1" latinLnBrk="0" hangingPunct="1">
        <a:spcBef>
          <a:spcPct val="20000"/>
        </a:spcBef>
        <a:buFont typeface="Arial"/>
        <a:buChar char="»"/>
        <a:defRPr sz="2000" kern="1200">
          <a:solidFill>
            <a:schemeClr val="tx1"/>
          </a:solidFill>
          <a:latin typeface="Dosis"/>
          <a:ea typeface="+mn-ea"/>
          <a:cs typeface="Dosi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reload=9&amp;v=mpE8ttCEd-w"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ustainabledevelopment.un.org/sdg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un.org/sustainabledevelopment/takeactio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itizensadvice.org.uk/work/rights-at-wor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80000hours.org/" TargetMode="External"/><Relationship Id="rId5" Type="http://schemas.openxmlformats.org/officeDocument/2006/relationships/hyperlink" Target="https://gender-pay-gap.service.gov.uk/" TargetMode="External"/><Relationship Id="rId4" Type="http://schemas.openxmlformats.org/officeDocument/2006/relationships/hyperlink" Target="https://worksmart.org.uk/work-right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4799" y="1167234"/>
            <a:ext cx="8229600" cy="1992756"/>
          </a:xfrm>
        </p:spPr>
        <p:txBody>
          <a:bodyPr/>
          <a:lstStyle/>
          <a:p>
            <a:r>
              <a:rPr lang="en-GB" dirty="0"/>
              <a:t>“I want to make a difference!”</a:t>
            </a:r>
            <a:br>
              <a:rPr lang="en-GB" dirty="0"/>
            </a:br>
            <a:r>
              <a:rPr lang="en-GB" sz="4000" dirty="0"/>
              <a:t>Social justice and your career</a:t>
            </a:r>
          </a:p>
        </p:txBody>
      </p:sp>
    </p:spTree>
    <p:extLst>
      <p:ext uri="{BB962C8B-B14F-4D97-AF65-F5344CB8AC3E}">
        <p14:creationId xmlns:p14="http://schemas.microsoft.com/office/powerpoint/2010/main" val="217046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0" y="2170962"/>
            <a:ext cx="8230235" cy="3923348"/>
          </a:xfrm>
        </p:spPr>
        <p:txBody>
          <a:bodyPr/>
          <a:lstStyle/>
          <a:p>
            <a:pPr marL="457200" indent="-457200">
              <a:buFont typeface="Arial" panose="020B0604020202020204" pitchFamily="34" charset="0"/>
              <a:buChar char="•"/>
            </a:pPr>
            <a:r>
              <a:rPr lang="en-GB" sz="2800" dirty="0"/>
              <a:t>Different interpretations of social justice</a:t>
            </a:r>
          </a:p>
          <a:p>
            <a:pPr marL="457200" indent="-457200">
              <a:buFont typeface="Arial" panose="020B0604020202020204" pitchFamily="34" charset="0"/>
              <a:buChar char="•"/>
            </a:pPr>
            <a:r>
              <a:rPr lang="en-GB" sz="2800" dirty="0"/>
              <a:t>Contrasting stories about the labour market</a:t>
            </a:r>
          </a:p>
          <a:p>
            <a:pPr marL="457200" indent="-457200">
              <a:buFont typeface="Arial" panose="020B0604020202020204" pitchFamily="34" charset="0"/>
              <a:buChar char="•"/>
            </a:pPr>
            <a:r>
              <a:rPr lang="en-GB" sz="2800" dirty="0"/>
              <a:t>Apply strategies of individual or social change (‘playing the game’ or ‘changing the game’) </a:t>
            </a:r>
          </a:p>
          <a:p>
            <a:pPr marL="457200" indent="-457200">
              <a:buFont typeface="Arial" panose="020B0604020202020204" pitchFamily="34" charset="0"/>
              <a:buChar char="•"/>
            </a:pPr>
            <a:r>
              <a:rPr lang="en-GB" sz="2800" dirty="0"/>
              <a:t>Compare the strengths and weaknesses of these strategies</a:t>
            </a:r>
          </a:p>
          <a:p>
            <a:pPr marL="457200" indent="-457200">
              <a:buFont typeface="Arial" panose="020B0604020202020204" pitchFamily="34" charset="0"/>
              <a:buChar char="•"/>
            </a:pPr>
            <a:r>
              <a:rPr lang="en-GB" sz="2800" dirty="0"/>
              <a:t>Actions you can take to promote social justice through your career!</a:t>
            </a:r>
          </a:p>
          <a:p>
            <a:pPr marL="457200" indent="-457200">
              <a:buFont typeface="Arial" panose="020B0604020202020204" pitchFamily="34" charset="0"/>
              <a:buChar char="•"/>
            </a:pPr>
            <a:endParaRPr lang="en-GB" sz="2400" dirty="0"/>
          </a:p>
        </p:txBody>
      </p:sp>
      <p:sp>
        <p:nvSpPr>
          <p:cNvPr id="5" name="Title 4"/>
          <p:cNvSpPr>
            <a:spLocks noGrp="1"/>
          </p:cNvSpPr>
          <p:nvPr>
            <p:ph type="title"/>
          </p:nvPr>
        </p:nvSpPr>
        <p:spPr>
          <a:xfrm>
            <a:off x="549275" y="829767"/>
            <a:ext cx="8229600" cy="987234"/>
          </a:xfrm>
        </p:spPr>
        <p:txBody>
          <a:bodyPr/>
          <a:lstStyle/>
          <a:p>
            <a:r>
              <a:rPr lang="en-GB" dirty="0"/>
              <a:t>Today</a:t>
            </a:r>
          </a:p>
        </p:txBody>
      </p:sp>
    </p:spTree>
    <p:extLst>
      <p:ext uri="{BB962C8B-B14F-4D97-AF65-F5344CB8AC3E}">
        <p14:creationId xmlns:p14="http://schemas.microsoft.com/office/powerpoint/2010/main" val="179453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0" y="2093976"/>
            <a:ext cx="8230235" cy="3923348"/>
          </a:xfrm>
        </p:spPr>
        <p:txBody>
          <a:bodyPr/>
          <a:lstStyle/>
          <a:p>
            <a:pPr marL="457200" indent="-457200">
              <a:buFont typeface="Arial" panose="020B0604020202020204" pitchFamily="34" charset="0"/>
              <a:buChar char="•"/>
            </a:pPr>
            <a:r>
              <a:rPr lang="en-GB" sz="2800" dirty="0"/>
              <a:t>Who are you?</a:t>
            </a:r>
          </a:p>
          <a:p>
            <a:endParaRPr lang="en-GB" sz="2800" dirty="0"/>
          </a:p>
          <a:p>
            <a:pPr marL="457200" indent="-457200">
              <a:buFont typeface="Arial" panose="020B0604020202020204" pitchFamily="34" charset="0"/>
              <a:buChar char="•"/>
            </a:pPr>
            <a:r>
              <a:rPr lang="en-GB" sz="2800" dirty="0"/>
              <a:t>Why are you here?</a:t>
            </a:r>
          </a:p>
          <a:p>
            <a:endParaRPr lang="en-GB" sz="2800" dirty="0"/>
          </a:p>
          <a:p>
            <a:pPr marL="457200" indent="-457200">
              <a:buFont typeface="Arial" panose="020B0604020202020204" pitchFamily="34" charset="0"/>
              <a:buChar char="•"/>
            </a:pPr>
            <a:r>
              <a:rPr lang="en-GB" sz="2800" dirty="0"/>
              <a:t>What does social justice mean to you?</a:t>
            </a:r>
          </a:p>
        </p:txBody>
      </p:sp>
      <p:sp>
        <p:nvSpPr>
          <p:cNvPr id="5" name="Title 4"/>
          <p:cNvSpPr>
            <a:spLocks noGrp="1"/>
          </p:cNvSpPr>
          <p:nvPr>
            <p:ph type="title"/>
          </p:nvPr>
        </p:nvSpPr>
        <p:spPr>
          <a:xfrm>
            <a:off x="548640" y="974006"/>
            <a:ext cx="8229600" cy="987234"/>
          </a:xfrm>
        </p:spPr>
        <p:txBody>
          <a:bodyPr/>
          <a:lstStyle/>
          <a:p>
            <a:r>
              <a:rPr lang="en-GB" dirty="0"/>
              <a:t>In small groups</a:t>
            </a:r>
          </a:p>
        </p:txBody>
      </p:sp>
    </p:spTree>
    <p:extLst>
      <p:ext uri="{BB962C8B-B14F-4D97-AF65-F5344CB8AC3E}">
        <p14:creationId xmlns:p14="http://schemas.microsoft.com/office/powerpoint/2010/main" val="202559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19144" y="2093977"/>
            <a:ext cx="8079166" cy="3466166"/>
          </a:xfrm>
        </p:spPr>
        <p:style>
          <a:lnRef idx="1">
            <a:schemeClr val="accent2"/>
          </a:lnRef>
          <a:fillRef idx="2">
            <a:schemeClr val="accent2"/>
          </a:fillRef>
          <a:effectRef idx="1">
            <a:schemeClr val="accent2"/>
          </a:effectRef>
          <a:fontRef idx="minor">
            <a:schemeClr val="dk1"/>
          </a:fontRef>
        </p:style>
        <p:txBody>
          <a:bodyPr/>
          <a:lstStyle/>
          <a:p>
            <a:r>
              <a:rPr lang="en-GB" sz="3600" dirty="0"/>
              <a:t>A ‘socially just’ society is one in which there is an equal and fair distribution of opportunities, worth and resources, without individuals or groups being advantaged or disadvantaged in accessing these (Fouad et al. 2006).</a:t>
            </a:r>
          </a:p>
        </p:txBody>
      </p:sp>
      <p:sp>
        <p:nvSpPr>
          <p:cNvPr id="5" name="Title 4"/>
          <p:cNvSpPr>
            <a:spLocks noGrp="1"/>
          </p:cNvSpPr>
          <p:nvPr>
            <p:ph type="title"/>
          </p:nvPr>
        </p:nvSpPr>
        <p:spPr>
          <a:xfrm>
            <a:off x="548640" y="974006"/>
            <a:ext cx="8229600" cy="987234"/>
          </a:xfrm>
        </p:spPr>
        <p:txBody>
          <a:bodyPr/>
          <a:lstStyle/>
          <a:p>
            <a:r>
              <a:rPr lang="en-GB" dirty="0"/>
              <a:t>One definition…</a:t>
            </a:r>
          </a:p>
        </p:txBody>
      </p:sp>
    </p:spTree>
    <p:extLst>
      <p:ext uri="{BB962C8B-B14F-4D97-AF65-F5344CB8AC3E}">
        <p14:creationId xmlns:p14="http://schemas.microsoft.com/office/powerpoint/2010/main" val="336485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0" y="2093976"/>
            <a:ext cx="8230235" cy="3923348"/>
          </a:xfrm>
        </p:spPr>
        <p:txBody>
          <a:bodyPr/>
          <a:lstStyle/>
          <a:p>
            <a:r>
              <a:rPr lang="en-GB" sz="2800" dirty="0"/>
              <a:t>Consider:</a:t>
            </a:r>
            <a:br>
              <a:rPr lang="en-GB" sz="2800" dirty="0"/>
            </a:br>
            <a:endParaRPr lang="en-GB" sz="2800" dirty="0"/>
          </a:p>
          <a:p>
            <a:pPr marL="457200" indent="-457200">
              <a:buFont typeface="Arial" panose="020B0604020202020204" pitchFamily="34" charset="0"/>
              <a:buChar char="•"/>
            </a:pPr>
            <a:r>
              <a:rPr lang="en-GB" sz="2800" dirty="0"/>
              <a:t>What are the key messages? Headline?</a:t>
            </a:r>
          </a:p>
          <a:p>
            <a:pPr marL="457200" indent="-457200">
              <a:buFont typeface="Arial" panose="020B0604020202020204" pitchFamily="34" charset="0"/>
              <a:buChar char="•"/>
            </a:pPr>
            <a:r>
              <a:rPr lang="en-GB" sz="2800" dirty="0"/>
              <a:t>Who are portrayed the heroes and villains?</a:t>
            </a:r>
          </a:p>
          <a:p>
            <a:pPr marL="457200" indent="-457200">
              <a:buFont typeface="Arial" panose="020B0604020202020204" pitchFamily="34" charset="0"/>
              <a:buChar char="•"/>
            </a:pPr>
            <a:r>
              <a:rPr lang="en-GB" sz="2800" dirty="0"/>
              <a:t>How do the authors get these messages across?</a:t>
            </a:r>
          </a:p>
          <a:p>
            <a:pPr marL="457200" indent="-457200">
              <a:buFont typeface="Arial" panose="020B0604020202020204" pitchFamily="34" charset="0"/>
              <a:buChar char="•"/>
            </a:pPr>
            <a:r>
              <a:rPr lang="en-GB" sz="2800" dirty="0"/>
              <a:t>How do you feel about these stories?</a:t>
            </a:r>
          </a:p>
        </p:txBody>
      </p:sp>
      <p:sp>
        <p:nvSpPr>
          <p:cNvPr id="5" name="Title 4"/>
          <p:cNvSpPr>
            <a:spLocks noGrp="1"/>
          </p:cNvSpPr>
          <p:nvPr>
            <p:ph type="title"/>
          </p:nvPr>
        </p:nvSpPr>
        <p:spPr>
          <a:xfrm>
            <a:off x="548640" y="974006"/>
            <a:ext cx="8229600" cy="987234"/>
          </a:xfrm>
        </p:spPr>
        <p:txBody>
          <a:bodyPr/>
          <a:lstStyle/>
          <a:p>
            <a:r>
              <a:rPr lang="en-GB" dirty="0"/>
              <a:t>Labour market stories</a:t>
            </a:r>
          </a:p>
        </p:txBody>
      </p:sp>
    </p:spTree>
    <p:extLst>
      <p:ext uri="{BB962C8B-B14F-4D97-AF65-F5344CB8AC3E}">
        <p14:creationId xmlns:p14="http://schemas.microsoft.com/office/powerpoint/2010/main" val="420321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723961">
            <a:off x="548640" y="1097818"/>
            <a:ext cx="8229600" cy="987234"/>
          </a:xfrm>
          <a:scene3d>
            <a:camera prst="orthographicFront">
              <a:rot lat="0" lon="0" rev="0"/>
            </a:camera>
            <a:lightRig rig="threePt" dir="t"/>
          </a:scene3d>
          <a:sp3d/>
        </p:spPr>
        <p:txBody>
          <a:bodyPr>
            <a:flatTx/>
          </a:bodyPr>
          <a:lstStyle/>
          <a:p>
            <a:r>
              <a:rPr lang="en-GB" dirty="0">
                <a:latin typeface="Bookman Old Style" panose="02050604050505020204" pitchFamily="18" charset="0"/>
              </a:rPr>
              <a:t>The Gig economy is the future and women can lead the charge</a:t>
            </a:r>
          </a:p>
        </p:txBody>
      </p:sp>
      <p:sp>
        <p:nvSpPr>
          <p:cNvPr id="7" name="Title 1"/>
          <p:cNvSpPr txBox="1">
            <a:spLocks/>
          </p:cNvSpPr>
          <p:nvPr/>
        </p:nvSpPr>
        <p:spPr>
          <a:xfrm rot="21237638">
            <a:off x="548640" y="3707374"/>
            <a:ext cx="8229600" cy="987234"/>
          </a:xfrm>
          <a:prstGeom prst="rect">
            <a:avLst/>
          </a:prstGeom>
        </p:spPr>
        <p:txBody>
          <a:bodyPr/>
          <a:lstStyle>
            <a:lvl1pPr algn="l" defTabSz="457200" rtl="0" eaLnBrk="1" latinLnBrk="0" hangingPunct="1">
              <a:spcBef>
                <a:spcPct val="0"/>
              </a:spcBef>
              <a:buNone/>
              <a:defRPr sz="4400" b="1" kern="1200">
                <a:solidFill>
                  <a:schemeClr val="tx1"/>
                </a:solidFill>
                <a:latin typeface="+mn-lt"/>
                <a:ea typeface="+mj-ea"/>
                <a:cs typeface="Effra" panose="020B0603020203020204" pitchFamily="34" charset="0"/>
              </a:defRPr>
            </a:lvl1pPr>
          </a:lstStyle>
          <a:p>
            <a:r>
              <a:rPr lang="en-GB" sz="6600" b="0" dirty="0">
                <a:latin typeface="Angsana New" panose="02020603050405020304" pitchFamily="18" charset="-34"/>
                <a:cs typeface="Angsana New" panose="02020603050405020304" pitchFamily="18" charset="-34"/>
              </a:rPr>
              <a:t>Talk to </a:t>
            </a:r>
            <a:r>
              <a:rPr lang="en-GB" sz="6600" b="0" dirty="0" err="1">
                <a:latin typeface="Angsana New" panose="02020603050405020304" pitchFamily="18" charset="-34"/>
                <a:cs typeface="Angsana New" panose="02020603050405020304" pitchFamily="18" charset="-34"/>
              </a:rPr>
              <a:t>Deliveroo</a:t>
            </a:r>
            <a:r>
              <a:rPr lang="en-GB" sz="6600" b="0" dirty="0">
                <a:latin typeface="Angsana New" panose="02020603050405020304" pitchFamily="18" charset="-34"/>
                <a:cs typeface="Angsana New" panose="02020603050405020304" pitchFamily="18" charset="-34"/>
              </a:rPr>
              <a:t> couriers. See a dystopia that could be your future</a:t>
            </a:r>
          </a:p>
        </p:txBody>
      </p:sp>
    </p:spTree>
    <p:extLst>
      <p:ext uri="{BB962C8B-B14F-4D97-AF65-F5344CB8AC3E}">
        <p14:creationId xmlns:p14="http://schemas.microsoft.com/office/powerpoint/2010/main" val="277776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ppt_w</p:attrName>
                                        </p:attrNameLst>
                                      </p:cBhvr>
                                      <p:tavLst>
                                        <p:tav tm="0" fmla="#ppt_w*sin(2.5*pi*$)">
                                          <p:val>
                                            <p:fltVal val="0"/>
                                          </p:val>
                                        </p:tav>
                                        <p:tav tm="100000">
                                          <p:val>
                                            <p:fltVal val="1"/>
                                          </p:val>
                                        </p:tav>
                                      </p:tavLst>
                                    </p:anim>
                                    <p:anim calcmode="lin" valueType="num">
                                      <p:cBhvr>
                                        <p:cTn id="16"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1"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1)">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1"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2"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2"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7" grpId="0"/>
      <p:bldP spid="7" grpId="1"/>
      <p:bldP spid="7"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8301" y="51641"/>
            <a:ext cx="8462625" cy="987234"/>
          </a:xfrm>
        </p:spPr>
        <p:txBody>
          <a:bodyPr/>
          <a:lstStyle/>
          <a:p>
            <a:r>
              <a:rPr lang="en-GB" dirty="0"/>
              <a:t>Anti-oppressive practice</a:t>
            </a:r>
          </a:p>
        </p:txBody>
      </p:sp>
      <p:grpSp>
        <p:nvGrpSpPr>
          <p:cNvPr id="21" name="Group 20">
            <a:extLst>
              <a:ext uri="{FF2B5EF4-FFF2-40B4-BE49-F238E27FC236}">
                <a16:creationId xmlns:a16="http://schemas.microsoft.com/office/drawing/2014/main" id="{F422580F-B5FF-451A-8F1F-C966C86A7D96}"/>
              </a:ext>
            </a:extLst>
          </p:cNvPr>
          <p:cNvGrpSpPr/>
          <p:nvPr/>
        </p:nvGrpSpPr>
        <p:grpSpPr>
          <a:xfrm>
            <a:off x="330136" y="3248946"/>
            <a:ext cx="8340490" cy="1728106"/>
            <a:chOff x="330136" y="3544374"/>
            <a:chExt cx="8340490" cy="1728106"/>
          </a:xfrm>
        </p:grpSpPr>
        <p:grpSp>
          <p:nvGrpSpPr>
            <p:cNvPr id="4" name="Group 3">
              <a:extLst>
                <a:ext uri="{FF2B5EF4-FFF2-40B4-BE49-F238E27FC236}">
                  <a16:creationId xmlns:a16="http://schemas.microsoft.com/office/drawing/2014/main" id="{D10B78FB-2DA2-4423-9A52-043CCD013667}"/>
                </a:ext>
              </a:extLst>
            </p:cNvPr>
            <p:cNvGrpSpPr/>
            <p:nvPr/>
          </p:nvGrpSpPr>
          <p:grpSpPr>
            <a:xfrm>
              <a:off x="330136" y="3544374"/>
              <a:ext cx="2330247" cy="1728106"/>
              <a:chOff x="752168" y="3544374"/>
              <a:chExt cx="2330247" cy="1728106"/>
            </a:xfrm>
          </p:grpSpPr>
          <p:sp>
            <p:nvSpPr>
              <p:cNvPr id="3" name="Oval 2"/>
              <p:cNvSpPr/>
              <p:nvPr/>
            </p:nvSpPr>
            <p:spPr>
              <a:xfrm>
                <a:off x="752168" y="3544374"/>
                <a:ext cx="2330246" cy="123886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a:t>Individual</a:t>
                </a:r>
              </a:p>
              <a:p>
                <a:pPr algn="ctr"/>
                <a:r>
                  <a:rPr lang="en-GB" sz="2400" b="1" dirty="0"/>
                  <a:t>change</a:t>
                </a:r>
              </a:p>
            </p:txBody>
          </p:sp>
          <p:sp>
            <p:nvSpPr>
              <p:cNvPr id="2" name="TextBox 1">
                <a:extLst>
                  <a:ext uri="{FF2B5EF4-FFF2-40B4-BE49-F238E27FC236}">
                    <a16:creationId xmlns:a16="http://schemas.microsoft.com/office/drawing/2014/main" id="{A36B4FF5-9477-4E31-9431-C0549AF19DB1}"/>
                  </a:ext>
                </a:extLst>
              </p:cNvPr>
              <p:cNvSpPr txBox="1"/>
              <p:nvPr/>
            </p:nvSpPr>
            <p:spPr>
              <a:xfrm>
                <a:off x="752168" y="4810815"/>
                <a:ext cx="2330247" cy="461665"/>
              </a:xfrm>
              <a:prstGeom prst="rect">
                <a:avLst/>
              </a:prstGeom>
              <a:noFill/>
            </p:spPr>
            <p:txBody>
              <a:bodyPr wrap="square" rtlCol="0">
                <a:spAutoFit/>
              </a:bodyPr>
              <a:lstStyle/>
              <a:p>
                <a:pPr algn="ctr"/>
                <a:r>
                  <a:rPr lang="en-GB" sz="2400" dirty="0"/>
                  <a:t>Integration</a:t>
                </a:r>
              </a:p>
            </p:txBody>
          </p:sp>
        </p:grpSp>
        <p:grpSp>
          <p:nvGrpSpPr>
            <p:cNvPr id="6" name="Group 5">
              <a:extLst>
                <a:ext uri="{FF2B5EF4-FFF2-40B4-BE49-F238E27FC236}">
                  <a16:creationId xmlns:a16="http://schemas.microsoft.com/office/drawing/2014/main" id="{1EFBD9D5-991C-42BF-A9AD-DE3880DFF7B8}"/>
                </a:ext>
              </a:extLst>
            </p:cNvPr>
            <p:cNvGrpSpPr/>
            <p:nvPr/>
          </p:nvGrpSpPr>
          <p:grpSpPr>
            <a:xfrm>
              <a:off x="6340379" y="3544374"/>
              <a:ext cx="2330247" cy="1728105"/>
              <a:chOff x="5904271" y="3544374"/>
              <a:chExt cx="2330247" cy="1728105"/>
            </a:xfrm>
          </p:grpSpPr>
          <p:sp>
            <p:nvSpPr>
              <p:cNvPr id="7" name="Oval 6"/>
              <p:cNvSpPr/>
              <p:nvPr/>
            </p:nvSpPr>
            <p:spPr>
              <a:xfrm>
                <a:off x="5904271" y="3544374"/>
                <a:ext cx="2330246" cy="123886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a:t>Societal</a:t>
                </a:r>
              </a:p>
              <a:p>
                <a:pPr algn="ctr"/>
                <a:r>
                  <a:rPr lang="en-GB" sz="2400" b="1" dirty="0"/>
                  <a:t>change</a:t>
                </a:r>
              </a:p>
            </p:txBody>
          </p:sp>
          <p:sp>
            <p:nvSpPr>
              <p:cNvPr id="10" name="TextBox 9">
                <a:extLst>
                  <a:ext uri="{FF2B5EF4-FFF2-40B4-BE49-F238E27FC236}">
                    <a16:creationId xmlns:a16="http://schemas.microsoft.com/office/drawing/2014/main" id="{794A725D-B9D4-4ED4-992A-F275DCF00C11}"/>
                  </a:ext>
                </a:extLst>
              </p:cNvPr>
              <p:cNvSpPr txBox="1"/>
              <p:nvPr/>
            </p:nvSpPr>
            <p:spPr>
              <a:xfrm>
                <a:off x="5904271" y="4810814"/>
                <a:ext cx="2330247" cy="461665"/>
              </a:xfrm>
              <a:prstGeom prst="rect">
                <a:avLst/>
              </a:prstGeom>
              <a:noFill/>
            </p:spPr>
            <p:txBody>
              <a:bodyPr wrap="square" rtlCol="0">
                <a:spAutoFit/>
              </a:bodyPr>
              <a:lstStyle/>
              <a:p>
                <a:r>
                  <a:rPr lang="en-GB" sz="2400" dirty="0"/>
                  <a:t>Transformation</a:t>
                </a:r>
              </a:p>
            </p:txBody>
          </p:sp>
        </p:grpSp>
        <p:cxnSp>
          <p:nvCxnSpPr>
            <p:cNvPr id="14" name="Straight Arrow Connector 13">
              <a:extLst>
                <a:ext uri="{FF2B5EF4-FFF2-40B4-BE49-F238E27FC236}">
                  <a16:creationId xmlns:a16="http://schemas.microsoft.com/office/drawing/2014/main" id="{0198C29D-5EE1-4695-B64C-46F170164358}"/>
                </a:ext>
              </a:extLst>
            </p:cNvPr>
            <p:cNvCxnSpPr>
              <a:cxnSpLocks/>
              <a:stCxn id="3" idx="6"/>
              <a:endCxn id="7" idx="2"/>
            </p:cNvCxnSpPr>
            <p:nvPr/>
          </p:nvCxnSpPr>
          <p:spPr>
            <a:xfrm>
              <a:off x="2660382" y="4163806"/>
              <a:ext cx="3679997" cy="0"/>
            </a:xfrm>
            <a:prstGeom prst="straightConnector1">
              <a:avLst/>
            </a:prstGeom>
            <a:ln>
              <a:headEnd type="triangle" w="lg" len="lg"/>
              <a:tailEnd type="triangle" w="lg" len="lg"/>
            </a:ln>
          </p:spPr>
          <p:style>
            <a:lnRef idx="2">
              <a:schemeClr val="accent1"/>
            </a:lnRef>
            <a:fillRef idx="0">
              <a:schemeClr val="accent1"/>
            </a:fillRef>
            <a:effectRef idx="1">
              <a:schemeClr val="accent1"/>
            </a:effectRef>
            <a:fontRef idx="minor">
              <a:schemeClr val="tx1"/>
            </a:fontRef>
          </p:style>
        </p:cxnSp>
      </p:grpSp>
      <p:grpSp>
        <p:nvGrpSpPr>
          <p:cNvPr id="22" name="Group 21">
            <a:extLst>
              <a:ext uri="{FF2B5EF4-FFF2-40B4-BE49-F238E27FC236}">
                <a16:creationId xmlns:a16="http://schemas.microsoft.com/office/drawing/2014/main" id="{AE33B0BC-628F-4708-B4EE-0813AFCC73E1}"/>
              </a:ext>
            </a:extLst>
          </p:cNvPr>
          <p:cNvGrpSpPr/>
          <p:nvPr/>
        </p:nvGrpSpPr>
        <p:grpSpPr>
          <a:xfrm>
            <a:off x="3037151" y="1006923"/>
            <a:ext cx="2887883" cy="5439824"/>
            <a:chOff x="3037151" y="1302351"/>
            <a:chExt cx="2887883" cy="5439824"/>
          </a:xfrm>
        </p:grpSpPr>
        <p:grpSp>
          <p:nvGrpSpPr>
            <p:cNvPr id="19" name="Group 18">
              <a:extLst>
                <a:ext uri="{FF2B5EF4-FFF2-40B4-BE49-F238E27FC236}">
                  <a16:creationId xmlns:a16="http://schemas.microsoft.com/office/drawing/2014/main" id="{C64570CB-8D24-4B80-A3FC-E73AC54A356E}"/>
                </a:ext>
              </a:extLst>
            </p:cNvPr>
            <p:cNvGrpSpPr/>
            <p:nvPr/>
          </p:nvGrpSpPr>
          <p:grpSpPr>
            <a:xfrm>
              <a:off x="3037151" y="5041646"/>
              <a:ext cx="2887883" cy="1700529"/>
              <a:chOff x="3037151" y="5041646"/>
              <a:chExt cx="2887883" cy="1700529"/>
            </a:xfrm>
          </p:grpSpPr>
          <p:sp>
            <p:nvSpPr>
              <p:cNvPr id="8" name="Oval 7"/>
              <p:cNvSpPr/>
              <p:nvPr/>
            </p:nvSpPr>
            <p:spPr>
              <a:xfrm>
                <a:off x="3287834" y="5041646"/>
                <a:ext cx="2330246" cy="123886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err="1"/>
                  <a:t>Recogniti</a:t>
                </a:r>
                <a:r>
                  <a:rPr lang="en-GB" sz="2400" b="1" dirty="0"/>
                  <a:t>-on</a:t>
                </a:r>
              </a:p>
            </p:txBody>
          </p:sp>
          <p:sp>
            <p:nvSpPr>
              <p:cNvPr id="11" name="TextBox 10">
                <a:extLst>
                  <a:ext uri="{FF2B5EF4-FFF2-40B4-BE49-F238E27FC236}">
                    <a16:creationId xmlns:a16="http://schemas.microsoft.com/office/drawing/2014/main" id="{B40846E5-E126-42AC-AFAB-D1286312F94D}"/>
                  </a:ext>
                </a:extLst>
              </p:cNvPr>
              <p:cNvSpPr txBox="1"/>
              <p:nvPr/>
            </p:nvSpPr>
            <p:spPr>
              <a:xfrm>
                <a:off x="3037151" y="6280510"/>
                <a:ext cx="2887883" cy="461665"/>
              </a:xfrm>
              <a:prstGeom prst="rect">
                <a:avLst/>
              </a:prstGeom>
              <a:noFill/>
            </p:spPr>
            <p:txBody>
              <a:bodyPr wrap="square" rtlCol="0">
                <a:spAutoFit/>
              </a:bodyPr>
              <a:lstStyle/>
              <a:p>
                <a:pPr algn="ctr"/>
                <a:r>
                  <a:rPr lang="en-GB" sz="2400" dirty="0"/>
                  <a:t>Economic Injustice</a:t>
                </a:r>
              </a:p>
            </p:txBody>
          </p:sp>
        </p:grpSp>
        <p:grpSp>
          <p:nvGrpSpPr>
            <p:cNvPr id="18" name="Group 17">
              <a:extLst>
                <a:ext uri="{FF2B5EF4-FFF2-40B4-BE49-F238E27FC236}">
                  <a16:creationId xmlns:a16="http://schemas.microsoft.com/office/drawing/2014/main" id="{D67893C8-C4DC-48C4-8859-F7CAF260828B}"/>
                </a:ext>
              </a:extLst>
            </p:cNvPr>
            <p:cNvGrpSpPr/>
            <p:nvPr/>
          </p:nvGrpSpPr>
          <p:grpSpPr>
            <a:xfrm>
              <a:off x="3126433" y="1302351"/>
              <a:ext cx="2547008" cy="1755178"/>
              <a:chOff x="3126433" y="1302351"/>
              <a:chExt cx="2547008" cy="1755178"/>
            </a:xfrm>
          </p:grpSpPr>
          <p:sp>
            <p:nvSpPr>
              <p:cNvPr id="9" name="Oval 8"/>
              <p:cNvSpPr/>
              <p:nvPr/>
            </p:nvSpPr>
            <p:spPr>
              <a:xfrm>
                <a:off x="3234814" y="1818665"/>
                <a:ext cx="2330246" cy="123886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err="1"/>
                  <a:t>Redistri-bution</a:t>
                </a:r>
                <a:endParaRPr lang="en-GB" sz="2400" b="1" dirty="0"/>
              </a:p>
            </p:txBody>
          </p:sp>
          <p:sp>
            <p:nvSpPr>
              <p:cNvPr id="12" name="TextBox 11">
                <a:extLst>
                  <a:ext uri="{FF2B5EF4-FFF2-40B4-BE49-F238E27FC236}">
                    <a16:creationId xmlns:a16="http://schemas.microsoft.com/office/drawing/2014/main" id="{29A1DBAC-2346-4622-AC1D-2DA904E664C3}"/>
                  </a:ext>
                </a:extLst>
              </p:cNvPr>
              <p:cNvSpPr txBox="1"/>
              <p:nvPr/>
            </p:nvSpPr>
            <p:spPr>
              <a:xfrm>
                <a:off x="3126433" y="1302351"/>
                <a:ext cx="2547008" cy="461665"/>
              </a:xfrm>
              <a:prstGeom prst="rect">
                <a:avLst/>
              </a:prstGeom>
              <a:noFill/>
            </p:spPr>
            <p:txBody>
              <a:bodyPr wrap="square" rtlCol="0">
                <a:spAutoFit/>
              </a:bodyPr>
              <a:lstStyle/>
              <a:p>
                <a:pPr algn="ctr"/>
                <a:r>
                  <a:rPr lang="en-GB" sz="2400" dirty="0"/>
                  <a:t>Cultural injustice</a:t>
                </a:r>
              </a:p>
            </p:txBody>
          </p:sp>
        </p:grpSp>
        <p:cxnSp>
          <p:nvCxnSpPr>
            <p:cNvPr id="17" name="Straight Arrow Connector 16">
              <a:extLst>
                <a:ext uri="{FF2B5EF4-FFF2-40B4-BE49-F238E27FC236}">
                  <a16:creationId xmlns:a16="http://schemas.microsoft.com/office/drawing/2014/main" id="{9FDA83B0-42DF-4C44-8578-FD481D94771A}"/>
                </a:ext>
              </a:extLst>
            </p:cNvPr>
            <p:cNvCxnSpPr>
              <a:stCxn id="9" idx="4"/>
              <a:endCxn id="8" idx="0"/>
            </p:cNvCxnSpPr>
            <p:nvPr/>
          </p:nvCxnSpPr>
          <p:spPr>
            <a:xfrm>
              <a:off x="4399937" y="3057529"/>
              <a:ext cx="53020" cy="1984117"/>
            </a:xfrm>
            <a:prstGeom prst="straightConnector1">
              <a:avLst/>
            </a:prstGeom>
            <a:ln>
              <a:headEnd type="triangle" w="lg" len="lg"/>
              <a:tailEnd type="triangle" w="lg" len="lg"/>
            </a:ln>
          </p:spPr>
          <p:style>
            <a:lnRef idx="2">
              <a:schemeClr val="accent1"/>
            </a:lnRef>
            <a:fillRef idx="0">
              <a:schemeClr val="accent1"/>
            </a:fillRef>
            <a:effectRef idx="1">
              <a:schemeClr val="accent1"/>
            </a:effectRef>
            <a:fontRef idx="minor">
              <a:schemeClr val="tx1"/>
            </a:fontRef>
          </p:style>
        </p:cxnSp>
      </p:grpSp>
      <p:sp>
        <p:nvSpPr>
          <p:cNvPr id="20" name="Oval 19">
            <a:extLst>
              <a:ext uri="{FF2B5EF4-FFF2-40B4-BE49-F238E27FC236}">
                <a16:creationId xmlns:a16="http://schemas.microsoft.com/office/drawing/2014/main" id="{EBE638BA-5375-42F8-801C-07088EF3027E}"/>
              </a:ext>
            </a:extLst>
          </p:cNvPr>
          <p:cNvSpPr/>
          <p:nvPr/>
        </p:nvSpPr>
        <p:spPr>
          <a:xfrm>
            <a:off x="3287834" y="3186064"/>
            <a:ext cx="2330246" cy="123886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400" b="1" dirty="0" err="1"/>
              <a:t>Associati-onal</a:t>
            </a:r>
            <a:endParaRPr lang="en-GB" sz="2400" b="1" dirty="0"/>
          </a:p>
        </p:txBody>
      </p:sp>
      <p:sp>
        <p:nvSpPr>
          <p:cNvPr id="23" name="TextBox 22">
            <a:extLst>
              <a:ext uri="{FF2B5EF4-FFF2-40B4-BE49-F238E27FC236}">
                <a16:creationId xmlns:a16="http://schemas.microsoft.com/office/drawing/2014/main" id="{B22F4D8E-4D86-4BE8-AA93-F4E439F5FC5E}"/>
              </a:ext>
            </a:extLst>
          </p:cNvPr>
          <p:cNvSpPr txBox="1"/>
          <p:nvPr/>
        </p:nvSpPr>
        <p:spPr>
          <a:xfrm>
            <a:off x="5861462" y="6419847"/>
            <a:ext cx="2946640" cy="338554"/>
          </a:xfrm>
          <a:prstGeom prst="rect">
            <a:avLst/>
          </a:prstGeom>
          <a:noFill/>
        </p:spPr>
        <p:txBody>
          <a:bodyPr wrap="none" rtlCol="0">
            <a:spAutoFit/>
          </a:bodyPr>
          <a:lstStyle/>
          <a:p>
            <a:r>
              <a:rPr lang="en-GB" sz="1600" dirty="0"/>
              <a:t>Adapted from </a:t>
            </a:r>
            <a:r>
              <a:rPr lang="en-GB" sz="1600" dirty="0" err="1"/>
              <a:t>Mignot</a:t>
            </a:r>
            <a:r>
              <a:rPr lang="en-GB" sz="1600" dirty="0"/>
              <a:t> 2001: 93</a:t>
            </a:r>
          </a:p>
        </p:txBody>
      </p:sp>
    </p:spTree>
    <p:extLst>
      <p:ext uri="{BB962C8B-B14F-4D97-AF65-F5344CB8AC3E}">
        <p14:creationId xmlns:p14="http://schemas.microsoft.com/office/powerpoint/2010/main" val="333415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0" y="2551176"/>
            <a:ext cx="8230235" cy="3923348"/>
          </a:xfrm>
        </p:spPr>
        <p:txBody>
          <a:bodyPr/>
          <a:lstStyle/>
          <a:p>
            <a:pPr marL="457200" indent="-457200">
              <a:buFont typeface="Arial" panose="020B0604020202020204" pitchFamily="34" charset="0"/>
              <a:buChar char="•"/>
            </a:pPr>
            <a:r>
              <a:rPr lang="en-GB" sz="2800" dirty="0"/>
              <a:t>Individual change or societal change?</a:t>
            </a:r>
          </a:p>
          <a:p>
            <a:pPr marL="457200" indent="-457200">
              <a:buFont typeface="Arial" panose="020B0604020202020204" pitchFamily="34" charset="0"/>
              <a:buChar char="•"/>
            </a:pPr>
            <a:r>
              <a:rPr lang="en-GB" sz="2800" dirty="0"/>
              <a:t>15 mins to prepare your case</a:t>
            </a:r>
          </a:p>
          <a:p>
            <a:pPr marL="457200" indent="-457200">
              <a:buFont typeface="Arial" panose="020B0604020202020204" pitchFamily="34" charset="0"/>
              <a:buChar char="•"/>
            </a:pPr>
            <a:r>
              <a:rPr lang="en-GB" sz="2800" dirty="0"/>
              <a:t>Specific solutions</a:t>
            </a:r>
          </a:p>
          <a:p>
            <a:pPr marL="457200" indent="-457200">
              <a:buFont typeface="Arial" panose="020B0604020202020204" pitchFamily="34" charset="0"/>
              <a:buChar char="•"/>
            </a:pPr>
            <a:r>
              <a:rPr lang="en-GB" sz="2800" dirty="0"/>
              <a:t>Consider strengths and weaknesses</a:t>
            </a:r>
          </a:p>
          <a:p>
            <a:pPr marL="457200" indent="-457200">
              <a:buFont typeface="Arial" panose="020B0604020202020204" pitchFamily="34" charset="0"/>
              <a:buChar char="•"/>
            </a:pPr>
            <a:endParaRPr lang="en-GB" sz="2800" dirty="0"/>
          </a:p>
          <a:p>
            <a:r>
              <a:rPr lang="en-GB" sz="2800" dirty="0">
                <a:hlinkClick r:id="rId3"/>
              </a:rPr>
              <a:t>https://www.youtube.com/watch?reload=9&amp;v=mpE8ttCEd-w</a:t>
            </a:r>
            <a:r>
              <a:rPr lang="en-GB" sz="2800" dirty="0"/>
              <a:t> </a:t>
            </a:r>
          </a:p>
        </p:txBody>
      </p:sp>
      <p:sp>
        <p:nvSpPr>
          <p:cNvPr id="5" name="Title 4"/>
          <p:cNvSpPr>
            <a:spLocks noGrp="1"/>
          </p:cNvSpPr>
          <p:nvPr>
            <p:ph type="title"/>
          </p:nvPr>
        </p:nvSpPr>
        <p:spPr>
          <a:xfrm>
            <a:off x="280219" y="974006"/>
            <a:ext cx="8498021" cy="987234"/>
          </a:xfrm>
        </p:spPr>
        <p:txBody>
          <a:bodyPr/>
          <a:lstStyle/>
          <a:p>
            <a:r>
              <a:rPr lang="en-GB" dirty="0"/>
              <a:t>Debate: Playing the game or changing the game?</a:t>
            </a:r>
          </a:p>
        </p:txBody>
      </p:sp>
    </p:spTree>
    <p:extLst>
      <p:ext uri="{BB962C8B-B14F-4D97-AF65-F5344CB8AC3E}">
        <p14:creationId xmlns:p14="http://schemas.microsoft.com/office/powerpoint/2010/main" val="194625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0219" y="974006"/>
            <a:ext cx="8498021" cy="987234"/>
          </a:xfrm>
        </p:spPr>
        <p:txBody>
          <a:bodyPr/>
          <a:lstStyle/>
          <a:p>
            <a:r>
              <a:rPr lang="en-GB" dirty="0"/>
              <a:t>Reflections?</a:t>
            </a:r>
          </a:p>
        </p:txBody>
      </p:sp>
      <p:pic>
        <p:nvPicPr>
          <p:cNvPr id="7" name="Graphic 6" descr="Head with Gears">
            <a:extLst>
              <a:ext uri="{FF2B5EF4-FFF2-40B4-BE49-F238E27FC236}">
                <a16:creationId xmlns:a16="http://schemas.microsoft.com/office/drawing/2014/main" id="{0028CDCF-F1D1-4C11-A738-185F23E0F4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472" y="1961240"/>
            <a:ext cx="2935521" cy="2935521"/>
          </a:xfrm>
          <a:prstGeom prst="rect">
            <a:avLst/>
          </a:prstGeom>
        </p:spPr>
      </p:pic>
      <p:sp>
        <p:nvSpPr>
          <p:cNvPr id="8" name="Title 4">
            <a:extLst>
              <a:ext uri="{FF2B5EF4-FFF2-40B4-BE49-F238E27FC236}">
                <a16:creationId xmlns:a16="http://schemas.microsoft.com/office/drawing/2014/main" id="{58919C00-C4B4-4F9D-B90F-75A5FC865F07}"/>
              </a:ext>
            </a:extLst>
          </p:cNvPr>
          <p:cNvSpPr txBox="1">
            <a:spLocks/>
          </p:cNvSpPr>
          <p:nvPr/>
        </p:nvSpPr>
        <p:spPr>
          <a:xfrm>
            <a:off x="322989" y="4711172"/>
            <a:ext cx="8498021" cy="987234"/>
          </a:xfrm>
          <a:prstGeom prst="rect">
            <a:avLst/>
          </a:prstGeom>
        </p:spPr>
        <p:txBody>
          <a:bodyPr/>
          <a:lstStyle>
            <a:lvl1pPr algn="l" defTabSz="457200" rtl="0" eaLnBrk="1" latinLnBrk="0" hangingPunct="1">
              <a:spcBef>
                <a:spcPct val="0"/>
              </a:spcBef>
              <a:buNone/>
              <a:defRPr sz="4400" b="1" kern="1200">
                <a:solidFill>
                  <a:schemeClr val="tx1"/>
                </a:solidFill>
                <a:latin typeface="+mn-lt"/>
                <a:ea typeface="+mj-ea"/>
                <a:cs typeface="Effra" panose="020B0603020203020204" pitchFamily="34" charset="0"/>
              </a:defRPr>
            </a:lvl1pPr>
          </a:lstStyle>
          <a:p>
            <a:pPr algn="r"/>
            <a:r>
              <a:rPr lang="en-GB" dirty="0"/>
              <a:t>What does this mean for me and my career?</a:t>
            </a:r>
          </a:p>
        </p:txBody>
      </p:sp>
    </p:spTree>
    <p:extLst>
      <p:ext uri="{BB962C8B-B14F-4D97-AF65-F5344CB8AC3E}">
        <p14:creationId xmlns:p14="http://schemas.microsoft.com/office/powerpoint/2010/main" val="299291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1" y="2551176"/>
            <a:ext cx="8229600" cy="1514387"/>
          </a:xfrm>
        </p:spPr>
        <p:style>
          <a:lnRef idx="1">
            <a:schemeClr val="accent2"/>
          </a:lnRef>
          <a:fillRef idx="2">
            <a:schemeClr val="accent2"/>
          </a:fillRef>
          <a:effectRef idx="1">
            <a:schemeClr val="accent2"/>
          </a:effectRef>
          <a:fontRef idx="minor">
            <a:schemeClr val="dk1"/>
          </a:fontRef>
        </p:style>
        <p:txBody>
          <a:bodyPr/>
          <a:lstStyle/>
          <a:p>
            <a:r>
              <a:rPr lang="en-GB" sz="2800" dirty="0"/>
              <a:t>According to Socrates, an individual’s interests are best served when s/he serves the interests of the ‘common good’.</a:t>
            </a:r>
          </a:p>
        </p:txBody>
      </p:sp>
      <p:sp>
        <p:nvSpPr>
          <p:cNvPr id="5" name="Title 4"/>
          <p:cNvSpPr>
            <a:spLocks noGrp="1"/>
          </p:cNvSpPr>
          <p:nvPr>
            <p:ph type="title"/>
          </p:nvPr>
        </p:nvSpPr>
        <p:spPr>
          <a:xfrm>
            <a:off x="280219" y="1170954"/>
            <a:ext cx="8498021" cy="987234"/>
          </a:xfrm>
        </p:spPr>
        <p:txBody>
          <a:bodyPr/>
          <a:lstStyle/>
          <a:p>
            <a:r>
              <a:rPr lang="en-GB" dirty="0"/>
              <a:t>Some ancient careers advice…</a:t>
            </a:r>
          </a:p>
        </p:txBody>
      </p:sp>
      <p:sp>
        <p:nvSpPr>
          <p:cNvPr id="4" name="TextBox 3">
            <a:extLst>
              <a:ext uri="{FF2B5EF4-FFF2-40B4-BE49-F238E27FC236}">
                <a16:creationId xmlns:a16="http://schemas.microsoft.com/office/drawing/2014/main" id="{E3F2DB22-1976-4C43-A77A-FDEFA523B217}"/>
              </a:ext>
            </a:extLst>
          </p:cNvPr>
          <p:cNvSpPr txBox="1"/>
          <p:nvPr/>
        </p:nvSpPr>
        <p:spPr>
          <a:xfrm>
            <a:off x="7064309" y="6419847"/>
            <a:ext cx="1734770" cy="338554"/>
          </a:xfrm>
          <a:prstGeom prst="rect">
            <a:avLst/>
          </a:prstGeom>
          <a:noFill/>
        </p:spPr>
        <p:txBody>
          <a:bodyPr wrap="none" rtlCol="0">
            <a:spAutoFit/>
          </a:bodyPr>
          <a:lstStyle/>
          <a:p>
            <a:r>
              <a:rPr lang="en-GB" sz="1600" dirty="0"/>
              <a:t>Sultana 2014: 14</a:t>
            </a:r>
          </a:p>
        </p:txBody>
      </p:sp>
      <p:sp>
        <p:nvSpPr>
          <p:cNvPr id="7" name="Title 4">
            <a:extLst>
              <a:ext uri="{FF2B5EF4-FFF2-40B4-BE49-F238E27FC236}">
                <a16:creationId xmlns:a16="http://schemas.microsoft.com/office/drawing/2014/main" id="{13A002F5-FB2D-4007-AF7E-AE9CA2FD393F}"/>
              </a:ext>
            </a:extLst>
          </p:cNvPr>
          <p:cNvSpPr txBox="1">
            <a:spLocks/>
          </p:cNvSpPr>
          <p:nvPr/>
        </p:nvSpPr>
        <p:spPr>
          <a:xfrm>
            <a:off x="280220" y="4704859"/>
            <a:ext cx="8498021" cy="987234"/>
          </a:xfrm>
          <a:prstGeom prst="rect">
            <a:avLst/>
          </a:prstGeom>
        </p:spPr>
        <p:txBody>
          <a:bodyPr/>
          <a:lstStyle>
            <a:lvl1pPr algn="l" defTabSz="457200" rtl="0" eaLnBrk="1" latinLnBrk="0" hangingPunct="1">
              <a:spcBef>
                <a:spcPct val="0"/>
              </a:spcBef>
              <a:buNone/>
              <a:defRPr sz="4400" b="1" kern="1200">
                <a:solidFill>
                  <a:schemeClr val="tx1"/>
                </a:solidFill>
                <a:latin typeface="+mn-lt"/>
                <a:ea typeface="+mj-ea"/>
                <a:cs typeface="Effra" panose="020B0603020203020204" pitchFamily="34" charset="0"/>
              </a:defRPr>
            </a:lvl1pPr>
          </a:lstStyle>
          <a:p>
            <a:pPr algn="r"/>
            <a:r>
              <a:rPr lang="en-GB" sz="2800" i="1" dirty="0">
                <a:solidFill>
                  <a:schemeClr val="accent1"/>
                </a:solidFill>
              </a:rPr>
              <a:t>What does it mean to serve the interests of the ‘common good’ and how can we do it?</a:t>
            </a:r>
          </a:p>
        </p:txBody>
      </p:sp>
    </p:spTree>
    <p:extLst>
      <p:ext uri="{BB962C8B-B14F-4D97-AF65-F5344CB8AC3E}">
        <p14:creationId xmlns:p14="http://schemas.microsoft.com/office/powerpoint/2010/main" val="82985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661182" y="2172132"/>
            <a:ext cx="8137897" cy="1612077"/>
          </a:xfrm>
        </p:spPr>
        <p:style>
          <a:lnRef idx="1">
            <a:schemeClr val="accent4"/>
          </a:lnRef>
          <a:fillRef idx="2">
            <a:schemeClr val="accent4"/>
          </a:fillRef>
          <a:effectRef idx="1">
            <a:schemeClr val="accent4"/>
          </a:effectRef>
          <a:fontRef idx="minor">
            <a:schemeClr val="dk1"/>
          </a:fontRef>
        </p:style>
        <p:txBody>
          <a:bodyPr/>
          <a:lstStyle/>
          <a:p>
            <a:r>
              <a:rPr lang="en-US" sz="2400" b="1" dirty="0"/>
              <a:t>5.5 </a:t>
            </a:r>
            <a:r>
              <a:rPr lang="en-US" sz="2400" dirty="0"/>
              <a:t>	“Ensure women’s full and effective participation and  		equal opportunities for leadership at all levels of 			decision-making in political, economic and public 			life ”</a:t>
            </a:r>
            <a:endParaRPr lang="en-GB" sz="2400" dirty="0"/>
          </a:p>
        </p:txBody>
      </p:sp>
      <p:sp>
        <p:nvSpPr>
          <p:cNvPr id="5" name="Title 4"/>
          <p:cNvSpPr>
            <a:spLocks noGrp="1"/>
          </p:cNvSpPr>
          <p:nvPr>
            <p:ph type="title"/>
          </p:nvPr>
        </p:nvSpPr>
        <p:spPr>
          <a:xfrm>
            <a:off x="280219" y="238279"/>
            <a:ext cx="8498021" cy="987234"/>
          </a:xfrm>
        </p:spPr>
        <p:txBody>
          <a:bodyPr/>
          <a:lstStyle/>
          <a:p>
            <a:r>
              <a:rPr lang="en-GB" dirty="0"/>
              <a:t>Themes we’ve explored today…</a:t>
            </a:r>
          </a:p>
        </p:txBody>
      </p:sp>
      <p:sp>
        <p:nvSpPr>
          <p:cNvPr id="8" name="Text Placeholder 5">
            <a:extLst>
              <a:ext uri="{FF2B5EF4-FFF2-40B4-BE49-F238E27FC236}">
                <a16:creationId xmlns:a16="http://schemas.microsoft.com/office/drawing/2014/main" id="{9D9925BD-9988-4151-A7D7-427B679C4269}"/>
              </a:ext>
            </a:extLst>
          </p:cNvPr>
          <p:cNvSpPr txBox="1">
            <a:spLocks/>
          </p:cNvSpPr>
          <p:nvPr/>
        </p:nvSpPr>
        <p:spPr>
          <a:xfrm>
            <a:off x="640343" y="3936609"/>
            <a:ext cx="8137897" cy="1612077"/>
          </a:xfrm>
          <a:prstGeom prst="rect">
            <a:avLst/>
          </a:prstGeom>
        </p:spPr>
        <p:style>
          <a:lnRef idx="1">
            <a:schemeClr val="accent1"/>
          </a:lnRef>
          <a:fillRef idx="2">
            <a:schemeClr val="accent1"/>
          </a:fillRef>
          <a:effectRef idx="1">
            <a:schemeClr val="accent1"/>
          </a:effectRef>
          <a:fontRef idx="minor">
            <a:schemeClr val="dk1"/>
          </a:fontRef>
        </p:style>
        <p:txBody>
          <a:bodyPr/>
          <a:lstStyle>
            <a:lvl1pPr marL="0" indent="0" algn="l" defTabSz="457200" rtl="0" eaLnBrk="1" latinLnBrk="0" hangingPunct="1">
              <a:spcBef>
                <a:spcPct val="20000"/>
              </a:spcBef>
              <a:buFont typeface="Arial"/>
              <a:buNone/>
              <a:defRPr sz="3200" kern="1200">
                <a:solidFill>
                  <a:schemeClr val="dk1"/>
                </a:solidFill>
                <a:latin typeface="+mn-lt"/>
                <a:ea typeface="+mn-ea"/>
                <a:cs typeface="Effra" panose="020B0603020203020204" pitchFamily="34" charset="0"/>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r>
              <a:rPr lang="en-US" sz="2400" b="1" dirty="0"/>
              <a:t>8.8 </a:t>
            </a:r>
            <a:r>
              <a:rPr lang="en-US" sz="2400" dirty="0"/>
              <a:t>	“Protect </a:t>
            </a:r>
            <a:r>
              <a:rPr lang="en-US" sz="2400" dirty="0" err="1"/>
              <a:t>labour</a:t>
            </a:r>
            <a:r>
              <a:rPr lang="en-US" sz="2400" dirty="0"/>
              <a:t> rights and promote safe and secure 		working environments for all workers, including 			migrant workers, in particular women migrants, and 		those in precarious employment”</a:t>
            </a:r>
            <a:endParaRPr lang="en-GB" sz="2400" dirty="0"/>
          </a:p>
        </p:txBody>
      </p:sp>
      <p:sp>
        <p:nvSpPr>
          <p:cNvPr id="2" name="Rectangle 1">
            <a:extLst>
              <a:ext uri="{FF2B5EF4-FFF2-40B4-BE49-F238E27FC236}">
                <a16:creationId xmlns:a16="http://schemas.microsoft.com/office/drawing/2014/main" id="{0D3D66F2-CA81-4D13-A4B5-F11735771119}"/>
              </a:ext>
            </a:extLst>
          </p:cNvPr>
          <p:cNvSpPr/>
          <p:nvPr/>
        </p:nvSpPr>
        <p:spPr>
          <a:xfrm>
            <a:off x="661182" y="5813024"/>
            <a:ext cx="8117057" cy="461665"/>
          </a:xfrm>
          <a:prstGeom prst="rect">
            <a:avLst/>
          </a:prstGeom>
        </p:spPr>
        <p:txBody>
          <a:bodyPr wrap="square">
            <a:spAutoFit/>
          </a:bodyPr>
          <a:lstStyle/>
          <a:p>
            <a:pPr algn="ctr"/>
            <a:r>
              <a:rPr lang="en-GB" sz="2400" dirty="0">
                <a:hlinkClick r:id="rId3"/>
              </a:rPr>
              <a:t>https://sustainabledevelopment.un.org/sdgs</a:t>
            </a:r>
            <a:r>
              <a:rPr lang="en-GB" sz="2400" dirty="0"/>
              <a:t> </a:t>
            </a:r>
          </a:p>
        </p:txBody>
      </p:sp>
    </p:spTree>
    <p:extLst>
      <p:ext uri="{BB962C8B-B14F-4D97-AF65-F5344CB8AC3E}">
        <p14:creationId xmlns:p14="http://schemas.microsoft.com/office/powerpoint/2010/main" val="2588524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2989" y="211768"/>
            <a:ext cx="8498021" cy="987234"/>
          </a:xfrm>
        </p:spPr>
        <p:txBody>
          <a:bodyPr/>
          <a:lstStyle/>
          <a:p>
            <a:r>
              <a:rPr lang="en-GB" dirty="0"/>
              <a:t>Taking action</a:t>
            </a:r>
          </a:p>
        </p:txBody>
      </p:sp>
      <p:sp>
        <p:nvSpPr>
          <p:cNvPr id="8" name="Text Placeholder 5">
            <a:extLst>
              <a:ext uri="{FF2B5EF4-FFF2-40B4-BE49-F238E27FC236}">
                <a16:creationId xmlns:a16="http://schemas.microsoft.com/office/drawing/2014/main" id="{2172A749-BE51-4CC5-BDE1-ADE9D3989A76}"/>
              </a:ext>
            </a:extLst>
          </p:cNvPr>
          <p:cNvSpPr>
            <a:spLocks noGrp="1"/>
          </p:cNvSpPr>
          <p:nvPr>
            <p:ph type="body" sz="quarter" idx="10"/>
          </p:nvPr>
        </p:nvSpPr>
        <p:spPr>
          <a:xfrm>
            <a:off x="155026" y="1784487"/>
            <a:ext cx="8988973" cy="3923348"/>
          </a:xfrm>
        </p:spPr>
        <p:txBody>
          <a:bodyPr/>
          <a:lstStyle/>
          <a:p>
            <a:r>
              <a:rPr lang="en-GB" sz="2800" dirty="0"/>
              <a:t>In groups: Agree on a change you’d like to see, or an SDG</a:t>
            </a:r>
          </a:p>
          <a:p>
            <a:pPr marL="457200" indent="-457200">
              <a:buFont typeface="Arial" panose="020B0604020202020204" pitchFamily="34" charset="0"/>
              <a:buChar char="•"/>
            </a:pPr>
            <a:r>
              <a:rPr lang="en-GB" sz="2800" dirty="0"/>
              <a:t>How does this relate to your personal career aspirations?</a:t>
            </a:r>
          </a:p>
          <a:p>
            <a:pPr marL="457200" indent="-457200">
              <a:buFont typeface="Arial" panose="020B0604020202020204" pitchFamily="34" charset="0"/>
              <a:buChar char="•"/>
            </a:pPr>
            <a:r>
              <a:rPr lang="en-GB" sz="2800" dirty="0"/>
              <a:t>What positive actions can you take?</a:t>
            </a:r>
          </a:p>
          <a:p>
            <a:pPr marL="457200" indent="-457200">
              <a:buFont typeface="Arial" panose="020B0604020202020204" pitchFamily="34" charset="0"/>
              <a:buChar char="•"/>
            </a:pPr>
            <a:r>
              <a:rPr lang="en-GB" sz="2800" dirty="0"/>
              <a:t>Any helpful resources/networks?</a:t>
            </a:r>
          </a:p>
          <a:p>
            <a:pPr marL="457200" indent="-457200">
              <a:buFont typeface="Arial" panose="020B0604020202020204" pitchFamily="34" charset="0"/>
              <a:buChar char="•"/>
            </a:pPr>
            <a:endParaRPr lang="en-GB" sz="2800" dirty="0">
              <a:hlinkClick r:id="rId3"/>
            </a:endParaRPr>
          </a:p>
          <a:p>
            <a:r>
              <a:rPr lang="en-GB" sz="2800" dirty="0">
                <a:hlinkClick r:id="rId3"/>
              </a:rPr>
              <a:t>https://www.un.org/sustainabledevelopment/takeaction/</a:t>
            </a:r>
            <a:r>
              <a:rPr lang="en-GB" sz="2800" dirty="0"/>
              <a:t> for ideas</a:t>
            </a:r>
          </a:p>
        </p:txBody>
      </p:sp>
    </p:spTree>
    <p:extLst>
      <p:ext uri="{BB962C8B-B14F-4D97-AF65-F5344CB8AC3E}">
        <p14:creationId xmlns:p14="http://schemas.microsoft.com/office/powerpoint/2010/main" val="4002762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2989" y="211768"/>
            <a:ext cx="8498021" cy="987234"/>
          </a:xfrm>
        </p:spPr>
        <p:txBody>
          <a:bodyPr/>
          <a:lstStyle/>
          <a:p>
            <a:r>
              <a:rPr lang="en-GB" dirty="0"/>
              <a:t>Some useful resources</a:t>
            </a:r>
          </a:p>
        </p:txBody>
      </p:sp>
      <p:sp>
        <p:nvSpPr>
          <p:cNvPr id="8" name="Text Placeholder 5">
            <a:extLst>
              <a:ext uri="{FF2B5EF4-FFF2-40B4-BE49-F238E27FC236}">
                <a16:creationId xmlns:a16="http://schemas.microsoft.com/office/drawing/2014/main" id="{2172A749-BE51-4CC5-BDE1-ADE9D3989A76}"/>
              </a:ext>
            </a:extLst>
          </p:cNvPr>
          <p:cNvSpPr>
            <a:spLocks noGrp="1"/>
          </p:cNvSpPr>
          <p:nvPr>
            <p:ph type="body" sz="quarter" idx="10"/>
          </p:nvPr>
        </p:nvSpPr>
        <p:spPr>
          <a:xfrm>
            <a:off x="322989" y="1629742"/>
            <a:ext cx="8398412" cy="3923348"/>
          </a:xfrm>
        </p:spPr>
        <p:txBody>
          <a:bodyPr/>
          <a:lstStyle/>
          <a:p>
            <a:pPr marL="457200" indent="-457200">
              <a:buFont typeface="Arial" panose="020B0604020202020204" pitchFamily="34" charset="0"/>
              <a:buChar char="•"/>
            </a:pPr>
            <a:r>
              <a:rPr lang="en-GB" sz="2800" dirty="0">
                <a:hlinkClick r:id="rId3"/>
              </a:rPr>
              <a:t>https://www.citizensadvice.org.uk/work/rights-at-work/</a:t>
            </a:r>
            <a:endParaRPr lang="en-GB" sz="2800" dirty="0"/>
          </a:p>
          <a:p>
            <a:pPr marL="457200" indent="-457200">
              <a:buFont typeface="Arial" panose="020B0604020202020204" pitchFamily="34" charset="0"/>
              <a:buChar char="•"/>
            </a:pPr>
            <a:r>
              <a:rPr lang="en-GB" sz="2800" dirty="0">
                <a:hlinkClick r:id="rId4"/>
              </a:rPr>
              <a:t>https://worksmart.org.uk/work-rights</a:t>
            </a:r>
            <a:endParaRPr lang="en-GB" sz="2800" dirty="0"/>
          </a:p>
          <a:p>
            <a:pPr marL="457200" indent="-457200">
              <a:buFont typeface="Arial" panose="020B0604020202020204" pitchFamily="34" charset="0"/>
              <a:buChar char="•"/>
            </a:pPr>
            <a:r>
              <a:rPr lang="en-GB" sz="2800" dirty="0">
                <a:hlinkClick r:id="rId5"/>
              </a:rPr>
              <a:t>https://gender-pay-gap.service.gov.uk/</a:t>
            </a:r>
            <a:endParaRPr lang="en-GB" sz="2800" dirty="0"/>
          </a:p>
          <a:p>
            <a:pPr marL="457200" indent="-457200">
              <a:buFont typeface="Arial" panose="020B0604020202020204" pitchFamily="34" charset="0"/>
              <a:buChar char="•"/>
            </a:pPr>
            <a:r>
              <a:rPr lang="en-GB" sz="2800" dirty="0">
                <a:hlinkClick r:id="rId6"/>
              </a:rPr>
              <a:t>https://80000hours.org/</a:t>
            </a:r>
            <a:endParaRPr lang="en-GB" sz="2800" dirty="0"/>
          </a:p>
          <a:p>
            <a:pPr marL="457200" indent="-457200">
              <a:buFont typeface="Arial" panose="020B0604020202020204" pitchFamily="34" charset="0"/>
              <a:buChar char="•"/>
            </a:pPr>
            <a:endParaRPr lang="en-GB" sz="2800" dirty="0"/>
          </a:p>
        </p:txBody>
      </p:sp>
    </p:spTree>
    <p:extLst>
      <p:ext uri="{BB962C8B-B14F-4D97-AF65-F5344CB8AC3E}">
        <p14:creationId xmlns:p14="http://schemas.microsoft.com/office/powerpoint/2010/main" val="3901449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0" y="2170962"/>
            <a:ext cx="8230235" cy="3923348"/>
          </a:xfrm>
        </p:spPr>
        <p:txBody>
          <a:bodyPr/>
          <a:lstStyle/>
          <a:p>
            <a:pPr marL="457200" indent="-457200">
              <a:buFont typeface="Arial" panose="020B0604020202020204" pitchFamily="34" charset="0"/>
              <a:buChar char="•"/>
            </a:pPr>
            <a:r>
              <a:rPr lang="en-GB" sz="2800" dirty="0"/>
              <a:t>Different interpretations of social justice</a:t>
            </a:r>
          </a:p>
          <a:p>
            <a:pPr marL="457200" indent="-457200">
              <a:buFont typeface="Arial" panose="020B0604020202020204" pitchFamily="34" charset="0"/>
              <a:buChar char="•"/>
            </a:pPr>
            <a:r>
              <a:rPr lang="en-GB" sz="2800" dirty="0"/>
              <a:t>Contrasting stories about the labour market</a:t>
            </a:r>
          </a:p>
          <a:p>
            <a:pPr marL="457200" indent="-457200">
              <a:buFont typeface="Arial" panose="020B0604020202020204" pitchFamily="34" charset="0"/>
              <a:buChar char="•"/>
            </a:pPr>
            <a:r>
              <a:rPr lang="en-GB" sz="2800" dirty="0"/>
              <a:t>Apply strategies of individual or social change (‘playing the game’ or ‘changing the game’) </a:t>
            </a:r>
          </a:p>
          <a:p>
            <a:pPr marL="457200" indent="-457200">
              <a:buFont typeface="Arial" panose="020B0604020202020204" pitchFamily="34" charset="0"/>
              <a:buChar char="•"/>
            </a:pPr>
            <a:r>
              <a:rPr lang="en-GB" sz="2800" dirty="0"/>
              <a:t>Compare the strengths and weaknesses of these strategies</a:t>
            </a:r>
          </a:p>
          <a:p>
            <a:pPr marL="457200" indent="-457200">
              <a:buFont typeface="Arial" panose="020B0604020202020204" pitchFamily="34" charset="0"/>
              <a:buChar char="•"/>
            </a:pPr>
            <a:r>
              <a:rPr lang="en-GB" sz="2800" dirty="0"/>
              <a:t>Actions you can take to promote social justice through your career!</a:t>
            </a:r>
          </a:p>
          <a:p>
            <a:pPr marL="457200" indent="-457200">
              <a:buFont typeface="Arial" panose="020B0604020202020204" pitchFamily="34" charset="0"/>
              <a:buChar char="•"/>
            </a:pPr>
            <a:endParaRPr lang="en-GB" sz="2400" dirty="0"/>
          </a:p>
        </p:txBody>
      </p:sp>
      <p:sp>
        <p:nvSpPr>
          <p:cNvPr id="5" name="Title 4"/>
          <p:cNvSpPr>
            <a:spLocks noGrp="1"/>
          </p:cNvSpPr>
          <p:nvPr>
            <p:ph type="title"/>
          </p:nvPr>
        </p:nvSpPr>
        <p:spPr>
          <a:xfrm>
            <a:off x="549275" y="829767"/>
            <a:ext cx="8229600" cy="987234"/>
          </a:xfrm>
        </p:spPr>
        <p:txBody>
          <a:bodyPr/>
          <a:lstStyle/>
          <a:p>
            <a:r>
              <a:rPr lang="en-GB" dirty="0"/>
              <a:t>We have covered…</a:t>
            </a:r>
          </a:p>
        </p:txBody>
      </p:sp>
    </p:spTree>
    <p:extLst>
      <p:ext uri="{BB962C8B-B14F-4D97-AF65-F5344CB8AC3E}">
        <p14:creationId xmlns:p14="http://schemas.microsoft.com/office/powerpoint/2010/main" val="578350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CAF33B-FBC0-42EF-8D47-EB05B18593A2}"/>
              </a:ext>
            </a:extLst>
          </p:cNvPr>
          <p:cNvSpPr>
            <a:spLocks noGrp="1"/>
          </p:cNvSpPr>
          <p:nvPr>
            <p:ph type="title"/>
          </p:nvPr>
        </p:nvSpPr>
        <p:spPr>
          <a:xfrm>
            <a:off x="322989" y="436851"/>
            <a:ext cx="8498021" cy="987234"/>
          </a:xfrm>
        </p:spPr>
        <p:txBody>
          <a:bodyPr/>
          <a:lstStyle/>
          <a:p>
            <a:r>
              <a:rPr lang="en-GB" dirty="0"/>
              <a:t>What will you do next?</a:t>
            </a:r>
          </a:p>
        </p:txBody>
      </p:sp>
      <p:pic>
        <p:nvPicPr>
          <p:cNvPr id="9" name="Graphic 8" descr="Paper">
            <a:extLst>
              <a:ext uri="{FF2B5EF4-FFF2-40B4-BE49-F238E27FC236}">
                <a16:creationId xmlns:a16="http://schemas.microsoft.com/office/drawing/2014/main" id="{90D17C7C-6624-44F8-AF12-3637524575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86928" y="2162906"/>
            <a:ext cx="3770143" cy="3770143"/>
          </a:xfrm>
          <a:prstGeom prst="rect">
            <a:avLst/>
          </a:prstGeom>
        </p:spPr>
      </p:pic>
    </p:spTree>
    <p:extLst>
      <p:ext uri="{BB962C8B-B14F-4D97-AF65-F5344CB8AC3E}">
        <p14:creationId xmlns:p14="http://schemas.microsoft.com/office/powerpoint/2010/main" val="2549581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82597" y="902308"/>
            <a:ext cx="8447091" cy="2912526"/>
          </a:xfrm>
        </p:spPr>
        <p:txBody>
          <a:bodyPr/>
          <a:lstStyle/>
          <a:p>
            <a:pPr lvl="0"/>
            <a:r>
              <a:rPr lang="en-GB" dirty="0">
                <a:latin typeface="+mn-lt"/>
              </a:rPr>
              <a:t>Further support from Careers…</a:t>
            </a:r>
          </a:p>
          <a:p>
            <a:endParaRPr lang="en-US" dirty="0"/>
          </a:p>
        </p:txBody>
      </p:sp>
    </p:spTree>
    <p:extLst>
      <p:ext uri="{BB962C8B-B14F-4D97-AF65-F5344CB8AC3E}">
        <p14:creationId xmlns:p14="http://schemas.microsoft.com/office/powerpoint/2010/main" val="4099616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48640" y="2551176"/>
            <a:ext cx="8230235" cy="3923348"/>
          </a:xfrm>
        </p:spPr>
        <p:txBody>
          <a:bodyPr/>
          <a:lstStyle/>
          <a:p>
            <a:r>
              <a:rPr lang="en-GB" sz="1600" dirty="0" err="1"/>
              <a:t>Mignot</a:t>
            </a:r>
            <a:r>
              <a:rPr lang="en-GB" sz="1600" dirty="0"/>
              <a:t>, P. (2001). Anti-oppressive practice. In B. </a:t>
            </a:r>
            <a:r>
              <a:rPr lang="en-GB" sz="1600" dirty="0" err="1"/>
              <a:t>Gothard</a:t>
            </a:r>
            <a:r>
              <a:rPr lang="en-GB" sz="1600" dirty="0"/>
              <a:t>, P. </a:t>
            </a:r>
            <a:r>
              <a:rPr lang="en-GB" sz="1600" dirty="0" err="1"/>
              <a:t>Mignot</a:t>
            </a:r>
            <a:r>
              <a:rPr lang="en-GB" sz="1600" dirty="0"/>
              <a:t>, M. Offer and M. Ruff (eds.). </a:t>
            </a:r>
            <a:r>
              <a:rPr lang="en-GB" sz="1600" i="1" dirty="0"/>
              <a:t>Careers Guidance in Context</a:t>
            </a:r>
            <a:r>
              <a:rPr lang="en-GB" sz="1600" dirty="0"/>
              <a:t>. London: Sage. (</a:t>
            </a:r>
            <a:r>
              <a:rPr lang="en-GB" sz="1600" dirty="0" err="1"/>
              <a:t>ebook</a:t>
            </a:r>
            <a:r>
              <a:rPr lang="en-GB" sz="1600" dirty="0"/>
              <a:t> accessed 11 February 2018).</a:t>
            </a:r>
          </a:p>
          <a:p>
            <a:r>
              <a:rPr lang="en-GB" sz="1600" dirty="0"/>
              <a:t>Sultana, R. G. (2014). Pessimism of the intellect, optimism of the will? Troubling the relationship between career guidance and social justice. </a:t>
            </a:r>
            <a:r>
              <a:rPr lang="en-GB" sz="1600" i="1" dirty="0"/>
              <a:t>International Journal of Education and Vocational Guidance</a:t>
            </a:r>
            <a:r>
              <a:rPr lang="en-GB" sz="1600" dirty="0"/>
              <a:t>, 14: 5-29.</a:t>
            </a:r>
          </a:p>
          <a:p>
            <a:r>
              <a:rPr lang="en-GB" sz="1600" dirty="0"/>
              <a:t>Fouad, N. A., Gerstein, L. H., and </a:t>
            </a:r>
            <a:r>
              <a:rPr lang="en-GB" sz="1600" dirty="0" err="1"/>
              <a:t>Toporek</a:t>
            </a:r>
            <a:r>
              <a:rPr lang="en-GB" sz="1600" dirty="0"/>
              <a:t>, R. L. (2006). Social justice and counselling psychology in context. In R. L. </a:t>
            </a:r>
            <a:r>
              <a:rPr lang="en-GB" sz="1600" dirty="0" err="1"/>
              <a:t>Toporek</a:t>
            </a:r>
            <a:r>
              <a:rPr lang="en-GB" sz="1600" dirty="0"/>
              <a:t>, L. H. Gerstein, N. A. Fouad, G. </a:t>
            </a:r>
            <a:r>
              <a:rPr lang="en-GB" sz="1600" dirty="0" err="1"/>
              <a:t>Roysicar</a:t>
            </a:r>
            <a:r>
              <a:rPr lang="en-GB" sz="1600" dirty="0"/>
              <a:t>, and T. Israel (eds.). Handbook for social justice in counselling psychology: Leadership, vision, and action. Thousand Oakes, CA: Sage.</a:t>
            </a:r>
            <a:endParaRPr lang="en-GB" sz="2800" dirty="0"/>
          </a:p>
        </p:txBody>
      </p:sp>
      <p:sp>
        <p:nvSpPr>
          <p:cNvPr id="5" name="Title 4"/>
          <p:cNvSpPr>
            <a:spLocks noGrp="1"/>
          </p:cNvSpPr>
          <p:nvPr>
            <p:ph type="title"/>
          </p:nvPr>
        </p:nvSpPr>
        <p:spPr>
          <a:xfrm>
            <a:off x="280219" y="974006"/>
            <a:ext cx="8498021" cy="987234"/>
          </a:xfrm>
        </p:spPr>
        <p:txBody>
          <a:bodyPr/>
          <a:lstStyle/>
          <a:p>
            <a:r>
              <a:rPr lang="en-GB" dirty="0"/>
              <a:t>References</a:t>
            </a:r>
          </a:p>
        </p:txBody>
      </p:sp>
    </p:spTree>
    <p:extLst>
      <p:ext uri="{BB962C8B-B14F-4D97-AF65-F5344CB8AC3E}">
        <p14:creationId xmlns:p14="http://schemas.microsoft.com/office/powerpoint/2010/main" val="480585896"/>
      </p:ext>
    </p:extLst>
  </p:cSld>
  <p:clrMapOvr>
    <a:masterClrMapping/>
  </p:clrMapOvr>
</p:sld>
</file>

<file path=ppt/theme/theme1.xml><?xml version="1.0" encoding="utf-8"?>
<a:theme xmlns:a="http://schemas.openxmlformats.org/drawingml/2006/main" name="Career Ready – Main Master">
  <a:themeElements>
    <a:clrScheme name="EDEO colour palette">
      <a:dk1>
        <a:srgbClr val="453342"/>
      </a:dk1>
      <a:lt1>
        <a:srgbClr val="D7D8D6"/>
      </a:lt1>
      <a:dk2>
        <a:srgbClr val="141313"/>
      </a:dk2>
      <a:lt2>
        <a:srgbClr val="FFFFFE"/>
      </a:lt2>
      <a:accent1>
        <a:srgbClr val="2C44A0"/>
      </a:accent1>
      <a:accent2>
        <a:srgbClr val="F07F0A"/>
      </a:accent2>
      <a:accent3>
        <a:srgbClr val="7D0047"/>
      </a:accent3>
      <a:accent4>
        <a:srgbClr val="E8CF00"/>
      </a:accent4>
      <a:accent5>
        <a:srgbClr val="00BAE3"/>
      </a:accent5>
      <a:accent6>
        <a:srgbClr val="365594"/>
      </a:accent6>
      <a:hlink>
        <a:srgbClr val="365594"/>
      </a:hlink>
      <a:folHlink>
        <a:srgbClr val="D94F21"/>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3001</TotalTime>
  <Words>506</Words>
  <Application>Microsoft Office PowerPoint</Application>
  <PresentationFormat>On-screen Show (4:3)</PresentationFormat>
  <Paragraphs>93</Paragraphs>
  <Slides>17</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Angsana New</vt:lpstr>
      <vt:lpstr>Arial</vt:lpstr>
      <vt:lpstr>Bookman Old Style</vt:lpstr>
      <vt:lpstr>Calibri</vt:lpstr>
      <vt:lpstr>Dosis</vt:lpstr>
      <vt:lpstr>Effra</vt:lpstr>
      <vt:lpstr>Effra </vt:lpstr>
      <vt:lpstr>Effra Medium</vt:lpstr>
      <vt:lpstr>Source Sans Pro</vt:lpstr>
      <vt:lpstr>Career Ready – Main Master</vt:lpstr>
      <vt:lpstr>“I want to make a difference!” Social justice and your career</vt:lpstr>
      <vt:lpstr>Today</vt:lpstr>
      <vt:lpstr>In small groups</vt:lpstr>
      <vt:lpstr>One definition…</vt:lpstr>
      <vt:lpstr>Labour market stories</vt:lpstr>
      <vt:lpstr>The Gig economy is the future and women can lead the charge</vt:lpstr>
      <vt:lpstr>Anti-oppressive practice</vt:lpstr>
      <vt:lpstr>Debate: Playing the game or changing the game?</vt:lpstr>
      <vt:lpstr>Reflections?</vt:lpstr>
      <vt:lpstr>Some ancient careers advice…</vt:lpstr>
      <vt:lpstr>Themes we’ve explored today…</vt:lpstr>
      <vt:lpstr>Taking action</vt:lpstr>
      <vt:lpstr>Some useful resources</vt:lpstr>
      <vt:lpstr>We have covered…</vt:lpstr>
      <vt:lpstr>What will you do next?</vt:lpstr>
      <vt:lpstr>PowerPoint Presentation</vt:lpstr>
      <vt:lpstr>References</vt:lpstr>
    </vt:vector>
  </TitlesOfParts>
  <Company>IE Design Consultancy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McQue</dc:creator>
  <cp:lastModifiedBy>Anne Delauzun</cp:lastModifiedBy>
  <cp:revision>203</cp:revision>
  <cp:lastPrinted>2015-11-11T13:57:33Z</cp:lastPrinted>
  <dcterms:created xsi:type="dcterms:W3CDTF">2015-01-06T15:29:56Z</dcterms:created>
  <dcterms:modified xsi:type="dcterms:W3CDTF">2019-05-16T19:06:50Z</dcterms:modified>
</cp:coreProperties>
</file>